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6" r:id="rId3"/>
    <p:sldId id="283" r:id="rId4"/>
    <p:sldId id="301" r:id="rId5"/>
    <p:sldId id="304" r:id="rId6"/>
    <p:sldId id="308" r:id="rId7"/>
    <p:sldId id="305" r:id="rId8"/>
    <p:sldId id="303" r:id="rId9"/>
    <p:sldId id="288" r:id="rId10"/>
    <p:sldId id="290" r:id="rId11"/>
    <p:sldId id="309" r:id="rId12"/>
    <p:sldId id="310" r:id="rId13"/>
    <p:sldId id="293" r:id="rId14"/>
    <p:sldId id="29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A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92F34-8C73-46A8-A55A-C15CBEAF3E45}" type="datetimeFigureOut">
              <a:rPr lang="en-US" smtClean="0"/>
              <a:pPr/>
              <a:t>6/15/2012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38955-07F9-4A86-97F0-79096E849F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68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isocat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backgrou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bann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9768" y="381000"/>
            <a:ext cx="1315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15"/>
              </a:rPr>
              <a:t>www.isocat.org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lux13.mpi.nl/relcat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isocat@mpi.n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lux13.mpi.nl/schemacat/schema/CG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cat.org/ns/dcr.rdf" TargetMode="External"/><Relationship Id="rId2" Type="http://schemas.openxmlformats.org/officeDocument/2006/relationships/hyperlink" Target="http://www.isocat.org/12620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cat.org/datcat/DC-4909" TargetMode="External"/><Relationship Id="rId2" Type="http://schemas.openxmlformats.org/officeDocument/2006/relationships/hyperlink" Target="http://lux13.mpi.nl/schemacat/schema/CG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socat.org/datcat/DC-4911" TargetMode="External"/><Relationship Id="rId5" Type="http://schemas.openxmlformats.org/officeDocument/2006/relationships/hyperlink" Target="http://www.isocat.org/datcat/DC-4910" TargetMode="External"/><Relationship Id="rId4" Type="http://schemas.openxmlformats.org/officeDocument/2006/relationships/hyperlink" Target="http://www.isocat.org/datcat/DC-4908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Beyond </a:t>
            </a:r>
            <a:r>
              <a:rPr lang="en-US" dirty="0" err="1" smtClean="0"/>
              <a:t>ISOcat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Relation Registry -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RELcat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2954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dirty="0">
                <a:hlinkClick r:id="rId2"/>
              </a:rPr>
              <a:t>http://lux13.mpi.nl/relcat/</a:t>
            </a:r>
            <a:endParaRPr lang="en-US" dirty="0"/>
          </a:p>
          <a:p>
            <a:pPr algn="ctr">
              <a:spcBef>
                <a:spcPct val="20000"/>
              </a:spcBef>
              <a:defRPr/>
            </a:pPr>
            <a:r>
              <a:rPr lang="en-US" dirty="0"/>
              <a:t>(alpha version)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/>
              <a:t>S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tores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user specific sets of relations: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742950" lvl="1" indent="-285750">
              <a:spcBef>
                <a:spcPct val="20000"/>
              </a:spcBef>
              <a:defRPr/>
            </a:pPr>
            <a:endParaRPr lang="en-US" dirty="0"/>
          </a:p>
          <a:p>
            <a:pPr>
              <a:spcBef>
                <a:spcPct val="20000"/>
              </a:spcBef>
              <a:defRPr/>
            </a:pPr>
            <a:endParaRPr lang="en-US" sz="1100" dirty="0" smtClean="0"/>
          </a:p>
          <a:p>
            <a:pPr>
              <a:spcBef>
                <a:spcPct val="20000"/>
              </a:spcBef>
              <a:defRPr/>
            </a:pPr>
            <a:endParaRPr lang="en-US" sz="11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2209800" y="3040076"/>
            <a:ext cx="4801065" cy="1912924"/>
            <a:chOff x="1752600" y="24003000"/>
            <a:chExt cx="9753600" cy="3886200"/>
          </a:xfrm>
        </p:grpSpPr>
        <p:sp>
          <p:nvSpPr>
            <p:cNvPr id="10" name="Oval 9"/>
            <p:cNvSpPr/>
            <p:nvPr/>
          </p:nvSpPr>
          <p:spPr>
            <a:xfrm>
              <a:off x="1752600" y="26746200"/>
              <a:ext cx="3650589" cy="114300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time coverage</a:t>
              </a:r>
            </a:p>
            <a:p>
              <a:pPr algn="ctr"/>
              <a:r>
                <a:rPr lang="en-US" sz="1200" dirty="0" smtClean="0"/>
                <a:t>isocat:DC-1502</a:t>
              </a:r>
              <a:endParaRPr lang="en-US" sz="1200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7855611" y="26746200"/>
              <a:ext cx="3650589" cy="1143000"/>
            </a:xfrm>
            <a:prstGeom prst="ellipse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dc:coverage</a:t>
              </a:r>
              <a:endParaRPr lang="en-US" sz="1200" dirty="0"/>
            </a:p>
          </p:txBody>
        </p:sp>
        <p:cxnSp>
          <p:nvCxnSpPr>
            <p:cNvPr id="12" name="Straight Arrow Connector 11"/>
            <p:cNvCxnSpPr>
              <a:endCxn id="11" idx="2"/>
            </p:cNvCxnSpPr>
            <p:nvPr/>
          </p:nvCxnSpPr>
          <p:spPr>
            <a:xfrm>
              <a:off x="5430838" y="27317700"/>
              <a:ext cx="2424773" cy="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5439582" y="26822401"/>
              <a:ext cx="2560453" cy="5627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/>
                <a:t>relcat:subClassOf</a:t>
              </a:r>
              <a:endParaRPr lang="en-US" sz="1200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1752600" y="25374600"/>
              <a:ext cx="3650589" cy="114300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language name</a:t>
              </a:r>
            </a:p>
            <a:p>
              <a:pPr algn="ctr"/>
              <a:r>
                <a:rPr lang="en-US" sz="1200" dirty="0" smtClean="0"/>
                <a:t>isocat:DC-2484</a:t>
              </a:r>
              <a:endParaRPr lang="en-US" sz="1200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1752600" y="24003000"/>
              <a:ext cx="3650589" cy="114300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language ID</a:t>
              </a:r>
            </a:p>
            <a:p>
              <a:pPr algn="ctr"/>
              <a:r>
                <a:rPr lang="en-US" sz="1200" dirty="0" smtClean="0"/>
                <a:t>isocat:DC-2482</a:t>
              </a:r>
              <a:endParaRPr lang="en-US" sz="1200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7848600" y="24688800"/>
              <a:ext cx="3650589" cy="1143000"/>
            </a:xfrm>
            <a:prstGeom prst="ellipse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dc:language</a:t>
              </a:r>
              <a:endParaRPr lang="en-US" sz="1200" dirty="0"/>
            </a:p>
          </p:txBody>
        </p:sp>
        <p:cxnSp>
          <p:nvCxnSpPr>
            <p:cNvPr id="17" name="Straight Arrow Connector 16"/>
            <p:cNvCxnSpPr>
              <a:stCxn id="14" idx="6"/>
              <a:endCxn id="16" idx="2"/>
            </p:cNvCxnSpPr>
            <p:nvPr/>
          </p:nvCxnSpPr>
          <p:spPr>
            <a:xfrm flipV="1">
              <a:off x="5403189" y="25260300"/>
              <a:ext cx="2445411" cy="6858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5" idx="6"/>
            </p:cNvCxnSpPr>
            <p:nvPr/>
          </p:nvCxnSpPr>
          <p:spPr>
            <a:xfrm>
              <a:off x="5403189" y="24574500"/>
              <a:ext cx="2445411" cy="6858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 rot="20655229">
              <a:off x="5290594" y="25196779"/>
              <a:ext cx="2159894" cy="5627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/>
                <a:t>relcat:sameAs</a:t>
              </a:r>
              <a:endParaRPr lang="en-US" sz="1200" dirty="0"/>
            </a:p>
          </p:txBody>
        </p:sp>
        <p:sp>
          <p:nvSpPr>
            <p:cNvPr id="20" name="TextBox 19"/>
            <p:cNvSpPr txBox="1"/>
            <p:nvPr/>
          </p:nvSpPr>
          <p:spPr>
            <a:xfrm rot="900000">
              <a:off x="5473720" y="24391428"/>
              <a:ext cx="2159894" cy="5627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/>
                <a:t>relcat:sameAs</a:t>
              </a:r>
              <a:endParaRPr lang="en-US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types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There already exist large collections of relations with their own vocabularies, e.g., OWL (2), SKOS, ...</a:t>
            </a:r>
          </a:p>
          <a:p>
            <a:r>
              <a:rPr lang="en-US" sz="2000" dirty="0" err="1" smtClean="0"/>
              <a:t>RELcat</a:t>
            </a:r>
            <a:r>
              <a:rPr lang="en-US" sz="2000" dirty="0" smtClean="0"/>
              <a:t> has a basic relation type hierarchy</a:t>
            </a:r>
          </a:p>
          <a:p>
            <a:pPr lvl="1">
              <a:defRPr/>
            </a:pPr>
            <a:r>
              <a:rPr lang="en-US" sz="1600" dirty="0" err="1"/>
              <a:t>rel:related</a:t>
            </a:r>
            <a:endParaRPr lang="en-US" sz="1600" dirty="0"/>
          </a:p>
          <a:p>
            <a:pPr lvl="2">
              <a:defRPr/>
            </a:pPr>
            <a:r>
              <a:rPr lang="en-US" sz="1400" dirty="0" err="1"/>
              <a:t>rel:sameAs</a:t>
            </a:r>
            <a:endParaRPr lang="en-US" sz="1400" dirty="0"/>
          </a:p>
          <a:p>
            <a:pPr lvl="2">
              <a:defRPr/>
            </a:pPr>
            <a:r>
              <a:rPr lang="en-US" sz="1400" dirty="0" err="1"/>
              <a:t>rel:almostSameAs</a:t>
            </a:r>
            <a:endParaRPr lang="en-US" sz="700" dirty="0"/>
          </a:p>
          <a:p>
            <a:pPr lvl="2">
              <a:defRPr/>
            </a:pPr>
            <a:r>
              <a:rPr lang="en-US" sz="1400" dirty="0" err="1"/>
              <a:t>rel:broaderThan</a:t>
            </a:r>
            <a:endParaRPr lang="en-US" sz="700" dirty="0"/>
          </a:p>
          <a:p>
            <a:pPr lvl="3">
              <a:defRPr/>
            </a:pPr>
            <a:r>
              <a:rPr lang="en-US" sz="1200" dirty="0" err="1"/>
              <a:t>rel:superClassOf</a:t>
            </a:r>
            <a:endParaRPr lang="en-US" sz="1200" dirty="0"/>
          </a:p>
          <a:p>
            <a:pPr lvl="3">
              <a:defRPr/>
            </a:pPr>
            <a:r>
              <a:rPr lang="en-US" sz="1200" dirty="0" err="1"/>
              <a:t>rel:hasPart</a:t>
            </a:r>
            <a:endParaRPr lang="en-US" sz="1200" dirty="0"/>
          </a:p>
          <a:p>
            <a:pPr lvl="2">
              <a:defRPr/>
            </a:pPr>
            <a:r>
              <a:rPr lang="en-US" sz="1400" dirty="0" err="1" smtClean="0"/>
              <a:t>rel:narrowerThan</a:t>
            </a:r>
            <a:endParaRPr lang="en-US" sz="700" dirty="0"/>
          </a:p>
          <a:p>
            <a:pPr lvl="3">
              <a:defRPr/>
            </a:pPr>
            <a:r>
              <a:rPr lang="en-US" sz="1200" dirty="0" err="1"/>
              <a:t>rel:subClassOf</a:t>
            </a:r>
            <a:endParaRPr lang="en-US" sz="700" dirty="0"/>
          </a:p>
          <a:p>
            <a:pPr lvl="3">
              <a:defRPr/>
            </a:pPr>
            <a:r>
              <a:rPr lang="en-US" sz="1200" dirty="0" err="1" smtClean="0"/>
              <a:t>rel:partOf</a:t>
            </a:r>
            <a:endParaRPr lang="en-US" sz="1200" dirty="0" smtClean="0"/>
          </a:p>
          <a:p>
            <a:pPr>
              <a:defRPr/>
            </a:pPr>
            <a:r>
              <a:rPr lang="en-US" sz="2000" dirty="0" smtClean="0"/>
              <a:t>which can be extended for other vocabularies</a:t>
            </a:r>
          </a:p>
          <a:p>
            <a:pPr marL="914400" lvl="4" indent="-457200">
              <a:buFont typeface="Arial" pitchFamily="34" charset="0"/>
              <a:buChar char="•"/>
            </a:pPr>
            <a:r>
              <a:rPr lang="en-US" sz="1600" dirty="0" err="1"/>
              <a:t>rel:sameAs</a:t>
            </a:r>
            <a:endParaRPr lang="en-US" sz="1600" dirty="0"/>
          </a:p>
          <a:p>
            <a:pPr marL="1371600" lvl="5" indent="-457200"/>
            <a:r>
              <a:rPr lang="en-US" sz="1600" dirty="0" err="1"/>
              <a:t>owl:sameAs</a:t>
            </a:r>
            <a:endParaRPr lang="en-US" sz="1600" dirty="0"/>
          </a:p>
          <a:p>
            <a:pPr marL="1371600" lvl="5" indent="-457200"/>
            <a:r>
              <a:rPr lang="en-US" sz="1600" dirty="0" err="1"/>
              <a:t>skos:exactMatch</a:t>
            </a:r>
            <a:endParaRPr lang="en-US" sz="1600" dirty="0"/>
          </a:p>
          <a:p>
            <a:pPr marL="914400" lvl="4" indent="-457200">
              <a:buFont typeface="Arial" pitchFamily="34" charset="0"/>
              <a:buChar char="•"/>
            </a:pPr>
            <a:r>
              <a:rPr lang="en-US" sz="1600" dirty="0" err="1"/>
              <a:t>rel:almostSameAs</a:t>
            </a:r>
            <a:endParaRPr lang="en-US" sz="1600" dirty="0"/>
          </a:p>
          <a:p>
            <a:pPr marL="1371600" lvl="5" indent="-457200"/>
            <a:r>
              <a:rPr lang="en-US" sz="1600" dirty="0" err="1" smtClean="0"/>
              <a:t>skos:closeMatch</a:t>
            </a:r>
            <a:endParaRPr lang="en-US" sz="1200" dirty="0"/>
          </a:p>
          <a:p>
            <a:pPr lvl="2"/>
            <a:endParaRPr lang="en-US" sz="1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05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RELcat</a:t>
            </a:r>
            <a:r>
              <a:rPr lang="en-US" dirty="0" smtClean="0"/>
              <a:t>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RELcat</a:t>
            </a:r>
            <a:r>
              <a:rPr lang="en-US" dirty="0" smtClean="0"/>
              <a:t> is still in an alpha phase</a:t>
            </a:r>
          </a:p>
          <a:p>
            <a:pPr lvl="1"/>
            <a:r>
              <a:rPr lang="en-US" dirty="0" smtClean="0"/>
              <a:t>no user interface yet</a:t>
            </a:r>
          </a:p>
          <a:p>
            <a:pPr lvl="1"/>
            <a:r>
              <a:rPr lang="en-US" dirty="0" smtClean="0"/>
              <a:t>upload of relations via the system administrator</a:t>
            </a:r>
          </a:p>
          <a:p>
            <a:pPr lvl="2"/>
            <a:r>
              <a:rPr lang="en-US" smtClean="0">
                <a:hlinkClick r:id="rId2"/>
              </a:rPr>
              <a:t>isocat@mpi.nl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however, there is an read-only API which is in use by (experimental) parts of the CLARIN infrastructure, e.g., the CMDI semantic mapping component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75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new kitten: </a:t>
            </a:r>
            <a:r>
              <a:rPr lang="en-US" dirty="0" err="1" smtClean="0"/>
              <a:t>SCHEMAcat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Resource schemata of any type should be stored somewhere persistently</a:t>
            </a:r>
          </a:p>
          <a:p>
            <a:pPr lvl="1"/>
            <a:r>
              <a:rPr lang="en-US" dirty="0" smtClean="0"/>
              <a:t>Get a PID</a:t>
            </a:r>
          </a:p>
          <a:p>
            <a:r>
              <a:rPr lang="en-US" dirty="0" smtClean="0"/>
              <a:t>These schemata are preferably annotated with data categories</a:t>
            </a:r>
          </a:p>
          <a:p>
            <a:pPr lvl="1"/>
            <a:r>
              <a:rPr lang="en-US" dirty="0" err="1" smtClean="0"/>
              <a:t>SCHEMAcat</a:t>
            </a:r>
            <a:r>
              <a:rPr lang="en-US" dirty="0" smtClean="0"/>
              <a:t> </a:t>
            </a:r>
            <a:r>
              <a:rPr lang="en-US" sz="2200" dirty="0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/>
              <a:t>ISOcat</a:t>
            </a:r>
            <a:endParaRPr lang="en-US" dirty="0" smtClean="0"/>
          </a:p>
          <a:p>
            <a:r>
              <a:rPr lang="en-US" dirty="0" smtClean="0"/>
              <a:t>These data categories will then have (typed) relationships among each other</a:t>
            </a:r>
          </a:p>
          <a:p>
            <a:pPr lvl="1"/>
            <a:r>
              <a:rPr lang="en-US" dirty="0" err="1" smtClean="0"/>
              <a:t>SCHEMAcat</a:t>
            </a:r>
            <a:r>
              <a:rPr lang="en-US" dirty="0" smtClean="0"/>
              <a:t> </a:t>
            </a:r>
            <a:r>
              <a:rPr lang="en-US" sz="2200" dirty="0" smtClean="0">
                <a:sym typeface="Wingdings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RELcat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Status: very early alpha, but some schemata are already available</a:t>
            </a:r>
          </a:p>
          <a:p>
            <a:pPr lvl="1"/>
            <a:r>
              <a:rPr lang="en-US" dirty="0" smtClean="0"/>
              <a:t>CGN: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://lux13.mpi.nl/schemacat/schema/CGN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 bwMode="auto">
          <a:xfrm>
            <a:off x="571472" y="1795466"/>
            <a:ext cx="2357454" cy="2214578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Cloud 7"/>
          <p:cNvSpPr/>
          <p:nvPr/>
        </p:nvSpPr>
        <p:spPr bwMode="auto">
          <a:xfrm>
            <a:off x="3214678" y="1938342"/>
            <a:ext cx="3357586" cy="2214578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Can 8"/>
          <p:cNvSpPr/>
          <p:nvPr/>
        </p:nvSpPr>
        <p:spPr bwMode="auto">
          <a:xfrm>
            <a:off x="357158" y="5010176"/>
            <a:ext cx="5214974" cy="928694"/>
          </a:xfrm>
          <a:prstGeom prst="ca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785786" y="3867168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214414" y="3867168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643042" y="3867168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071670" y="3867168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500298" y="3867168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285984" y="3295664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214414" y="3295664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643042" y="2795598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643042" y="1724028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Straight Connector 18"/>
          <p:cNvCxnSpPr>
            <a:stCxn id="10" idx="0"/>
            <a:endCxn id="16" idx="4"/>
          </p:cNvCxnSpPr>
          <p:nvPr/>
        </p:nvCxnSpPr>
        <p:spPr bwMode="auto">
          <a:xfrm rot="5400000" flipH="1" flipV="1">
            <a:off x="928662" y="3474259"/>
            <a:ext cx="357190" cy="428628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1" idx="0"/>
            <a:endCxn id="16" idx="4"/>
          </p:cNvCxnSpPr>
          <p:nvPr/>
        </p:nvCxnSpPr>
        <p:spPr bwMode="auto">
          <a:xfrm rot="5400000" flipH="1" flipV="1">
            <a:off x="1142976" y="3688573"/>
            <a:ext cx="35719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2" idx="0"/>
          </p:cNvCxnSpPr>
          <p:nvPr/>
        </p:nvCxnSpPr>
        <p:spPr bwMode="auto">
          <a:xfrm rot="16200000" flipV="1">
            <a:off x="1375150" y="3492118"/>
            <a:ext cx="357190" cy="392909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3" idx="0"/>
            <a:endCxn id="15" idx="4"/>
          </p:cNvCxnSpPr>
          <p:nvPr/>
        </p:nvCxnSpPr>
        <p:spPr bwMode="auto">
          <a:xfrm rot="5400000" flipH="1" flipV="1">
            <a:off x="2107389" y="3581416"/>
            <a:ext cx="357190" cy="214314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14" idx="0"/>
            <a:endCxn id="15" idx="4"/>
          </p:cNvCxnSpPr>
          <p:nvPr/>
        </p:nvCxnSpPr>
        <p:spPr bwMode="auto">
          <a:xfrm rot="16200000" flipV="1">
            <a:off x="2321703" y="3581416"/>
            <a:ext cx="357190" cy="214314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5" idx="0"/>
            <a:endCxn id="17" idx="4"/>
          </p:cNvCxnSpPr>
          <p:nvPr/>
        </p:nvCxnSpPr>
        <p:spPr bwMode="auto">
          <a:xfrm rot="16200000" flipV="1">
            <a:off x="1928794" y="2831317"/>
            <a:ext cx="285752" cy="64294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16" idx="0"/>
          </p:cNvCxnSpPr>
          <p:nvPr/>
        </p:nvCxnSpPr>
        <p:spPr bwMode="auto">
          <a:xfrm rot="5400000" flipH="1" flipV="1">
            <a:off x="1375149" y="2956334"/>
            <a:ext cx="285752" cy="392909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17" idx="0"/>
            <a:endCxn id="18" idx="4"/>
          </p:cNvCxnSpPr>
          <p:nvPr/>
        </p:nvCxnSpPr>
        <p:spPr bwMode="auto">
          <a:xfrm rot="5400000" flipH="1" flipV="1">
            <a:off x="1321571" y="2366970"/>
            <a:ext cx="857256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Oval 26"/>
          <p:cNvSpPr/>
          <p:nvPr/>
        </p:nvSpPr>
        <p:spPr bwMode="auto">
          <a:xfrm>
            <a:off x="3857620" y="2938474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5143504" y="2867036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071934" y="3438540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5357818" y="3438540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572000" y="2938474"/>
            <a:ext cx="214314" cy="21431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5786446" y="2724160"/>
            <a:ext cx="214314" cy="21431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500694" y="2295532"/>
            <a:ext cx="214314" cy="21431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00034" y="5438804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928662" y="5438804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1357290" y="5438804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1785918" y="5438804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2214546" y="5438804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2643174" y="5438804"/>
            <a:ext cx="1500198" cy="214314"/>
            <a:chOff x="3286116" y="5715016"/>
            <a:chExt cx="1500198" cy="214314"/>
          </a:xfrm>
          <a:solidFill>
            <a:srgbClr val="FFC000"/>
          </a:solidFill>
        </p:grpSpPr>
        <p:sp>
          <p:nvSpPr>
            <p:cNvPr id="40" name="Oval 39"/>
            <p:cNvSpPr/>
            <p:nvPr/>
          </p:nvSpPr>
          <p:spPr bwMode="auto">
            <a:xfrm>
              <a:off x="3286116" y="5715016"/>
              <a:ext cx="214314" cy="214314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3714744" y="5715016"/>
              <a:ext cx="214314" cy="214314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4143372" y="5715016"/>
              <a:ext cx="214314" cy="214314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4572000" y="5715016"/>
              <a:ext cx="214314" cy="214314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357686" y="5438804"/>
            <a:ext cx="1071570" cy="214314"/>
            <a:chOff x="5000628" y="5715016"/>
            <a:chExt cx="1071570" cy="214314"/>
          </a:xfrm>
        </p:grpSpPr>
        <p:sp>
          <p:nvSpPr>
            <p:cNvPr id="45" name="Oval 44"/>
            <p:cNvSpPr/>
            <p:nvPr/>
          </p:nvSpPr>
          <p:spPr bwMode="auto">
            <a:xfrm>
              <a:off x="5000628" y="5715016"/>
              <a:ext cx="214314" cy="21431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5429256" y="5715016"/>
              <a:ext cx="214314" cy="21431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5857884" y="5715016"/>
              <a:ext cx="214314" cy="21431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285720" y="6010308"/>
            <a:ext cx="3084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Category Registry - </a:t>
            </a:r>
            <a:r>
              <a:rPr lang="en-US" dirty="0" err="1" smtClean="0"/>
              <a:t>ISOcat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714744" y="1295400"/>
            <a:ext cx="287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Linguistic knowledge base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85720" y="1295400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Linguistic resource (schema)</a:t>
            </a:r>
            <a:endParaRPr lang="en-US" dirty="0"/>
          </a:p>
        </p:txBody>
      </p:sp>
      <p:cxnSp>
        <p:nvCxnSpPr>
          <p:cNvPr id="51" name="Straight Connector 50"/>
          <p:cNvCxnSpPr>
            <a:stCxn id="27" idx="6"/>
            <a:endCxn id="31" idx="2"/>
          </p:cNvCxnSpPr>
          <p:nvPr/>
        </p:nvCxnSpPr>
        <p:spPr bwMode="auto">
          <a:xfrm>
            <a:off x="4071934" y="3045631"/>
            <a:ext cx="500066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27" idx="4"/>
            <a:endCxn id="29" idx="1"/>
          </p:cNvCxnSpPr>
          <p:nvPr/>
        </p:nvCxnSpPr>
        <p:spPr bwMode="auto">
          <a:xfrm rot="16200000" flipH="1">
            <a:off x="3875479" y="3242085"/>
            <a:ext cx="317138" cy="13854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30" idx="0"/>
            <a:endCxn id="27" idx="5"/>
          </p:cNvCxnSpPr>
          <p:nvPr/>
        </p:nvCxnSpPr>
        <p:spPr bwMode="auto">
          <a:xfrm rot="16200000" flipV="1">
            <a:off x="4594193" y="2567757"/>
            <a:ext cx="317138" cy="142442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endCxn id="28" idx="5"/>
          </p:cNvCxnSpPr>
          <p:nvPr/>
        </p:nvCxnSpPr>
        <p:spPr bwMode="auto">
          <a:xfrm rot="16200000" flipV="1">
            <a:off x="5219275" y="3157121"/>
            <a:ext cx="388576" cy="17426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28" idx="6"/>
            <a:endCxn id="32" idx="3"/>
          </p:cNvCxnSpPr>
          <p:nvPr/>
        </p:nvCxnSpPr>
        <p:spPr bwMode="auto">
          <a:xfrm flipV="1">
            <a:off x="5357818" y="2907088"/>
            <a:ext cx="460014" cy="67105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32" idx="0"/>
            <a:endCxn id="33" idx="5"/>
          </p:cNvCxnSpPr>
          <p:nvPr/>
        </p:nvCxnSpPr>
        <p:spPr bwMode="auto">
          <a:xfrm rot="16200000" flipV="1">
            <a:off x="5665763" y="2496319"/>
            <a:ext cx="245700" cy="209981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32" idx="3"/>
            <a:endCxn id="30" idx="7"/>
          </p:cNvCxnSpPr>
          <p:nvPr/>
        </p:nvCxnSpPr>
        <p:spPr bwMode="auto">
          <a:xfrm rot="5400000">
            <a:off x="5397870" y="3049964"/>
            <a:ext cx="562838" cy="277086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14" idx="6"/>
            <a:endCxn id="29" idx="3"/>
          </p:cNvCxnSpPr>
          <p:nvPr/>
        </p:nvCxnSpPr>
        <p:spPr bwMode="auto">
          <a:xfrm flipV="1">
            <a:off x="2714612" y="3621468"/>
            <a:ext cx="1388708" cy="35285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ffectLst/>
        </p:spPr>
      </p:cxnSp>
      <p:cxnSp>
        <p:nvCxnSpPr>
          <p:cNvPr id="59" name="Straight Connector 58"/>
          <p:cNvCxnSpPr>
            <a:stCxn id="17" idx="6"/>
            <a:endCxn id="27" idx="2"/>
          </p:cNvCxnSpPr>
          <p:nvPr/>
        </p:nvCxnSpPr>
        <p:spPr bwMode="auto">
          <a:xfrm>
            <a:off x="1857356" y="2902755"/>
            <a:ext cx="2000264" cy="142876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6786578" y="1509714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86349" y="143827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categories</a:t>
            </a:r>
            <a:endParaRPr lang="en-US" dirty="0"/>
          </a:p>
        </p:txBody>
      </p:sp>
      <p:sp>
        <p:nvSpPr>
          <p:cNvPr id="62" name="Oval 61"/>
          <p:cNvSpPr/>
          <p:nvPr/>
        </p:nvSpPr>
        <p:spPr bwMode="auto">
          <a:xfrm>
            <a:off x="6786578" y="1854762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986349" y="1783324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Containers</a:t>
            </a:r>
            <a:endParaRPr lang="en-US" dirty="0"/>
          </a:p>
        </p:txBody>
      </p:sp>
      <p:sp>
        <p:nvSpPr>
          <p:cNvPr id="64" name="Oval 63"/>
          <p:cNvSpPr/>
          <p:nvPr/>
        </p:nvSpPr>
        <p:spPr bwMode="auto">
          <a:xfrm>
            <a:off x="6786649" y="2211952"/>
            <a:ext cx="214314" cy="21431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986420" y="2140514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66" name="Can 65"/>
          <p:cNvSpPr/>
          <p:nvPr/>
        </p:nvSpPr>
        <p:spPr bwMode="auto">
          <a:xfrm>
            <a:off x="357158" y="5010176"/>
            <a:ext cx="2143140" cy="928694"/>
          </a:xfrm>
          <a:prstGeom prst="ca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Can 66"/>
          <p:cNvSpPr/>
          <p:nvPr/>
        </p:nvSpPr>
        <p:spPr bwMode="auto">
          <a:xfrm>
            <a:off x="357158" y="5010176"/>
            <a:ext cx="3929090" cy="928694"/>
          </a:xfrm>
          <a:prstGeom prst="can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617751" y="6010308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Concept Registry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9" name="Oval 68"/>
          <p:cNvSpPr/>
          <p:nvPr/>
        </p:nvSpPr>
        <p:spPr bwMode="auto">
          <a:xfrm>
            <a:off x="6786578" y="2640580"/>
            <a:ext cx="214314" cy="21431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7500958" y="2640580"/>
            <a:ext cx="214314" cy="21431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Straight Connector 70"/>
          <p:cNvCxnSpPr>
            <a:stCxn id="69" idx="6"/>
            <a:endCxn id="70" idx="2"/>
          </p:cNvCxnSpPr>
          <p:nvPr/>
        </p:nvCxnSpPr>
        <p:spPr bwMode="auto">
          <a:xfrm>
            <a:off x="7000892" y="2747737"/>
            <a:ext cx="500066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7684353" y="2569142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Relation</a:t>
            </a:r>
            <a:endParaRPr lang="en-US" dirty="0"/>
          </a:p>
        </p:txBody>
      </p:sp>
      <p:sp>
        <p:nvSpPr>
          <p:cNvPr id="73" name="Can 72"/>
          <p:cNvSpPr/>
          <p:nvPr/>
        </p:nvSpPr>
        <p:spPr bwMode="auto">
          <a:xfrm>
            <a:off x="6362736" y="3505200"/>
            <a:ext cx="1562064" cy="1524000"/>
          </a:xfrm>
          <a:prstGeom prst="ca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6715140" y="4010044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7429520" y="4010044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Straight Connector 75"/>
          <p:cNvCxnSpPr>
            <a:stCxn id="74" idx="6"/>
            <a:endCxn id="75" idx="2"/>
          </p:cNvCxnSpPr>
          <p:nvPr/>
        </p:nvCxnSpPr>
        <p:spPr bwMode="auto">
          <a:xfrm>
            <a:off x="6929454" y="4117201"/>
            <a:ext cx="500066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>
            <a:off x="6715140" y="4331515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7429520" y="4331515"/>
            <a:ext cx="214314" cy="21431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Straight Connector 78"/>
          <p:cNvCxnSpPr>
            <a:stCxn id="77" idx="6"/>
            <a:endCxn id="78" idx="2"/>
          </p:cNvCxnSpPr>
          <p:nvPr/>
        </p:nvCxnSpPr>
        <p:spPr bwMode="auto">
          <a:xfrm>
            <a:off x="6929454" y="4438672"/>
            <a:ext cx="500066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6715140" y="4652986"/>
            <a:ext cx="214314" cy="21431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7429520" y="4652986"/>
            <a:ext cx="214314" cy="21431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2" name="Straight Connector 81"/>
          <p:cNvCxnSpPr>
            <a:stCxn id="80" idx="6"/>
            <a:endCxn id="81" idx="2"/>
          </p:cNvCxnSpPr>
          <p:nvPr/>
        </p:nvCxnSpPr>
        <p:spPr bwMode="auto">
          <a:xfrm>
            <a:off x="6929454" y="4760143"/>
            <a:ext cx="500066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Can 82"/>
          <p:cNvSpPr/>
          <p:nvPr/>
        </p:nvSpPr>
        <p:spPr bwMode="auto">
          <a:xfrm>
            <a:off x="6286512" y="3367102"/>
            <a:ext cx="1714512" cy="2571768"/>
          </a:xfrm>
          <a:prstGeom prst="ca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6715140" y="5188771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7429520" y="5188771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Straight Connector 85"/>
          <p:cNvCxnSpPr>
            <a:stCxn id="84" idx="6"/>
            <a:endCxn id="85" idx="2"/>
          </p:cNvCxnSpPr>
          <p:nvPr/>
        </p:nvCxnSpPr>
        <p:spPr bwMode="auto">
          <a:xfrm>
            <a:off x="6929454" y="5295928"/>
            <a:ext cx="500066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6202343" y="6010308"/>
            <a:ext cx="254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Relation Registry - </a:t>
            </a:r>
            <a:r>
              <a:rPr lang="en-US" dirty="0" err="1" smtClean="0"/>
              <a:t>RELcat</a:t>
            </a:r>
            <a:endParaRPr lang="en-US" dirty="0"/>
          </a:p>
        </p:txBody>
      </p:sp>
      <p:sp>
        <p:nvSpPr>
          <p:cNvPr id="88" name="Oval 87"/>
          <p:cNvSpPr/>
          <p:nvPr/>
        </p:nvSpPr>
        <p:spPr bwMode="auto">
          <a:xfrm>
            <a:off x="6715140" y="5510242"/>
            <a:ext cx="214314" cy="21431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7429520" y="5510242"/>
            <a:ext cx="214314" cy="21431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0" name="Straight Connector 89"/>
          <p:cNvCxnSpPr>
            <a:stCxn id="88" idx="6"/>
            <a:endCxn id="89" idx="2"/>
          </p:cNvCxnSpPr>
          <p:nvPr/>
        </p:nvCxnSpPr>
        <p:spPr bwMode="auto">
          <a:xfrm>
            <a:off x="6929454" y="5617399"/>
            <a:ext cx="500066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whole litter!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33400" y="4114800"/>
            <a:ext cx="2994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Schema Registry - </a:t>
            </a:r>
            <a:r>
              <a:rPr lang="en-US" dirty="0" err="1" smtClean="0"/>
              <a:t>SCHEMAcat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93" name="Slide Number Placeholder 9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ep 4"/>
          <p:cNvGrpSpPr/>
          <p:nvPr/>
        </p:nvGrpSpPr>
        <p:grpSpPr>
          <a:xfrm>
            <a:off x="226695" y="1752600"/>
            <a:ext cx="8749033" cy="3124200"/>
            <a:chOff x="501983" y="2285992"/>
            <a:chExt cx="6401777" cy="2286016"/>
          </a:xfrm>
        </p:grpSpPr>
        <p:sp>
          <p:nvSpPr>
            <p:cNvPr id="6" name="Rechthoek 5"/>
            <p:cNvSpPr/>
            <p:nvPr/>
          </p:nvSpPr>
          <p:spPr>
            <a:xfrm>
              <a:off x="2285984" y="3714752"/>
              <a:ext cx="4517876" cy="857256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hthoek 6"/>
            <p:cNvSpPr/>
            <p:nvPr/>
          </p:nvSpPr>
          <p:spPr>
            <a:xfrm>
              <a:off x="501983" y="3714752"/>
              <a:ext cx="1712563" cy="857256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hthoek 7"/>
            <p:cNvSpPr/>
            <p:nvPr/>
          </p:nvSpPr>
          <p:spPr>
            <a:xfrm>
              <a:off x="501983" y="2285992"/>
              <a:ext cx="1712563" cy="500066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hthoek 8"/>
            <p:cNvSpPr/>
            <p:nvPr/>
          </p:nvSpPr>
          <p:spPr>
            <a:xfrm>
              <a:off x="501983" y="3000372"/>
              <a:ext cx="1712563" cy="500066"/>
            </a:xfrm>
            <a:prstGeom prst="rect">
              <a:avLst/>
            </a:prstGeom>
            <a:solidFill>
              <a:schemeClr val="accent3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2285984" y="3000372"/>
              <a:ext cx="4573633" cy="500066"/>
            </a:xfrm>
            <a:prstGeom prst="rect">
              <a:avLst/>
            </a:prstGeom>
            <a:solidFill>
              <a:schemeClr val="accent3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2285984" y="2285992"/>
              <a:ext cx="4573633" cy="500066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troomdiagram: Magnetische schijf 11"/>
            <p:cNvSpPr/>
            <p:nvPr/>
          </p:nvSpPr>
          <p:spPr>
            <a:xfrm>
              <a:off x="2428860" y="3786190"/>
              <a:ext cx="714380" cy="714380"/>
            </a:xfrm>
            <a:prstGeom prst="flowChartMagneticDisk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troomdiagram: Magnetische schijf 12"/>
            <p:cNvSpPr/>
            <p:nvPr/>
          </p:nvSpPr>
          <p:spPr>
            <a:xfrm>
              <a:off x="5286380" y="3786190"/>
              <a:ext cx="714380" cy="714380"/>
            </a:xfrm>
            <a:prstGeom prst="flowChartMagneticDisk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Afgeronde rechthoek 13"/>
            <p:cNvSpPr/>
            <p:nvPr/>
          </p:nvSpPr>
          <p:spPr>
            <a:xfrm>
              <a:off x="3857620" y="3071810"/>
              <a:ext cx="2143140" cy="35719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Afgeronde rechthoek 14"/>
            <p:cNvSpPr/>
            <p:nvPr/>
          </p:nvSpPr>
          <p:spPr>
            <a:xfrm>
              <a:off x="2428860" y="3071810"/>
              <a:ext cx="714380" cy="35719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Afgeronde rechthoek 15"/>
            <p:cNvSpPr/>
            <p:nvPr/>
          </p:nvSpPr>
          <p:spPr>
            <a:xfrm>
              <a:off x="3143240" y="2357430"/>
              <a:ext cx="714380" cy="35719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Afgeronde rechthoek 16"/>
            <p:cNvSpPr/>
            <p:nvPr/>
          </p:nvSpPr>
          <p:spPr>
            <a:xfrm>
              <a:off x="4572000" y="2357430"/>
              <a:ext cx="714380" cy="35719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al 17"/>
            <p:cNvSpPr/>
            <p:nvPr/>
          </p:nvSpPr>
          <p:spPr>
            <a:xfrm>
              <a:off x="2714612" y="3178967"/>
              <a:ext cx="142876" cy="142876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al 18"/>
            <p:cNvSpPr/>
            <p:nvPr/>
          </p:nvSpPr>
          <p:spPr>
            <a:xfrm>
              <a:off x="4143372" y="3178967"/>
              <a:ext cx="142876" cy="142876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al 19"/>
            <p:cNvSpPr/>
            <p:nvPr/>
          </p:nvSpPr>
          <p:spPr>
            <a:xfrm>
              <a:off x="5572132" y="3178967"/>
              <a:ext cx="142876" cy="142876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Rechte verbindingslijn met pijl 20"/>
            <p:cNvCxnSpPr>
              <a:stCxn id="61" idx="0"/>
              <a:endCxn id="18" idx="4"/>
            </p:cNvCxnSpPr>
            <p:nvPr/>
          </p:nvCxnSpPr>
          <p:spPr>
            <a:xfrm rot="5400000" flipH="1" flipV="1">
              <a:off x="2375282" y="3732612"/>
              <a:ext cx="821537" cy="1588"/>
            </a:xfrm>
            <a:prstGeom prst="straightConnector1">
              <a:avLst/>
            </a:prstGeom>
            <a:ln w="15875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met pijl 21"/>
            <p:cNvCxnSpPr>
              <a:endCxn id="18" idx="0"/>
            </p:cNvCxnSpPr>
            <p:nvPr/>
          </p:nvCxnSpPr>
          <p:spPr>
            <a:xfrm rot="10800000" flipV="1">
              <a:off x="2786051" y="2536025"/>
              <a:ext cx="607223" cy="642942"/>
            </a:xfrm>
            <a:prstGeom prst="straightConnector1">
              <a:avLst/>
            </a:prstGeom>
            <a:ln w="15875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met pijl 22"/>
            <p:cNvCxnSpPr>
              <a:endCxn id="19" idx="0"/>
            </p:cNvCxnSpPr>
            <p:nvPr/>
          </p:nvCxnSpPr>
          <p:spPr>
            <a:xfrm>
              <a:off x="3607587" y="2536025"/>
              <a:ext cx="607223" cy="642942"/>
            </a:xfrm>
            <a:prstGeom prst="straightConnector1">
              <a:avLst/>
            </a:prstGeom>
            <a:ln w="15875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echte verbindingslijn met pijl 23"/>
            <p:cNvCxnSpPr>
              <a:stCxn id="70" idx="1"/>
              <a:endCxn id="19" idx="0"/>
            </p:cNvCxnSpPr>
            <p:nvPr/>
          </p:nvCxnSpPr>
          <p:spPr>
            <a:xfrm rot="10800000" flipV="1">
              <a:off x="4214811" y="2543171"/>
              <a:ext cx="607223" cy="635795"/>
            </a:xfrm>
            <a:prstGeom prst="straightConnector1">
              <a:avLst/>
            </a:prstGeom>
            <a:ln w="15875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chte verbindingslijn met pijl 24"/>
            <p:cNvCxnSpPr>
              <a:stCxn id="70" idx="3"/>
              <a:endCxn id="20" idx="0"/>
            </p:cNvCxnSpPr>
            <p:nvPr/>
          </p:nvCxnSpPr>
          <p:spPr>
            <a:xfrm>
              <a:off x="5036347" y="2543172"/>
              <a:ext cx="607223" cy="635795"/>
            </a:xfrm>
            <a:prstGeom prst="straightConnector1">
              <a:avLst/>
            </a:prstGeom>
            <a:ln w="15875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chte verbindingslijn met pijl 25"/>
            <p:cNvCxnSpPr>
              <a:stCxn id="62" idx="0"/>
              <a:endCxn id="20" idx="4"/>
            </p:cNvCxnSpPr>
            <p:nvPr/>
          </p:nvCxnSpPr>
          <p:spPr>
            <a:xfrm rot="5400000" flipH="1" flipV="1">
              <a:off x="5232802" y="3732612"/>
              <a:ext cx="821537" cy="1588"/>
            </a:xfrm>
            <a:prstGeom prst="straightConnector1">
              <a:avLst/>
            </a:prstGeom>
            <a:ln w="15875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kstvak 26"/>
            <p:cNvSpPr txBox="1"/>
            <p:nvPr/>
          </p:nvSpPr>
          <p:spPr>
            <a:xfrm>
              <a:off x="830631" y="4004881"/>
              <a:ext cx="14033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 smtClean="0"/>
                <a:t>Linguistic resources</a:t>
              </a:r>
              <a:endParaRPr lang="en-US" sz="1200" dirty="0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578183" y="3111906"/>
              <a:ext cx="16557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 smtClean="0"/>
                <a:t>Data category registries</a:t>
              </a:r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928662" y="2397526"/>
              <a:ext cx="13052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 smtClean="0"/>
                <a:t>Relation registries</a:t>
              </a:r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3127516" y="3038773"/>
              <a:ext cx="44435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MPI</a:t>
              </a:r>
            </a:p>
            <a:p>
              <a:r>
                <a:rPr lang="en-US" sz="1200" dirty="0" smtClean="0"/>
                <a:t>DCR</a:t>
              </a:r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5985036" y="3038773"/>
              <a:ext cx="44435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ISO</a:t>
              </a:r>
            </a:p>
            <a:p>
              <a:r>
                <a:rPr lang="en-US" sz="1200" dirty="0" smtClean="0"/>
                <a:t>DCR</a:t>
              </a:r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5289892" y="2324393"/>
              <a:ext cx="1613868" cy="337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Typological Database System</a:t>
              </a:r>
            </a:p>
            <a:p>
              <a:r>
                <a:rPr lang="en-US" sz="1200" dirty="0" smtClean="0"/>
                <a:t>RR</a:t>
              </a:r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3863432" y="2324393"/>
              <a:ext cx="529230" cy="337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200" i="1" dirty="0" smtClean="0"/>
            </a:p>
            <a:p>
              <a:r>
                <a:rPr lang="en-US" sz="1200" dirty="0" smtClean="0"/>
                <a:t>MPI RR</a:t>
              </a:r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3151585" y="3967467"/>
              <a:ext cx="6345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MPI</a:t>
              </a:r>
            </a:p>
            <a:p>
              <a:r>
                <a:rPr lang="en-US" sz="1200" dirty="0" smtClean="0"/>
                <a:t>archive</a:t>
              </a:r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5963075" y="3929066"/>
              <a:ext cx="7520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TDS</a:t>
              </a:r>
            </a:p>
            <a:p>
              <a:r>
                <a:rPr lang="en-US" sz="1200" dirty="0" smtClean="0"/>
                <a:t>database</a:t>
              </a:r>
            </a:p>
          </p:txBody>
        </p:sp>
        <p:sp>
          <p:nvSpPr>
            <p:cNvPr id="36" name="Ovaal 35"/>
            <p:cNvSpPr/>
            <p:nvPr/>
          </p:nvSpPr>
          <p:spPr>
            <a:xfrm>
              <a:off x="4500562" y="3178967"/>
              <a:ext cx="142876" cy="142876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al 36"/>
            <p:cNvSpPr/>
            <p:nvPr/>
          </p:nvSpPr>
          <p:spPr>
            <a:xfrm>
              <a:off x="4857752" y="3178967"/>
              <a:ext cx="142876" cy="142876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al 37"/>
            <p:cNvSpPr/>
            <p:nvPr/>
          </p:nvSpPr>
          <p:spPr>
            <a:xfrm>
              <a:off x="5214942" y="3178967"/>
              <a:ext cx="142876" cy="142876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hthoek 38"/>
            <p:cNvSpPr/>
            <p:nvPr/>
          </p:nvSpPr>
          <p:spPr>
            <a:xfrm>
              <a:off x="4429124" y="3143248"/>
              <a:ext cx="1000132" cy="214314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0" name="Groep 60"/>
            <p:cNvGrpSpPr/>
            <p:nvPr/>
          </p:nvGrpSpPr>
          <p:grpSpPr>
            <a:xfrm>
              <a:off x="3393273" y="2350283"/>
              <a:ext cx="214314" cy="371484"/>
              <a:chOff x="3357554" y="2350283"/>
              <a:chExt cx="214314" cy="371484"/>
            </a:xfrm>
          </p:grpSpPr>
          <p:sp>
            <p:nvSpPr>
              <p:cNvPr id="71" name="Gelijk 70"/>
              <p:cNvSpPr/>
              <p:nvPr/>
            </p:nvSpPr>
            <p:spPr>
              <a:xfrm>
                <a:off x="3357554" y="2350283"/>
                <a:ext cx="214314" cy="371484"/>
              </a:xfrm>
              <a:prstGeom prst="mathEqual">
                <a:avLst>
                  <a:gd name="adj1" fmla="val 23520"/>
                  <a:gd name="adj2" fmla="val 11760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Rechthoek 43"/>
              <p:cNvSpPr/>
              <p:nvPr/>
            </p:nvSpPr>
            <p:spPr>
              <a:xfrm>
                <a:off x="3357554" y="2357430"/>
                <a:ext cx="214314" cy="35719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" name="Groep 61"/>
            <p:cNvGrpSpPr/>
            <p:nvPr/>
          </p:nvGrpSpPr>
          <p:grpSpPr>
            <a:xfrm>
              <a:off x="4822033" y="2357430"/>
              <a:ext cx="214314" cy="371484"/>
              <a:chOff x="3357554" y="2350283"/>
              <a:chExt cx="214314" cy="371484"/>
            </a:xfrm>
          </p:grpSpPr>
          <p:sp>
            <p:nvSpPr>
              <p:cNvPr id="69" name="Gelijk 68"/>
              <p:cNvSpPr/>
              <p:nvPr/>
            </p:nvSpPr>
            <p:spPr>
              <a:xfrm>
                <a:off x="3357554" y="2350283"/>
                <a:ext cx="214314" cy="371484"/>
              </a:xfrm>
              <a:prstGeom prst="mathEqual">
                <a:avLst>
                  <a:gd name="adj1" fmla="val 23520"/>
                  <a:gd name="adj2" fmla="val 11760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Rechthoek 69"/>
              <p:cNvSpPr/>
              <p:nvPr/>
            </p:nvSpPr>
            <p:spPr>
              <a:xfrm>
                <a:off x="3357554" y="2357430"/>
                <a:ext cx="214314" cy="35719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" name="Groep 78"/>
            <p:cNvGrpSpPr/>
            <p:nvPr/>
          </p:nvGrpSpPr>
          <p:grpSpPr>
            <a:xfrm>
              <a:off x="5464975" y="4143380"/>
              <a:ext cx="357190" cy="285752"/>
              <a:chOff x="5500694" y="4143380"/>
              <a:chExt cx="357190" cy="285752"/>
            </a:xfrm>
          </p:grpSpPr>
          <p:sp>
            <p:nvSpPr>
              <p:cNvPr id="62" name="Rechthoek 61"/>
              <p:cNvSpPr/>
              <p:nvPr/>
            </p:nvSpPr>
            <p:spPr>
              <a:xfrm>
                <a:off x="5643570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hthoek 62"/>
              <p:cNvSpPr/>
              <p:nvPr/>
            </p:nvSpPr>
            <p:spPr>
              <a:xfrm>
                <a:off x="5715008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hthoek 63"/>
              <p:cNvSpPr/>
              <p:nvPr/>
            </p:nvSpPr>
            <p:spPr>
              <a:xfrm>
                <a:off x="5786446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hthoek 64"/>
              <p:cNvSpPr/>
              <p:nvPr/>
            </p:nvSpPr>
            <p:spPr>
              <a:xfrm>
                <a:off x="5572132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hthoek 65"/>
              <p:cNvSpPr/>
              <p:nvPr/>
            </p:nvSpPr>
            <p:spPr>
              <a:xfrm>
                <a:off x="5500694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hthoek 66"/>
              <p:cNvSpPr/>
              <p:nvPr/>
            </p:nvSpPr>
            <p:spPr>
              <a:xfrm>
                <a:off x="5500694" y="4143380"/>
                <a:ext cx="357190" cy="285752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hthoek 67"/>
              <p:cNvSpPr/>
              <p:nvPr/>
            </p:nvSpPr>
            <p:spPr>
              <a:xfrm>
                <a:off x="5643570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3" name="Groep 79"/>
            <p:cNvGrpSpPr/>
            <p:nvPr/>
          </p:nvGrpSpPr>
          <p:grpSpPr>
            <a:xfrm>
              <a:off x="2607455" y="4143380"/>
              <a:ext cx="357190" cy="285752"/>
              <a:chOff x="5500694" y="4143380"/>
              <a:chExt cx="357190" cy="285752"/>
            </a:xfrm>
          </p:grpSpPr>
          <p:sp>
            <p:nvSpPr>
              <p:cNvPr id="55" name="Rechthoek 54"/>
              <p:cNvSpPr/>
              <p:nvPr/>
            </p:nvSpPr>
            <p:spPr>
              <a:xfrm>
                <a:off x="5643570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hthoek 55"/>
              <p:cNvSpPr/>
              <p:nvPr/>
            </p:nvSpPr>
            <p:spPr>
              <a:xfrm>
                <a:off x="5715008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hthoek 56"/>
              <p:cNvSpPr/>
              <p:nvPr/>
            </p:nvSpPr>
            <p:spPr>
              <a:xfrm>
                <a:off x="5786446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hthoek 57"/>
              <p:cNvSpPr/>
              <p:nvPr/>
            </p:nvSpPr>
            <p:spPr>
              <a:xfrm>
                <a:off x="5572132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hthoek 58"/>
              <p:cNvSpPr/>
              <p:nvPr/>
            </p:nvSpPr>
            <p:spPr>
              <a:xfrm>
                <a:off x="5500694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hthoek 59"/>
              <p:cNvSpPr/>
              <p:nvPr/>
            </p:nvSpPr>
            <p:spPr>
              <a:xfrm>
                <a:off x="5500694" y="4143380"/>
                <a:ext cx="357190" cy="285752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hthoek 60"/>
              <p:cNvSpPr/>
              <p:nvPr/>
            </p:nvSpPr>
            <p:spPr>
              <a:xfrm>
                <a:off x="5643570" y="4143380"/>
                <a:ext cx="71438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oep 112"/>
            <p:cNvGrpSpPr/>
            <p:nvPr/>
          </p:nvGrpSpPr>
          <p:grpSpPr>
            <a:xfrm>
              <a:off x="3857620" y="3857628"/>
              <a:ext cx="714380" cy="612648"/>
              <a:chOff x="3857620" y="3857628"/>
              <a:chExt cx="785818" cy="612648"/>
            </a:xfrm>
          </p:grpSpPr>
          <p:sp>
            <p:nvSpPr>
              <p:cNvPr id="47" name="Stroomdiagram: Document 46"/>
              <p:cNvSpPr/>
              <p:nvPr/>
            </p:nvSpPr>
            <p:spPr>
              <a:xfrm>
                <a:off x="3857620" y="3857628"/>
                <a:ext cx="785818" cy="612648"/>
              </a:xfrm>
              <a:prstGeom prst="flowChartDocumen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hthoek 47"/>
              <p:cNvSpPr/>
              <p:nvPr/>
            </p:nvSpPr>
            <p:spPr>
              <a:xfrm rot="5400000">
                <a:off x="4173988" y="3827011"/>
                <a:ext cx="81643" cy="571504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hthoek 48"/>
              <p:cNvSpPr/>
              <p:nvPr/>
            </p:nvSpPr>
            <p:spPr>
              <a:xfrm rot="5400000">
                <a:off x="4071934" y="4000504"/>
                <a:ext cx="71438" cy="35719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hthoek 49"/>
              <p:cNvSpPr/>
              <p:nvPr/>
            </p:nvSpPr>
            <p:spPr>
              <a:xfrm rot="5400000">
                <a:off x="4143372" y="4000504"/>
                <a:ext cx="71438" cy="500066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hthoek 50"/>
              <p:cNvSpPr/>
              <p:nvPr/>
            </p:nvSpPr>
            <p:spPr>
              <a:xfrm rot="5400000">
                <a:off x="4143372" y="3786190"/>
                <a:ext cx="71438" cy="500066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hthoek 51"/>
              <p:cNvSpPr/>
              <p:nvPr/>
            </p:nvSpPr>
            <p:spPr>
              <a:xfrm rot="5400000">
                <a:off x="4214810" y="3643314"/>
                <a:ext cx="71438" cy="64294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hthoek 52"/>
              <p:cNvSpPr/>
              <p:nvPr/>
            </p:nvSpPr>
            <p:spPr>
              <a:xfrm rot="5400000">
                <a:off x="4071934" y="3786190"/>
                <a:ext cx="357190" cy="642942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hthoek 53"/>
              <p:cNvSpPr/>
              <p:nvPr/>
            </p:nvSpPr>
            <p:spPr>
              <a:xfrm>
                <a:off x="3929058" y="4000504"/>
                <a:ext cx="500066" cy="7143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5" name="Rechte verbindingslijn met pijl 44"/>
            <p:cNvCxnSpPr>
              <a:stCxn id="54" idx="0"/>
              <a:endCxn id="20" idx="4"/>
            </p:cNvCxnSpPr>
            <p:nvPr/>
          </p:nvCxnSpPr>
          <p:spPr>
            <a:xfrm rot="5400000" flipH="1" flipV="1">
              <a:off x="4557388" y="2914323"/>
              <a:ext cx="678661" cy="1493703"/>
            </a:xfrm>
            <a:prstGeom prst="straightConnector1">
              <a:avLst/>
            </a:prstGeom>
            <a:ln w="15875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kstvak 45"/>
            <p:cNvSpPr txBox="1"/>
            <p:nvPr/>
          </p:nvSpPr>
          <p:spPr>
            <a:xfrm>
              <a:off x="4572000" y="3929066"/>
              <a:ext cx="7285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200" dirty="0" smtClean="0"/>
            </a:p>
            <a:p>
              <a:r>
                <a:rPr lang="en-US" sz="1200" dirty="0" smtClean="0"/>
                <a:t>resource</a:t>
              </a:r>
            </a:p>
          </p:txBody>
        </p:sp>
      </p:grpSp>
      <p:sp>
        <p:nvSpPr>
          <p:cNvPr id="7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Vision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4" name="Date Placeholder 7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75" name="Footer Placeholder 7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76" name="Slide Number Placeholder 7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to make semantics explicit?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Associate data categories with your resources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using the PIDs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Where to put the PIDs?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Preferably in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schema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Or in the resource itself (redundant)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cs typeface="Courier New" pitchFamily="49" charset="0"/>
              </a:rPr>
              <a:t>Or in the metadata of the resource (less specific)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Courier New" pitchFamily="49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schema?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“comes from the Greek word "</a:t>
            </a:r>
            <a:r>
              <a:rPr lang="en-US" dirty="0" err="1" smtClean="0"/>
              <a:t>σχήμα</a:t>
            </a:r>
            <a:r>
              <a:rPr lang="en-US" dirty="0" smtClean="0"/>
              <a:t>" (</a:t>
            </a:r>
            <a:r>
              <a:rPr lang="en-US" dirty="0" err="1" smtClean="0"/>
              <a:t>skhēma</a:t>
            </a:r>
            <a:r>
              <a:rPr lang="en-US" dirty="0" smtClean="0"/>
              <a:t>), which means </a:t>
            </a:r>
            <a:r>
              <a:rPr lang="en-US" i="1" dirty="0" smtClean="0"/>
              <a:t>shape,</a:t>
            </a:r>
            <a:r>
              <a:rPr lang="en-US" dirty="0" smtClean="0"/>
              <a:t> or more generally, </a:t>
            </a:r>
            <a:r>
              <a:rPr lang="en-US" i="1" dirty="0" smtClean="0"/>
              <a:t>plan</a:t>
            </a:r>
            <a:r>
              <a:rPr lang="en-US" dirty="0" smtClean="0"/>
              <a:t>.” (</a:t>
            </a:r>
            <a:r>
              <a:rPr lang="en-US" dirty="0" err="1" smtClean="0"/>
              <a:t>wikipedia</a:t>
            </a:r>
            <a:r>
              <a:rPr lang="en-US" dirty="0" smtClean="0"/>
              <a:t>)</a:t>
            </a:r>
          </a:p>
          <a:p>
            <a:r>
              <a:rPr lang="en-US" dirty="0" smtClean="0"/>
              <a:t>A collection of building blocks and rules on how to combine them into a valid resource</a:t>
            </a:r>
          </a:p>
          <a:p>
            <a:pPr lvl="1"/>
            <a:r>
              <a:rPr lang="en-US" dirty="0" smtClean="0"/>
              <a:t>XML document:</a:t>
            </a:r>
          </a:p>
          <a:p>
            <a:pPr lvl="2"/>
            <a:r>
              <a:rPr lang="en-US" dirty="0" smtClean="0"/>
              <a:t>DTD, XML Schema, Relax NG, …</a:t>
            </a:r>
          </a:p>
          <a:p>
            <a:pPr lvl="2"/>
            <a:r>
              <a:rPr lang="en-US" dirty="0" smtClean="0"/>
              <a:t>easy; see </a:t>
            </a:r>
            <a:r>
              <a:rPr lang="en-US" dirty="0" smtClean="0">
                <a:hlinkClick r:id="rId2"/>
              </a:rPr>
              <a:t>http://www.isocat.org/12620/</a:t>
            </a:r>
            <a:endParaRPr lang="en-US" dirty="0" smtClean="0"/>
          </a:p>
          <a:p>
            <a:pPr lvl="1"/>
            <a:r>
              <a:rPr lang="en-US" dirty="0" smtClean="0"/>
              <a:t>RDF graph</a:t>
            </a:r>
          </a:p>
          <a:p>
            <a:pPr lvl="2"/>
            <a:r>
              <a:rPr lang="en-US" dirty="0" smtClean="0"/>
              <a:t>annotation property</a:t>
            </a:r>
          </a:p>
          <a:p>
            <a:pPr lvl="2"/>
            <a:r>
              <a:rPr lang="en-US" dirty="0" smtClean="0"/>
              <a:t>easy; see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www.isocat.org/ns/dcr.rdf</a:t>
            </a:r>
            <a:endParaRPr lang="en-US" dirty="0" smtClean="0"/>
          </a:p>
          <a:p>
            <a:pPr lvl="1"/>
            <a:r>
              <a:rPr lang="en-US" dirty="0" smtClean="0"/>
              <a:t>Text document:</a:t>
            </a:r>
          </a:p>
          <a:p>
            <a:pPr lvl="2"/>
            <a:r>
              <a:rPr lang="en-US" dirty="0" smtClean="0"/>
              <a:t>A grammar</a:t>
            </a:r>
          </a:p>
          <a:p>
            <a:pPr lvl="3"/>
            <a:r>
              <a:rPr lang="en-US" dirty="0" smtClean="0"/>
              <a:t>Extended Backus–Naur Form (EBNF)</a:t>
            </a:r>
          </a:p>
          <a:p>
            <a:pPr lvl="3"/>
            <a:r>
              <a:rPr lang="en-US" dirty="0" smtClean="0"/>
              <a:t>...</a:t>
            </a:r>
          </a:p>
          <a:p>
            <a:pPr lvl="2"/>
            <a:r>
              <a:rPr lang="en-US" dirty="0" smtClean="0"/>
              <a:t> how to embed Data Category PIDs?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resource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lmf:lexicon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xml:lang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=“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jp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alphabet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=“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ipa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&lt;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lmf:entry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&lt;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lmf:lemma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&lt;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lmf:writtenForm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nihongo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&lt;/…&gt;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&lt;/…&gt;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&lt;/…&gt;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&lt;/…&gt;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resource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lmf:lexicon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xml:lang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=“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jp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alphabet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=“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ipa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&lt;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lmf:entry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&lt;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lmf:lemma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&lt;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lmf:writtenForm</a:t>
            </a:r>
            <a:endParaRPr lang="en-US" sz="3200" dirty="0">
              <a:solidFill>
                <a:srgbClr val="FFFF00"/>
              </a:solidFill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200" dirty="0" smtClean="0">
                <a:solidFill>
                  <a:srgbClr val="FFFF00"/>
                </a:solidFill>
                <a:cs typeface="Courier New" pitchFamily="49" charset="0"/>
              </a:rPr>
              <a:t>			          </a:t>
            </a:r>
            <a:r>
              <a:rPr lang="en-US" sz="3200" dirty="0" err="1" smtClean="0">
                <a:solidFill>
                  <a:srgbClr val="0070C0"/>
                </a:solidFill>
                <a:cs typeface="Courier New" pitchFamily="49" charset="0"/>
              </a:rPr>
              <a:t>dcr:datcat</a:t>
            </a:r>
            <a:r>
              <a:rPr lang="en-US" sz="3200" dirty="0">
                <a:solidFill>
                  <a:srgbClr val="0070C0"/>
                </a:solidFill>
                <a:cs typeface="Courier New" pitchFamily="49" charset="0"/>
              </a:rPr>
              <a:t>=“http://www.isocat.org/</a:t>
            </a:r>
            <a:r>
              <a:rPr lang="en-US" sz="3200" dirty="0" err="1">
                <a:solidFill>
                  <a:srgbClr val="0070C0"/>
                </a:solidFill>
                <a:cs typeface="Courier New" pitchFamily="49" charset="0"/>
              </a:rPr>
              <a:t>datcat</a:t>
            </a:r>
            <a:r>
              <a:rPr lang="en-US" sz="3200" dirty="0" smtClean="0">
                <a:solidFill>
                  <a:srgbClr val="0070C0"/>
                </a:solidFill>
                <a:cs typeface="Courier New" pitchFamily="49" charset="0"/>
              </a:rPr>
              <a:t>/…”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200" dirty="0"/>
              <a:t>	</a:t>
            </a:r>
            <a:r>
              <a:rPr lang="en-US" sz="3200" dirty="0" smtClean="0"/>
              <a:t>		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nihongo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200" dirty="0"/>
              <a:t>	</a:t>
            </a:r>
            <a:r>
              <a:rPr lang="en-US" sz="3200" dirty="0" smtClean="0"/>
              <a:t>	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&lt;/…&gt;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&lt;/…&gt;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&lt;/…&gt;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&lt;/…&gt;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47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Relax NG schema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1"/>
            <a:ext cx="8229600" cy="3886199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>
            <a:no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&lt;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rng:attribute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 name=“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alphabet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” 	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dcr:datcat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=“http://www.isocat.org/datcat/…”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&gt;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	&lt;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rng:value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dcr:datcat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=“http://www.isocat.org/datcat/…”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&gt;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		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ipa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Courier New" pitchFamily="49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	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&lt;/…&gt;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	…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&lt;/…&gt;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CGN/DCOI grammar with DC references</a:t>
            </a:r>
            <a:endParaRPr lang="en-US" sz="32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295400"/>
            <a:ext cx="9296400" cy="483076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lux13.mpi.nl/schemacat/schema/CGN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(early alpha version)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(* @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dcr:datcat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'N'    </a:t>
            </a:r>
            <a:r>
              <a:rPr lang="en-US" dirty="0">
                <a:latin typeface="Courier New" pitchFamily="49" charset="0"/>
                <a:cs typeface="Courier New" pitchFamily="49" charset="0"/>
                <a:hlinkClick r:id="rId3"/>
              </a:rPr>
              <a:t>http://</a:t>
            </a:r>
            <a:r>
              <a:rPr lang="en-US" dirty="0" smtClean="0">
                <a:latin typeface="Courier New" pitchFamily="49" charset="0"/>
                <a:cs typeface="Courier New" pitchFamily="49" charset="0"/>
                <a:hlinkClick r:id="rId3"/>
              </a:rPr>
              <a:t>www.isocat.org/datcat/DC-4909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nl-NL" dirty="0">
                <a:latin typeface="Courier New" pitchFamily="49" charset="0"/>
                <a:cs typeface="Courier New" pitchFamily="49" charset="0"/>
              </a:rPr>
              <a:t>tag = </a:t>
            </a:r>
            <a:r>
              <a:rPr lang="nl-NL" dirty="0" err="1">
                <a:latin typeface="Courier New" pitchFamily="49" charset="0"/>
                <a:cs typeface="Courier New" pitchFamily="49" charset="0"/>
              </a:rPr>
              <a:t>'N</a:t>
            </a:r>
            <a:r>
              <a:rPr lang="nl-NL" dirty="0">
                <a:latin typeface="Courier New" pitchFamily="49" charset="0"/>
                <a:cs typeface="Courier New" pitchFamily="49" charset="0"/>
              </a:rPr>
              <a:t>',    '(', NTYPE,    ',', GETAL,   ',', GRAAD,   ',', GENUS,   ',', NAAMVAL, </a:t>
            </a:r>
            <a:r>
              <a:rPr lang="nl-NL" dirty="0" smtClean="0">
                <a:latin typeface="Courier New" pitchFamily="49" charset="0"/>
                <a:cs typeface="Courier New" pitchFamily="49" charset="0"/>
              </a:rPr>
              <a:t>')‘</a:t>
            </a:r>
          </a:p>
          <a:p>
            <a:pPr marL="0" indent="0">
              <a:buNone/>
            </a:pPr>
            <a:r>
              <a:rPr lang="nl-NL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marL="0" indent="0">
              <a:buNone/>
            </a:pPr>
            <a:r>
              <a:rPr lang="nl-NL" dirty="0">
                <a:latin typeface="Courier New" pitchFamily="49" charset="0"/>
                <a:cs typeface="Courier New" pitchFamily="49" charset="0"/>
              </a:rPr>
              <a:t>(* @</a:t>
            </a:r>
            <a:r>
              <a:rPr lang="nl-NL" dirty="0" err="1">
                <a:latin typeface="Courier New" pitchFamily="49" charset="0"/>
                <a:cs typeface="Courier New" pitchFamily="49" charset="0"/>
              </a:rPr>
              <a:t>dcr:datcat</a:t>
            </a:r>
            <a:r>
              <a:rPr lang="nl-NL" dirty="0">
                <a:latin typeface="Courier New" pitchFamily="49" charset="0"/>
                <a:cs typeface="Courier New" pitchFamily="49" charset="0"/>
              </a:rPr>
              <a:t> NTYPE       </a:t>
            </a:r>
            <a:r>
              <a:rPr lang="nl-NL" dirty="0">
                <a:latin typeface="Courier New" pitchFamily="49" charset="0"/>
                <a:cs typeface="Courier New" pitchFamily="49" charset="0"/>
                <a:hlinkClick r:id="rId4"/>
              </a:rPr>
              <a:t>http://</a:t>
            </a:r>
            <a:r>
              <a:rPr lang="nl-NL" dirty="0" smtClean="0">
                <a:latin typeface="Courier New" pitchFamily="49" charset="0"/>
                <a:cs typeface="Courier New" pitchFamily="49" charset="0"/>
                <a:hlinkClick r:id="rId4"/>
              </a:rPr>
              <a:t>www.isocat.org/datcat/DC-4908</a:t>
            </a:r>
            <a:r>
              <a:rPr lang="nl-NL" dirty="0" smtClean="0">
                <a:latin typeface="Courier New" pitchFamily="49" charset="0"/>
                <a:cs typeface="Courier New" pitchFamily="49" charset="0"/>
              </a:rPr>
              <a:t> *)</a:t>
            </a:r>
            <a:r>
              <a:rPr lang="nl-NL" dirty="0">
                <a:latin typeface="Courier New" pitchFamily="49" charset="0"/>
                <a:cs typeface="Courier New" pitchFamily="49" charset="0"/>
              </a:rPr>
              <a:t/>
            </a:r>
            <a:br>
              <a:rPr lang="nl-NL" dirty="0">
                <a:latin typeface="Courier New" pitchFamily="49" charset="0"/>
                <a:cs typeface="Courier New" pitchFamily="49" charset="0"/>
              </a:rPr>
            </a:br>
            <a:r>
              <a:rPr lang="nl-NL" dirty="0">
                <a:latin typeface="Courier New" pitchFamily="49" charset="0"/>
                <a:cs typeface="Courier New" pitchFamily="49" charset="0"/>
              </a:rPr>
              <a:t>(* @</a:t>
            </a:r>
            <a:r>
              <a:rPr lang="nl-NL" dirty="0" err="1">
                <a:latin typeface="Courier New" pitchFamily="49" charset="0"/>
                <a:cs typeface="Courier New" pitchFamily="49" charset="0"/>
              </a:rPr>
              <a:t>dcr:datcat</a:t>
            </a:r>
            <a:r>
              <a:rPr lang="nl-NL" dirty="0">
                <a:latin typeface="Courier New" pitchFamily="49" charset="0"/>
                <a:cs typeface="Courier New" pitchFamily="49" charset="0"/>
              </a:rPr>
              <a:t> 'soortnaam' </a:t>
            </a:r>
            <a:r>
              <a:rPr lang="nl-NL" dirty="0">
                <a:latin typeface="Courier New" pitchFamily="49" charset="0"/>
                <a:cs typeface="Courier New" pitchFamily="49" charset="0"/>
                <a:hlinkClick r:id="rId5"/>
              </a:rPr>
              <a:t>http://</a:t>
            </a:r>
            <a:r>
              <a:rPr lang="nl-NL" dirty="0" smtClean="0">
                <a:latin typeface="Courier New" pitchFamily="49" charset="0"/>
                <a:cs typeface="Courier New" pitchFamily="49" charset="0"/>
                <a:hlinkClick r:id="rId5"/>
              </a:rPr>
              <a:t>www.isocat.org/datcat/DC-4910</a:t>
            </a:r>
            <a:r>
              <a:rPr lang="nl-NL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nl-NL" dirty="0">
                <a:latin typeface="Courier New" pitchFamily="49" charset="0"/>
                <a:cs typeface="Courier New" pitchFamily="49" charset="0"/>
              </a:rPr>
              <a:t>*)</a:t>
            </a:r>
            <a:br>
              <a:rPr lang="nl-NL" dirty="0">
                <a:latin typeface="Courier New" pitchFamily="49" charset="0"/>
                <a:cs typeface="Courier New" pitchFamily="49" charset="0"/>
              </a:rPr>
            </a:br>
            <a:r>
              <a:rPr lang="nl-NL" dirty="0">
                <a:latin typeface="Courier New" pitchFamily="49" charset="0"/>
                <a:cs typeface="Courier New" pitchFamily="49" charset="0"/>
              </a:rPr>
              <a:t>(* @</a:t>
            </a:r>
            <a:r>
              <a:rPr lang="nl-NL" dirty="0" err="1">
                <a:latin typeface="Courier New" pitchFamily="49" charset="0"/>
                <a:cs typeface="Courier New" pitchFamily="49" charset="0"/>
              </a:rPr>
              <a:t>dcr:datcat</a:t>
            </a:r>
            <a:r>
              <a:rPr lang="nl-NL" dirty="0">
                <a:latin typeface="Courier New" pitchFamily="49" charset="0"/>
                <a:cs typeface="Courier New" pitchFamily="49" charset="0"/>
              </a:rPr>
              <a:t> 'eigennaam' </a:t>
            </a:r>
            <a:r>
              <a:rPr lang="nl-NL" dirty="0">
                <a:latin typeface="Courier New" pitchFamily="49" charset="0"/>
                <a:cs typeface="Courier New" pitchFamily="49" charset="0"/>
                <a:hlinkClick r:id="rId6"/>
              </a:rPr>
              <a:t>http://</a:t>
            </a:r>
            <a:r>
              <a:rPr lang="nl-NL" dirty="0" smtClean="0">
                <a:latin typeface="Courier New" pitchFamily="49" charset="0"/>
                <a:cs typeface="Courier New" pitchFamily="49" charset="0"/>
                <a:hlinkClick r:id="rId6"/>
              </a:rPr>
              <a:t>www.isocat.org/datcat/DC-4911</a:t>
            </a:r>
            <a:r>
              <a:rPr lang="nl-NL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nl-NL" dirty="0">
                <a:latin typeface="Courier New" pitchFamily="49" charset="0"/>
                <a:cs typeface="Courier New" pitchFamily="49" charset="0"/>
              </a:rPr>
              <a:t>*)</a:t>
            </a:r>
            <a:br>
              <a:rPr lang="nl-NL" dirty="0">
                <a:latin typeface="Courier New" pitchFamily="49" charset="0"/>
                <a:cs typeface="Courier New" pitchFamily="49" charset="0"/>
              </a:rPr>
            </a:br>
            <a:r>
              <a:rPr lang="nl-NL" dirty="0">
                <a:latin typeface="Courier New" pitchFamily="49" charset="0"/>
                <a:cs typeface="Courier New" pitchFamily="49" charset="0"/>
              </a:rPr>
              <a:t>NTYPE = 'soortnaam'</a:t>
            </a:r>
            <a:br>
              <a:rPr lang="nl-NL" dirty="0">
                <a:latin typeface="Courier New" pitchFamily="49" charset="0"/>
                <a:cs typeface="Courier New" pitchFamily="49" charset="0"/>
              </a:rPr>
            </a:br>
            <a:r>
              <a:rPr lang="nl-NL" dirty="0">
                <a:latin typeface="Courier New" pitchFamily="49" charset="0"/>
                <a:cs typeface="Courier New" pitchFamily="49" charset="0"/>
              </a:rPr>
              <a:t>      | 'eigennaam'</a:t>
            </a:r>
            <a:br>
              <a:rPr lang="nl-NL" dirty="0">
                <a:latin typeface="Courier New" pitchFamily="49" charset="0"/>
                <a:cs typeface="Courier New" pitchFamily="49" charset="0"/>
              </a:rPr>
            </a:br>
            <a:r>
              <a:rPr lang="nl-NL" dirty="0">
                <a:latin typeface="Courier New" pitchFamily="49" charset="0"/>
                <a:cs typeface="Courier New" pitchFamily="49" charset="0"/>
              </a:rPr>
              <a:t>      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DCRs?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Actually we don’t need multiple DCRs to have overlapping subsets</a:t>
            </a:r>
          </a:p>
          <a:p>
            <a:pPr lvl="1"/>
            <a:r>
              <a:rPr lang="en-US" dirty="0" smtClean="0"/>
              <a:t>Overlaps are created due to</a:t>
            </a:r>
          </a:p>
          <a:p>
            <a:pPr lvl="2"/>
            <a:r>
              <a:rPr lang="en-US" dirty="0" smtClean="0"/>
              <a:t>Data categories are typed, and might not have the type you need</a:t>
            </a:r>
          </a:p>
          <a:p>
            <a:pPr lvl="3">
              <a:defRPr/>
            </a:pPr>
            <a:r>
              <a:rPr lang="en-US" i="1" dirty="0"/>
              <a:t>POS field (closed DC) of the lexical entry “walk” gets the value ‘verb’ (simple DC)</a:t>
            </a:r>
          </a:p>
          <a:p>
            <a:pPr marL="2114550" lvl="4" indent="-285750">
              <a:defRPr/>
            </a:pPr>
            <a:r>
              <a:rPr lang="en-US" i="1" dirty="0" err="1"/>
              <a:t>PoS</a:t>
            </a:r>
            <a:r>
              <a:rPr lang="en-US" i="1" dirty="0"/>
              <a:t> = ‘verb</a:t>
            </a:r>
            <a:r>
              <a:rPr lang="en-US" i="1" dirty="0" smtClean="0"/>
              <a:t>’</a:t>
            </a:r>
          </a:p>
          <a:p>
            <a:pPr lvl="3">
              <a:defRPr/>
            </a:pPr>
            <a:r>
              <a:rPr lang="en-US" i="1" dirty="0"/>
              <a:t>Verb (open DC) feature of a feature structure gets the value “walk”</a:t>
            </a:r>
          </a:p>
          <a:p>
            <a:pPr marL="2114550" lvl="4" indent="-285750">
              <a:defRPr/>
            </a:pPr>
            <a:r>
              <a:rPr lang="en-US" i="1" dirty="0"/>
              <a:t>Verb = ‘walk</a:t>
            </a:r>
            <a:r>
              <a:rPr lang="en-US" i="1" dirty="0" smtClean="0"/>
              <a:t>’</a:t>
            </a:r>
            <a:endParaRPr lang="en-US" dirty="0" smtClean="0"/>
          </a:p>
          <a:p>
            <a:pPr lvl="2"/>
            <a:r>
              <a:rPr lang="en-US" dirty="0" smtClean="0"/>
              <a:t>External sets are imported just as they are</a:t>
            </a:r>
          </a:p>
          <a:p>
            <a:pPr lvl="3"/>
            <a:r>
              <a:rPr lang="en-US" dirty="0" smtClean="0"/>
              <a:t>NKJP, GOLD, STTS, …</a:t>
            </a:r>
          </a:p>
          <a:p>
            <a:pPr lvl="3"/>
            <a:r>
              <a:rPr lang="en-US" dirty="0" smtClean="0"/>
              <a:t>Only some take the effort to also provide mappings</a:t>
            </a:r>
          </a:p>
          <a:p>
            <a:pPr lvl="2"/>
            <a:r>
              <a:rPr lang="en-US" dirty="0" smtClean="0"/>
              <a:t>There might be very fine differences between your data category and an existing one, and the owner doesn’t want to adapt</a:t>
            </a:r>
          </a:p>
          <a:p>
            <a:r>
              <a:rPr lang="en-US" dirty="0" smtClean="0"/>
              <a:t>Still we would like to know that these data categories are the same or almost the same!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ISOcat</Template>
  <TotalTime>2114</TotalTime>
  <Words>734</Words>
  <Application>Microsoft Office PowerPoint</Application>
  <PresentationFormat>On-screen Show (4:3)</PresentationFormat>
  <Paragraphs>206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ISOcat</vt:lpstr>
      <vt:lpstr>Beyond ISOcat</vt:lpstr>
      <vt:lpstr>PowerPoint Presentation</vt:lpstr>
      <vt:lpstr>PowerPoint Presentation</vt:lpstr>
      <vt:lpstr>What is a schema?</vt:lpstr>
      <vt:lpstr>XML resource</vt:lpstr>
      <vt:lpstr>XML resource</vt:lpstr>
      <vt:lpstr>XML Relax NG schema</vt:lpstr>
      <vt:lpstr>CGN/DCOI grammar with DC references</vt:lpstr>
      <vt:lpstr>Multiple DCRs?</vt:lpstr>
      <vt:lpstr>PowerPoint Presentation</vt:lpstr>
      <vt:lpstr>Relation types</vt:lpstr>
      <vt:lpstr>RELcat usage</vt:lpstr>
      <vt:lpstr>Another new kitten: SCHEMAcat</vt:lpstr>
      <vt:lpstr>PowerPoint Presentation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ISOcat within CMDI</dc:title>
  <dc:creator>Menzo Windhouwer</dc:creator>
  <cp:lastModifiedBy>Menzo Windhouwer</cp:lastModifiedBy>
  <cp:revision>149</cp:revision>
  <dcterms:created xsi:type="dcterms:W3CDTF">2010-05-20T13:02:02Z</dcterms:created>
  <dcterms:modified xsi:type="dcterms:W3CDTF">2012-06-15T14:03:18Z</dcterms:modified>
</cp:coreProperties>
</file>