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2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311" r:id="rId12"/>
    <p:sldId id="295" r:id="rId13"/>
    <p:sldId id="310" r:id="rId14"/>
    <p:sldId id="296" r:id="rId15"/>
    <p:sldId id="297" r:id="rId16"/>
    <p:sldId id="298" r:id="rId17"/>
    <p:sldId id="299" r:id="rId18"/>
    <p:sldId id="301" r:id="rId19"/>
    <p:sldId id="302" r:id="rId20"/>
    <p:sldId id="308" r:id="rId21"/>
    <p:sldId id="309" r:id="rId22"/>
    <p:sldId id="303" r:id="rId23"/>
    <p:sldId id="304" r:id="rId24"/>
    <p:sldId id="305" r:id="rId25"/>
    <p:sldId id="306" r:id="rId26"/>
    <p:sldId id="307" r:id="rId27"/>
    <p:sldId id="277" r:id="rId28"/>
    <p:sldId id="278" r:id="rId29"/>
    <p:sldId id="285" r:id="rId30"/>
    <p:sldId id="286" r:id="rId31"/>
    <p:sldId id="279" r:id="rId32"/>
    <p:sldId id="283" r:id="rId33"/>
    <p:sldId id="280" r:id="rId34"/>
    <p:sldId id="281" r:id="rId35"/>
    <p:sldId id="282" r:id="rId36"/>
    <p:sldId id="276" r:id="rId37"/>
    <p:sldId id="268" r:id="rId38"/>
    <p:sldId id="28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530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D6F416-15CD-4141-B7E1-5D4BFFADF6B1}" type="datetimeFigureOut">
              <a:rPr lang="nl-NL"/>
              <a:pPr>
                <a:defRPr/>
              </a:pPr>
              <a:t>19-6-2013</a:t>
            </a:fld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E292F9D-1862-4CF4-A45B-536CBF9F173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0413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058277-1003-45DA-9E12-500D67BB0AA7}" type="datetimeFigureOut">
              <a:rPr lang="en-US"/>
              <a:pPr>
                <a:defRPr/>
              </a:pPr>
              <a:t>6/19/2013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60D73A-13D2-4C6B-94F4-937138E4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596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Transitive: match like     tig resultaten,,    match exact: geen enkele</a:t>
            </a:r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3CCD-313E-42BD-B4F5-D8A0BB096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45633-79FF-48D1-B7AD-921CCC14D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8C10-EA5E-4301-BF5B-D269BD686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3484-6E70-46F3-BE96-78F1A9A8C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AD5C-F385-491E-9F61-95A01E8C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0EB3-F295-48BB-8871-C086307AE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5F14-52FF-43B3-BF8E-D9B49F70E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97795-21B0-4670-B718-DC36817FE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1D5F3-D846-48AC-9912-78B07B209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18EB4-DFD4-4903-A6F5-2A8DCB7EE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51CE6-D3EC-4BB1-B79B-C3FA05639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FE5BA4-6953-4D3D-B242-457A9F2CE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cs typeface="+mn-cs"/>
                <a:hlinkClick r:id="rId15"/>
              </a:rPr>
              <a:t>www.isocat.org</a:t>
            </a:r>
            <a:endParaRPr lang="en-US" sz="1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ISOcat: </a:t>
            </a:r>
            <a:br>
              <a:rPr lang="en-US" sz="4000" b="1" smtClean="0"/>
            </a:br>
            <a:r>
              <a:rPr lang="en-US" sz="4000" b="1" smtClean="0"/>
              <a:t>How to create a DC</a:t>
            </a:r>
            <a:br>
              <a:rPr lang="en-US" sz="4000" b="1" smtClean="0"/>
            </a:br>
            <a:r>
              <a:rPr lang="en-US" sz="4000" smtClean="0"/>
              <a:t>(including “do’s and don’ts”)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mtClean="0">
                <a:solidFill>
                  <a:srgbClr val="898989"/>
                </a:solidFill>
                <a:cs typeface="Arial" charset="0"/>
              </a:rPr>
              <a:t>20 June 2013</a:t>
            </a:r>
            <a:endParaRPr lang="en-US" dirty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A0A7B-D62E-46A7-9A79-38D466478EE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898989"/>
                </a:solidFill>
                <a:cs typeface="Arial" charset="0"/>
              </a:rPr>
              <a:t>CLARIN-NL ISOcat tutorial</a:t>
            </a:r>
          </a:p>
        </p:txBody>
      </p:sp>
      <p:sp>
        <p:nvSpPr>
          <p:cNvPr id="15365" name="Subtitle 2"/>
          <p:cNvSpPr txBox="1">
            <a:spLocks/>
          </p:cNvSpPr>
          <p:nvPr/>
        </p:nvSpPr>
        <p:spPr bwMode="auto">
          <a:xfrm>
            <a:off x="0" y="388620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20000"/>
              </a:spcBef>
              <a:buClr>
                <a:srgbClr val="2D4E6F"/>
              </a:buClr>
            </a:pPr>
            <a:endParaRPr lang="nl-BE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Re 2: field Data Element Name (DEN) is proper place to mention abbreviations/tags used for a particular notion, and not just for English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	(N, </a:t>
            </a:r>
            <a:r>
              <a:rPr lang="en-US" dirty="0" err="1" smtClean="0">
                <a:solidFill>
                  <a:srgbClr val="000000"/>
                </a:solidFill>
              </a:rPr>
              <a:t>NPlur</a:t>
            </a:r>
            <a:r>
              <a:rPr lang="en-US" dirty="0" smtClean="0">
                <a:solidFill>
                  <a:srgbClr val="000000"/>
                </a:solidFill>
              </a:rPr>
              <a:t>, EVON)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Re 3: In all </a:t>
            </a:r>
            <a:r>
              <a:rPr lang="en-US" u="sng" dirty="0" smtClean="0">
                <a:solidFill>
                  <a:srgbClr val="000000"/>
                </a:solidFill>
              </a:rPr>
              <a:t>Language Sections</a:t>
            </a:r>
            <a:r>
              <a:rPr lang="en-US" dirty="0" smtClean="0">
                <a:solidFill>
                  <a:srgbClr val="000000"/>
                </a:solidFill>
              </a:rPr>
              <a:t> the correct full name(s) in the working language at hand are provided</a:t>
            </a:r>
          </a:p>
          <a:p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nl-NL" dirty="0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decision</a:t>
            </a:r>
            <a:endParaRPr lang="nl-NL" dirty="0" smtClean="0"/>
          </a:p>
          <a:p>
            <a:pPr marL="0" indent="0">
              <a:buNone/>
            </a:pPr>
            <a:r>
              <a:rPr lang="nl-NL" dirty="0" err="1"/>
              <a:t>p</a:t>
            </a:r>
            <a:r>
              <a:rPr lang="nl-NL" dirty="0" err="1" smtClean="0"/>
              <a:t>rocess</a:t>
            </a:r>
            <a:r>
              <a:rPr lang="nl-NL" dirty="0" smtClean="0"/>
              <a:t>:</a:t>
            </a:r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0857"/>
            <a:ext cx="6133334" cy="6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3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Flagged DCs</a:t>
            </a:r>
            <a:endParaRPr lang="nl-NL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                                                                             </a:t>
            </a:r>
            <a:r>
              <a:rPr lang="nl-NL" dirty="0" err="1" smtClean="0"/>
              <a:t>why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22512"/>
            <a:ext cx="6923810" cy="487619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>
            <a:off x="2339752" y="3477766"/>
            <a:ext cx="532859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339752" y="3030860"/>
            <a:ext cx="0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381600" y="1772816"/>
            <a:ext cx="432048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ight Brace 10"/>
          <p:cNvSpPr/>
          <p:nvPr/>
        </p:nvSpPr>
        <p:spPr>
          <a:xfrm>
            <a:off x="7524328" y="4653136"/>
            <a:ext cx="144016" cy="129614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Flagged DCs</a:t>
            </a:r>
            <a:endParaRPr lang="nl-NL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Try to avoid linking with ‘deprecated’ or ‘superseded’ DCs !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do not use DCs with 2 definitions!!	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In other cases the flags show whether the DC specification is correct from a </a:t>
            </a:r>
            <a:r>
              <a:rPr lang="en-US" dirty="0" smtClean="0">
                <a:solidFill>
                  <a:srgbClr val="000000"/>
                </a:solidFill>
              </a:rPr>
              <a:t>more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technical point of view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Note that only DCs with a green marking are qualified for </a:t>
            </a:r>
            <a:r>
              <a:rPr lang="en-US" dirty="0" smtClean="0">
                <a:solidFill>
                  <a:srgbClr val="000000"/>
                </a:solidFill>
              </a:rPr>
              <a:t>standardization (or CLARIN-NL/VL recommendation)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9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DC/DCS  and profile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Profiles are not added automatically, a DCS may contain elements with various profiles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Profile </a:t>
            </a:r>
            <a:r>
              <a:rPr lang="en-US" dirty="0" smtClean="0">
                <a:solidFill>
                  <a:srgbClr val="000000"/>
                </a:solidFill>
              </a:rPr>
              <a:t>‘</a:t>
            </a:r>
            <a:r>
              <a:rPr lang="en-US" dirty="0" smtClean="0">
                <a:solidFill>
                  <a:srgbClr val="000000"/>
                </a:solidFill>
              </a:rPr>
              <a:t>not available</a:t>
            </a:r>
            <a:r>
              <a:rPr lang="en-US" dirty="0" smtClean="0">
                <a:solidFill>
                  <a:srgbClr val="000000"/>
                </a:solidFill>
              </a:rPr>
              <a:t>’: </a:t>
            </a:r>
            <a:r>
              <a:rPr lang="en-US" u="sng" dirty="0" smtClean="0">
                <a:solidFill>
                  <a:srgbClr val="000000"/>
                </a:solidFill>
              </a:rPr>
              <a:t>only to be used</a:t>
            </a:r>
            <a:r>
              <a:rPr lang="en-US" dirty="0" smtClean="0">
                <a:solidFill>
                  <a:srgbClr val="000000"/>
                </a:solidFill>
              </a:rPr>
              <a:t> when the correct profile is not contained in the list! </a:t>
            </a:r>
          </a:p>
          <a:p>
            <a:pPr>
              <a:buFont typeface="Arial" charset="0"/>
              <a:buNone/>
            </a:pPr>
            <a:r>
              <a:rPr lang="en-US" dirty="0" smtClean="0">
                <a:solidFill>
                  <a:srgbClr val="000000"/>
                </a:solidFill>
              </a:rPr>
              <a:t>    In such a case, use </a:t>
            </a:r>
            <a:r>
              <a:rPr lang="en-US" dirty="0" smtClean="0">
                <a:solidFill>
                  <a:srgbClr val="000000"/>
                </a:solidFill>
              </a:rPr>
              <a:t>‘Not available’ </a:t>
            </a:r>
            <a:r>
              <a:rPr lang="en-US" dirty="0" smtClean="0">
                <a:solidFill>
                  <a:srgbClr val="000000"/>
                </a:solidFill>
              </a:rPr>
              <a:t>for the time being, AND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Contact </a:t>
            </a:r>
            <a:r>
              <a:rPr lang="en-US" u="sng" dirty="0" smtClean="0">
                <a:solidFill>
                  <a:srgbClr val="000000"/>
                </a:solidFill>
              </a:rPr>
              <a:t>isocat@mpi.nl</a:t>
            </a:r>
          </a:p>
          <a:p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Which elements to include?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Cf</a:t>
            </a:r>
            <a:r>
              <a:rPr lang="en-US" dirty="0" smtClean="0">
                <a:solidFill>
                  <a:srgbClr val="000000"/>
                </a:solidFill>
              </a:rPr>
              <a:t> slide on </a:t>
            </a:r>
            <a:r>
              <a:rPr lang="en-US" dirty="0" err="1" smtClean="0">
                <a:solidFill>
                  <a:srgbClr val="000000"/>
                </a:solidFill>
              </a:rPr>
              <a:t>SingerID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SpeakerID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In general: </a:t>
            </a:r>
            <a:r>
              <a:rPr lang="en-US" b="1" dirty="0" smtClean="0">
                <a:solidFill>
                  <a:srgbClr val="000000"/>
                </a:solidFill>
              </a:rPr>
              <a:t>all</a:t>
            </a:r>
            <a:r>
              <a:rPr lang="en-US" dirty="0" smtClean="0">
                <a:solidFill>
                  <a:srgbClr val="000000"/>
                </a:solidFill>
              </a:rPr>
              <a:t> linguistically meaningful notions mentioned in your schema, manual, definition PLUS the </a:t>
            </a:r>
            <a:r>
              <a:rPr lang="en-US" dirty="0" smtClean="0">
                <a:solidFill>
                  <a:srgbClr val="000000"/>
                </a:solidFill>
              </a:rPr>
              <a:t>metadata (CMDI !)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Abbreviations (PST for /past tense/) are to be mentioned as Data Element Name </a:t>
            </a:r>
          </a:p>
          <a:p>
            <a:endParaRPr lang="nl-NL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“</a:t>
            </a:r>
            <a:r>
              <a:rPr lang="en-US" sz="4000" b="1" smtClean="0">
                <a:solidFill>
                  <a:srgbClr val="000000"/>
                </a:solidFill>
              </a:rPr>
              <a:t>Do’s</a:t>
            </a:r>
            <a:r>
              <a:rPr lang="en-US" sz="4000" smtClean="0">
                <a:solidFill>
                  <a:srgbClr val="000000"/>
                </a:solidFill>
              </a:rPr>
              <a:t> &amp; don’ts”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Do’s</a:t>
            </a:r>
            <a:r>
              <a:rPr lang="en-US" sz="2800" dirty="0" smtClean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Create a DCS for your scheme (name project, annotation scheme, …)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Provide </a:t>
            </a:r>
            <a:r>
              <a:rPr lang="en-US" sz="2800" u="sng" dirty="0" smtClean="0">
                <a:solidFill>
                  <a:srgbClr val="000000"/>
                </a:solidFill>
              </a:rPr>
              <a:t>clear</a:t>
            </a:r>
            <a:r>
              <a:rPr lang="en-US" sz="2800" dirty="0" smtClean="0">
                <a:solidFill>
                  <a:srgbClr val="000000"/>
                </a:solidFill>
              </a:rPr>
              <a:t> definition (short, to the point) for your scheme, application, …. 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Take care not to leave concepts used in your definition undefined or </a:t>
            </a:r>
            <a:r>
              <a:rPr lang="en-US" sz="2800" dirty="0" smtClean="0">
                <a:solidFill>
                  <a:srgbClr val="000000"/>
                </a:solidFill>
              </a:rPr>
              <a:t>vague    (‘note’ section !)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Use appropriate profile (NOT: </a:t>
            </a:r>
            <a:r>
              <a:rPr lang="en-US" sz="2800" dirty="0" smtClean="0">
                <a:solidFill>
                  <a:srgbClr val="000000"/>
                </a:solidFill>
              </a:rPr>
              <a:t>‘</a:t>
            </a:r>
            <a:r>
              <a:rPr lang="en-US" sz="2800" dirty="0" smtClean="0">
                <a:solidFill>
                  <a:srgbClr val="000000"/>
                </a:solidFill>
              </a:rPr>
              <a:t>undecided</a:t>
            </a:r>
            <a:r>
              <a:rPr lang="en-US" sz="2800" dirty="0" smtClean="0">
                <a:solidFill>
                  <a:srgbClr val="000000"/>
                </a:solidFill>
              </a:rPr>
              <a:t>’)</a:t>
            </a: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Use appropriate vocabulary (per profile)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Check ‘adopted’ DC’s regularly till standardization !</a:t>
            </a:r>
          </a:p>
          <a:p>
            <a:pPr>
              <a:lnSpc>
                <a:spcPct val="90000"/>
              </a:lnSpc>
            </a:pPr>
            <a:endParaRPr lang="nl-NL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</a:t>
            </a:r>
            <a:endParaRPr lang="nl-NL" dirty="0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8507288" cy="4929411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When creating a DC, fill out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Justification: used in XYZ, part of </a:t>
            </a:r>
            <a:r>
              <a:rPr lang="en-US" sz="2800" dirty="0" err="1" smtClean="0">
                <a:solidFill>
                  <a:srgbClr val="000000"/>
                </a:solidFill>
              </a:rPr>
              <a:t>tagset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N </a:t>
            </a:r>
          </a:p>
          <a:p>
            <a:pPr lvl="1">
              <a:lnSpc>
                <a:spcPct val="90000"/>
              </a:lnSpc>
            </a:pPr>
            <a:r>
              <a:rPr lang="en-US" sz="2400" b="1" dirty="0" smtClean="0">
                <a:solidFill>
                  <a:srgbClr val="000000"/>
                </a:solidFill>
              </a:rPr>
              <a:t>Why existing DCs could not be reused !!!!!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Language section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Always </a:t>
            </a:r>
            <a:r>
              <a:rPr lang="en-US" sz="2400" u="sng" dirty="0" smtClean="0">
                <a:solidFill>
                  <a:srgbClr val="000000"/>
                </a:solidFill>
              </a:rPr>
              <a:t>English language section</a:t>
            </a:r>
            <a:r>
              <a:rPr lang="en-US" sz="2400" dirty="0" smtClean="0">
                <a:solidFill>
                  <a:srgbClr val="000000"/>
                </a:solidFill>
              </a:rPr>
              <a:t> (+ Dutch!)</a:t>
            </a:r>
            <a:endParaRPr lang="en-US" sz="2400" u="sng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Strong recommendation: sections for object language(s), for working language (like language in which manual is written)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Sections in the various languages should match (+/- be translations of each other)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Profile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‘Undecided’ </a:t>
            </a:r>
            <a:r>
              <a:rPr lang="en-US" sz="2400" dirty="0" smtClean="0">
                <a:solidFill>
                  <a:srgbClr val="000000"/>
                </a:solidFill>
              </a:rPr>
              <a:t>is NOT correct!</a:t>
            </a:r>
          </a:p>
          <a:p>
            <a:pPr lvl="2">
              <a:lnSpc>
                <a:spcPct val="90000"/>
              </a:lnSpc>
            </a:pPr>
            <a:endParaRPr lang="nl-NL" sz="20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nl-NL" sz="28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endParaRPr lang="nl-NL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When creating a DC, fill out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Example section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Note that *negative* examples may be very helpful!   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	Identifier </a:t>
            </a:r>
            <a:r>
              <a:rPr lang="en-US" sz="2800" dirty="0" smtClean="0">
                <a:solidFill>
                  <a:srgbClr val="000000"/>
                </a:solidFill>
              </a:rPr>
              <a:t>“</a:t>
            </a:r>
            <a:r>
              <a:rPr lang="en-US" sz="2800" dirty="0" err="1" smtClean="0">
                <a:solidFill>
                  <a:srgbClr val="000000"/>
                </a:solidFill>
              </a:rPr>
              <a:t>foreignWord</a:t>
            </a:r>
            <a:r>
              <a:rPr lang="en-US" sz="2800" dirty="0" smtClean="0">
                <a:solidFill>
                  <a:srgbClr val="000000"/>
                </a:solidFill>
              </a:rPr>
              <a:t>”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	Dutch </a:t>
            </a:r>
            <a:r>
              <a:rPr lang="en-US" sz="2800" dirty="0" smtClean="0">
                <a:solidFill>
                  <a:srgbClr val="000000"/>
                </a:solidFill>
              </a:rPr>
              <a:t>language section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example section: </a:t>
            </a:r>
            <a:r>
              <a:rPr lang="en-US" i="1" dirty="0" smtClean="0">
                <a:solidFill>
                  <a:srgbClr val="000000"/>
                </a:solidFill>
              </a:rPr>
              <a:t>the, house</a:t>
            </a:r>
            <a:r>
              <a:rPr lang="en-US" dirty="0" smtClean="0">
                <a:solidFill>
                  <a:srgbClr val="000000"/>
                </a:solidFill>
              </a:rPr>
              <a:t>, NOT: </a:t>
            </a:r>
            <a:r>
              <a:rPr lang="en-US" i="1" dirty="0" smtClean="0">
                <a:solidFill>
                  <a:srgbClr val="000000"/>
                </a:solidFill>
              </a:rPr>
              <a:t>poster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</a:rPr>
              <a:t>explanation section: </a:t>
            </a:r>
            <a:r>
              <a:rPr lang="en-US" dirty="0" err="1" smtClean="0">
                <a:solidFill>
                  <a:srgbClr val="000000"/>
                </a:solidFill>
              </a:rPr>
              <a:t>een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woord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als</a:t>
            </a:r>
            <a:r>
              <a:rPr lang="en-US" dirty="0" smtClean="0">
                <a:solidFill>
                  <a:srgbClr val="000000"/>
                </a:solidFill>
              </a:rPr>
              <a:t> ‘</a:t>
            </a:r>
            <a:r>
              <a:rPr lang="en-US" dirty="0" smtClean="0">
                <a:solidFill>
                  <a:srgbClr val="000000"/>
                </a:solidFill>
              </a:rPr>
              <a:t>poster’ </a:t>
            </a:r>
            <a:r>
              <a:rPr lang="en-US" sz="2800" dirty="0" err="1" smtClean="0">
                <a:solidFill>
                  <a:srgbClr val="000000"/>
                </a:solidFill>
              </a:rPr>
              <a:t>heeft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Nederlandse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diminutief</a:t>
            </a:r>
            <a:r>
              <a:rPr lang="en-US" sz="2800" i="1" dirty="0" smtClean="0">
                <a:solidFill>
                  <a:srgbClr val="000000"/>
                </a:solidFill>
              </a:rPr>
              <a:t>: </a:t>
            </a:r>
            <a:r>
              <a:rPr lang="en-US" sz="2800" i="1" dirty="0" err="1" smtClean="0">
                <a:solidFill>
                  <a:srgbClr val="000000"/>
                </a:solidFill>
              </a:rPr>
              <a:t>postertje</a:t>
            </a:r>
            <a:r>
              <a:rPr lang="en-US" sz="2800" i="1" dirty="0" smtClean="0">
                <a:solidFill>
                  <a:srgbClr val="000000"/>
                </a:solidFill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</a:rPr>
              <a:t>itt</a:t>
            </a:r>
            <a:r>
              <a:rPr lang="en-US" sz="2800" i="1" dirty="0" smtClean="0">
                <a:solidFill>
                  <a:srgbClr val="000000"/>
                </a:solidFill>
              </a:rPr>
              <a:t> house (*</a:t>
            </a:r>
            <a:r>
              <a:rPr lang="en-US" sz="2800" i="1" dirty="0" err="1" smtClean="0">
                <a:solidFill>
                  <a:srgbClr val="000000"/>
                </a:solidFill>
              </a:rPr>
              <a:t>housje</a:t>
            </a:r>
            <a:r>
              <a:rPr lang="en-US" sz="2800" i="1" dirty="0" smtClean="0">
                <a:solidFill>
                  <a:srgbClr val="000000"/>
                </a:solidFill>
              </a:rPr>
              <a:t>, *</a:t>
            </a:r>
            <a:r>
              <a:rPr lang="en-US" sz="2800" i="1" dirty="0" err="1" smtClean="0">
                <a:solidFill>
                  <a:srgbClr val="000000"/>
                </a:solidFill>
              </a:rPr>
              <a:t>houseje</a:t>
            </a:r>
            <a:r>
              <a:rPr lang="en-US" sz="2800" i="1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nl-NL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Example sections</a:t>
            </a:r>
            <a:endParaRPr lang="nl-NL" smtClean="0">
              <a:solidFill>
                <a:srgbClr val="000000"/>
              </a:solidFill>
            </a:endParaRP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Suppose you want to illustrate a real Dutch phenomenon (‘neuter’ vs ‘non-neuter’) :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EN </a:t>
            </a:r>
            <a:r>
              <a:rPr lang="en-US" sz="2800" u="sng" smtClean="0">
                <a:solidFill>
                  <a:srgbClr val="000000"/>
                </a:solidFill>
              </a:rPr>
              <a:t>language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Dutch ex with transl in English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DE </a:t>
            </a:r>
            <a:r>
              <a:rPr lang="en-US" sz="2800" u="sng" smtClean="0">
                <a:solidFill>
                  <a:srgbClr val="000000"/>
                </a:solidFill>
              </a:rPr>
              <a:t>language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Dutch ex with transl in German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EN </a:t>
            </a:r>
            <a:r>
              <a:rPr lang="en-US" sz="2800" u="sng" smtClean="0">
                <a:solidFill>
                  <a:srgbClr val="000000"/>
                </a:solidFill>
              </a:rPr>
              <a:t>linguistic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EN example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Ex.sec. in DE </a:t>
            </a:r>
            <a:r>
              <a:rPr lang="en-US" sz="2800" u="sng" smtClean="0">
                <a:solidFill>
                  <a:srgbClr val="000000"/>
                </a:solidFill>
              </a:rPr>
              <a:t>linguistic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solidFill>
                  <a:srgbClr val="000000"/>
                </a:solidFill>
              </a:rPr>
              <a:t>DE example with translation in English</a:t>
            </a:r>
          </a:p>
          <a:p>
            <a:pPr>
              <a:lnSpc>
                <a:spcPct val="90000"/>
              </a:lnSpc>
            </a:pPr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4000" smtClean="0">
                <a:solidFill>
                  <a:srgbClr val="000000"/>
                </a:solidFill>
              </a:rPr>
              <a:t>Your work wrt ISOcat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Adopt an existing entry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Create an entry 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Link with an existing entry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In all cases: the entries should be GOOD ones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000000"/>
                </a:solidFill>
              </a:rPr>
              <a:t>But: what makes an entry a good one, one that you can use?</a:t>
            </a:r>
          </a:p>
          <a:p>
            <a:pPr>
              <a:lnSpc>
                <a:spcPct val="90000"/>
              </a:lnSpc>
            </a:pPr>
            <a:endParaRPr lang="en-US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C24EE-6A4C-41F9-8E55-5ED393045E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solidFill>
                  <a:srgbClr val="000000"/>
                </a:solidFill>
              </a:rPr>
              <a:t>Don’ts</a:t>
            </a:r>
            <a:br>
              <a:rPr lang="en-US" sz="4000" b="1" smtClean="0">
                <a:solidFill>
                  <a:srgbClr val="000000"/>
                </a:solidFill>
              </a:rPr>
            </a:br>
            <a:endParaRPr lang="nl-NL" sz="4000" b="1" smtClean="0">
              <a:solidFill>
                <a:srgbClr val="000000"/>
              </a:solidFill>
            </a:endParaRP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00"/>
                </a:solidFill>
              </a:rPr>
              <a:t>Confuse </a:t>
            </a:r>
            <a:r>
              <a:rPr lang="en-US" sz="2800" u="sng" smtClean="0">
                <a:solidFill>
                  <a:srgbClr val="000000"/>
                </a:solidFill>
              </a:rPr>
              <a:t>Language</a:t>
            </a:r>
            <a:r>
              <a:rPr lang="en-US" sz="2800" smtClean="0">
                <a:solidFill>
                  <a:srgbClr val="000000"/>
                </a:solidFill>
              </a:rPr>
              <a:t> and </a:t>
            </a:r>
            <a:r>
              <a:rPr lang="en-US" sz="2800" u="sng" smtClean="0">
                <a:solidFill>
                  <a:srgbClr val="000000"/>
                </a:solidFill>
              </a:rPr>
              <a:t>Linguistic</a:t>
            </a:r>
            <a:r>
              <a:rPr lang="en-US" sz="2800" smtClean="0">
                <a:solidFill>
                  <a:srgbClr val="000000"/>
                </a:solidFill>
              </a:rPr>
              <a:t> section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Latter contains language specific values for closed domains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Be (too) language specific in definition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Mention scheme in definition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Use several definitions in one DC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Circular definitions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Rely on authority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Rely on standardized status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Definition should fit YOUR scheme, etc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409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“Linking DCs” is not just a ‘nice’ feature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Proper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Common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Mass noun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Count noun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are all instances of ‘noun’ (i.e. have an IsA relation with it)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DEF91-7316-44AC-9679-CF927B1F8C0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RelCat</a:t>
            </a:r>
            <a:endParaRPr lang="nl-NL" smtClean="0"/>
          </a:p>
        </p:txBody>
      </p:sp>
      <p:sp>
        <p:nvSpPr>
          <p:cNvPr id="419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 b="1" smtClean="0"/>
              <a:t>Essential</a:t>
            </a:r>
            <a:r>
              <a:rPr lang="en-US" sz="2800" smtClean="0"/>
              <a:t> for several Dutch tag sets</a:t>
            </a:r>
          </a:p>
          <a:p>
            <a:pPr marL="609600" indent="-609600" eaLnBrk="1" hangingPunct="1"/>
            <a:endParaRPr lang="en-US" sz="28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smtClean="0"/>
              <a:t>N(soort, ….)  comes with 2 DCs: 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Noun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r>
              <a:rPr lang="en-US" sz="2000" smtClean="0"/>
              <a:t>Common</a:t>
            </a:r>
          </a:p>
          <a:p>
            <a:pPr marL="1371600" lvl="2" indent="-457200" eaLnBrk="1" hangingPunct="1">
              <a:buFont typeface="Arial" charset="0"/>
              <a:buAutoNum type="arabicPeriod"/>
            </a:pPr>
            <a:endParaRPr lang="en-US" sz="2000" smtClean="0"/>
          </a:p>
          <a:p>
            <a:pPr marL="1371600" lvl="2" indent="-457200" eaLnBrk="1" hangingPunct="1">
              <a:buFont typeface="Arial" charset="0"/>
              <a:buNone/>
            </a:pPr>
            <a:r>
              <a:rPr lang="en-US" sz="2000" smtClean="0"/>
              <a:t>How to relate this with one of the DCs for ‘common noun’, even in case we would find the definition perfect?</a:t>
            </a:r>
          </a:p>
          <a:p>
            <a:pPr marL="1371600" lvl="2" indent="-457200" eaLnBrk="1" hangingPunct="1">
              <a:buFont typeface="Arial" charset="0"/>
              <a:buNone/>
            </a:pPr>
            <a:endParaRPr lang="en-US" sz="2000" smtClean="0"/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400" b="1" smtClean="0"/>
              <a:t>Good news</a:t>
            </a:r>
            <a:r>
              <a:rPr lang="en-US" sz="2400" smtClean="0"/>
              <a:t>:  in progress!  </a:t>
            </a:r>
          </a:p>
          <a:p>
            <a:pPr marL="609600" indent="-609600" eaLnBrk="1" hangingPunct="1"/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7FC6F-6833-4D32-ADC5-79A66270272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Some considerations</a:t>
            </a:r>
            <a:br>
              <a:rPr lang="en-US" sz="4000" smtClean="0"/>
            </a:br>
            <a:endParaRPr lang="nl-NL" sz="4000" smtClean="0"/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DC N(common) as a unit </a:t>
            </a:r>
          </a:p>
          <a:p>
            <a:pPr>
              <a:lnSpc>
                <a:spcPct val="90000"/>
              </a:lnSpc>
            </a:pPr>
            <a:r>
              <a:rPr lang="en-US" smtClean="0"/>
              <a:t>DC Noun and DC Common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We are to take care that a definition for ‘Common’ is not seen as definition of ‘common noun’ (i.e. the whole)</a:t>
            </a:r>
          </a:p>
          <a:p>
            <a:pPr>
              <a:lnSpc>
                <a:spcPct val="90000"/>
              </a:lnSpc>
            </a:pPr>
            <a:r>
              <a:rPr lang="en-US" smtClean="0"/>
              <a:t>We are to take care that, when  a notion ‘noun’ is used in the definition of ‘common’, it gets the intended reading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80263-738D-47C0-BE27-412DB37E891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good DC</a:t>
            </a:r>
            <a:endParaRPr lang="nl-NL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0000"/>
                </a:solidFill>
              </a:rPr>
              <a:t>What defines a good DC?</a:t>
            </a:r>
          </a:p>
          <a:p>
            <a:pPr lvl="1"/>
            <a:r>
              <a:rPr lang="en-US" b="1" smtClean="0">
                <a:solidFill>
                  <a:srgbClr val="000000"/>
                </a:solidFill>
              </a:rPr>
              <a:t>It should ‘match’ with the way you use a specific notion in the annotation scheme, application, … at hand</a:t>
            </a:r>
          </a:p>
          <a:p>
            <a:pPr lvl="1"/>
            <a:r>
              <a:rPr lang="en-US" b="1" smtClean="0">
                <a:solidFill>
                  <a:srgbClr val="000000"/>
                </a:solidFill>
              </a:rPr>
              <a:t>It should come with the same </a:t>
            </a:r>
            <a:r>
              <a:rPr lang="en-US" b="1" u="sng" smtClean="0">
                <a:solidFill>
                  <a:srgbClr val="000000"/>
                </a:solidFill>
              </a:rPr>
              <a:t>profile</a:t>
            </a:r>
          </a:p>
          <a:p>
            <a:pPr lvl="1"/>
            <a:r>
              <a:rPr lang="en-US" b="1" smtClean="0">
                <a:solidFill>
                  <a:srgbClr val="000000"/>
                </a:solidFill>
              </a:rPr>
              <a:t>It should handle the same phenomenon, </a:t>
            </a:r>
          </a:p>
          <a:p>
            <a:r>
              <a:rPr lang="en-US" b="1" smtClean="0">
                <a:solidFill>
                  <a:srgbClr val="000000"/>
                </a:solidFill>
              </a:rPr>
              <a:t>	SpeakerID =/= SingerID</a:t>
            </a:r>
          </a:p>
          <a:p>
            <a:pPr lvl="1" eaLnBrk="1" hangingPunct="1"/>
            <a:endParaRPr lang="nl-NL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6C48007-D636-46E6-82CD-90BEAA0BA9DC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1D5F3-D846-48AC-9912-78B07B209F3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complex</a:t>
            </a:r>
            <a:endParaRPr lang="nl-NL" smtClean="0"/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87630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N(soort,mv,dim)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			noun(common,plural,diminutive)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More problematic to define as a whole, not just stating: a diminutive common noun used as plural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This doesn’t mean anything!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/>
              <a:t>Possible solution: linking it with the intended readings of the features involved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83E6F-1239-471A-B96F-BE275568562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450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smtClean="0"/>
              <a:t>How to detect</a:t>
            </a:r>
            <a:r>
              <a:rPr lang="en-US" smtClean="0"/>
              <a:t> which DCs are </a:t>
            </a:r>
            <a:r>
              <a:rPr lang="en-US" b="1" smtClean="0"/>
              <a:t>Standardized</a:t>
            </a:r>
            <a:r>
              <a:rPr lang="en-US" smtClean="0"/>
              <a:t>?</a:t>
            </a:r>
            <a:endParaRPr lang="nl-NL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Or have a German language section?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search using the keys? And what about language of keywords?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detect which DCs ‘belong together’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smtClean="0"/>
              <a:t>(unless one mentions the tag set in the definition e.g )</a:t>
            </a:r>
            <a:endParaRPr lang="nl-NL" smtClean="0"/>
          </a:p>
          <a:p>
            <a:pPr eaLnBrk="1" hangingPunct="1">
              <a:lnSpc>
                <a:spcPct val="90000"/>
              </a:lnSpc>
            </a:pP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91DF1-FB16-4D18-8A11-EB7B9786F25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Searching</a:t>
            </a:r>
            <a:endParaRPr lang="nl-NL" smtClean="0"/>
          </a:p>
        </p:txBody>
      </p:sp>
      <p:sp>
        <p:nvSpPr>
          <p:cNvPr id="471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search for alternative names (Data Element Names): Konjunktion, Bindewort; Präposition/ Verhältniswort</a:t>
            </a:r>
          </a:p>
          <a:p>
            <a:pPr eaLnBrk="1" hangingPunct="1"/>
            <a:r>
              <a:rPr lang="en-US" smtClean="0"/>
              <a:t>And the results: when not using ‘exact’ match and a specific field, MANY results come up, apparently unordered,</a:t>
            </a:r>
          </a:p>
          <a:p>
            <a:pPr eaLnBrk="1" hangingPunct="1"/>
            <a:r>
              <a:rPr lang="en-US" smtClean="0"/>
              <a:t>while using ‘exact’ + specific ‘field’ or ‘profile’ may make you miss relevant entries.  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5DA88D-94B4-4C48-A85D-1C6970405F8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Consequences of mapping </a:t>
            </a:r>
            <a:endParaRPr lang="nl-NL" smtClean="0"/>
          </a:p>
        </p:txBody>
      </p:sp>
      <p:sp>
        <p:nvSpPr>
          <p:cNvPr id="4915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Suppose, you map with a specific DC, and some essential changes are made to that DC</a:t>
            </a:r>
          </a:p>
          <a:p>
            <a:pPr marL="990600" lvl="1" indent="-533400" eaLnBrk="1" hangingPunct="1"/>
            <a:r>
              <a:rPr lang="en-US" smtClean="0"/>
              <a:t>You may no longer want to map, but how do you know?</a:t>
            </a:r>
          </a:p>
          <a:p>
            <a:pPr marL="609600" indent="-609600" eaLnBrk="1" hangingPunct="1"/>
            <a:r>
              <a:rPr lang="en-US" smtClean="0"/>
              <a:t>Suppose the are several relevant DCs, you select one and just that one doesn’t get standardized</a:t>
            </a:r>
          </a:p>
          <a:p>
            <a:pPr marL="990600" lvl="1" indent="-533400" eaLnBrk="1" hangingPunct="1"/>
            <a:r>
              <a:rPr lang="en-US" smtClean="0"/>
              <a:t>You have to redo your work (but you first are to be aware that …) 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AF13B-90F5-431B-A701-0EBFF04C8F0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Ill-defined DCs</a:t>
            </a:r>
            <a:endParaRPr lang="nl-NL" smtClean="0"/>
          </a:p>
        </p:txBody>
      </p:sp>
      <p:sp>
        <p:nvSpPr>
          <p:cNvPr id="501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Profile: morphosyntax</a:t>
            </a:r>
          </a:p>
          <a:p>
            <a:pPr marL="990600" lvl="1" indent="-533400" eaLnBrk="1" hangingPunct="1"/>
            <a:r>
              <a:rPr lang="en-US" smtClean="0"/>
              <a:t>Definition: semantic</a:t>
            </a:r>
          </a:p>
          <a:p>
            <a:pPr marL="990600" lvl="1" indent="-533400" eaLnBrk="1" hangingPunct="1"/>
            <a:r>
              <a:rPr lang="en-US" smtClean="0"/>
              <a:t>Definition: too narrow/broad</a:t>
            </a:r>
          </a:p>
          <a:p>
            <a:pPr marL="990600" lvl="1" indent="-533400" eaLnBrk="1" hangingPunct="1"/>
            <a:r>
              <a:rPr lang="en-US" smtClean="0"/>
              <a:t>Definition unclear (and no examples available)</a:t>
            </a:r>
          </a:p>
          <a:p>
            <a:pPr marL="609600" indent="-609600" eaLnBrk="1" hangingPunct="1"/>
            <a:r>
              <a:rPr lang="en-US" smtClean="0"/>
              <a:t>‘concept’ in definition not defined in ISOcat , or</a:t>
            </a:r>
          </a:p>
          <a:p>
            <a:pPr marL="609600" indent="-609600" eaLnBrk="1" hangingPunct="1"/>
            <a:r>
              <a:rPr lang="en-US" smtClean="0"/>
              <a:t>That concept comes with several DCs (which one was meant?)</a:t>
            </a:r>
          </a:p>
          <a:p>
            <a:pPr marL="609600" indent="-609600" eaLnBrk="1" hangingPunct="1"/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86A79-012F-45E8-9847-3743C85A052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many DCs</a:t>
            </a:r>
            <a:endParaRPr lang="nl-NL" smtClean="0"/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800" smtClean="0"/>
              <a:t>There are too many ‘almost the same’ DCs, even within the same profile</a:t>
            </a:r>
          </a:p>
          <a:p>
            <a:pPr marL="609600" indent="-609600" eaLnBrk="1" hangingPunct="1">
              <a:buFont typeface="Arial" charset="0"/>
              <a:buNone/>
            </a:pPr>
            <a:endParaRPr lang="en-US" sz="2800" smtClean="0"/>
          </a:p>
          <a:p>
            <a:pPr marL="609600" indent="-609600" algn="r" eaLnBrk="1" hangingPunct="1">
              <a:buFont typeface="Arial" charset="0"/>
              <a:buNone/>
            </a:pPr>
            <a:r>
              <a:rPr lang="en-US" sz="4000" smtClean="0"/>
              <a:t>Too vague DCs</a:t>
            </a:r>
          </a:p>
          <a:p>
            <a:pPr marL="609600" indent="-609600" eaLnBrk="1" hangingPunct="1"/>
            <a:r>
              <a:rPr lang="en-US" sz="2800" smtClean="0"/>
              <a:t>There are many DCs with rather ‘empty’ definitions</a:t>
            </a:r>
          </a:p>
          <a:p>
            <a:pPr marL="990600" lvl="1" indent="-533400" eaLnBrk="1" hangingPunct="1"/>
            <a:r>
              <a:rPr lang="en-US" sz="2400" smtClean="0"/>
              <a:t>Proper noun: a noun or adjective denoting a single object</a:t>
            </a:r>
          </a:p>
          <a:p>
            <a:pPr marL="990600" lvl="1" indent="-533400" eaLnBrk="1" hangingPunct="1"/>
            <a:r>
              <a:rPr lang="en-US" sz="2400" smtClean="0"/>
              <a:t>Common noun: a noun or adjective denoting a class of objects</a:t>
            </a:r>
            <a:endParaRPr lang="nl-NL" sz="2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94FF2-E2AB-473E-AD56-957A76EB27E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Too language-specific DCs</a:t>
            </a:r>
            <a:endParaRPr lang="nl-NL" smtClean="0"/>
          </a:p>
        </p:txBody>
      </p:sp>
      <p:sp>
        <p:nvSpPr>
          <p:cNvPr id="522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Quite a number of DCs are too specific, mostly Polish ones, this makes it difficult to map with them</a:t>
            </a:r>
          </a:p>
          <a:p>
            <a:pPr eaLnBrk="1" hangingPunct="1"/>
            <a:r>
              <a:rPr lang="en-US" smtClean="0"/>
              <a:t>In these cases: stuff that belongs in the Polish language section is in the general,  English one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 ***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  ISOcat: not yet perfect</a:t>
            </a:r>
            <a:endParaRPr lang="nl-NL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559C5-42CC-4CBE-B241-EA80406C2B6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532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Therefore, while for some technical issues solutions will come up/are coming up</a:t>
            </a:r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YOU should also be very careful yourself, 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especially wrt the ‘soundness’ of the DCs, in particular</a:t>
            </a:r>
          </a:p>
          <a:p>
            <a:pPr algn="ctr" eaLnBrk="1" hangingPunct="1">
              <a:buFont typeface="Arial" charset="0"/>
              <a:buNone/>
            </a:pPr>
            <a:r>
              <a:rPr lang="en-US" sz="2800" b="1" smtClean="0"/>
              <a:t>as far as  definitions, profile, and translation are concerned!</a:t>
            </a:r>
          </a:p>
          <a:p>
            <a:pPr eaLnBrk="1" hangingPunct="1">
              <a:buFont typeface="Arial" charset="0"/>
              <a:buNone/>
            </a:pPr>
            <a:endParaRPr lang="en-US" sz="2800" b="1" smtClean="0"/>
          </a:p>
          <a:p>
            <a:pPr eaLnBrk="1" hangingPunct="1">
              <a:buFont typeface="Arial" charset="0"/>
              <a:buNone/>
            </a:pPr>
            <a:r>
              <a:rPr lang="en-US" sz="2800" smtClean="0"/>
              <a:t>Only in that case ISOcat can become a success story!</a:t>
            </a:r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smtClean="0"/>
          </a:p>
          <a:p>
            <a:pPr algn="ctr" eaLnBrk="1" hangingPunct="1">
              <a:buFont typeface="Arial" charset="0"/>
              <a:buNone/>
            </a:pPr>
            <a:endParaRPr lang="nl-NL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B0B07-1CED-4D1E-ADB1-82F44B1A95CC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542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Arial" charset="0"/>
              <a:buNone/>
            </a:pPr>
            <a:r>
              <a:rPr lang="en-US" sz="4400" smtClean="0"/>
              <a:t>Thanks !</a:t>
            </a:r>
            <a:endParaRPr lang="nl-NL" sz="4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CLARIN-NL ISOcat tutorial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2ECB8-5B39-4CDE-8BE4-66EE4D0D1B7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Speaker vs Singer</a:t>
            </a:r>
            <a:endParaRPr lang="nl-NL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000000"/>
                </a:solidFill>
              </a:rPr>
              <a:t>SingerID and SpeakerID:  siblings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SingerID is subclass of both Singer and ID  (RELcat!)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r>
              <a:rPr lang="en-US" sz="2800" smtClean="0">
                <a:solidFill>
                  <a:srgbClr val="000000"/>
                </a:solidFill>
              </a:rPr>
              <a:t>String→Name→Person→Singer → Opera singer→Tenor →Tenor in </a:t>
            </a:r>
            <a:r>
              <a:rPr lang="en-US" sz="2800" i="1" smtClean="0">
                <a:solidFill>
                  <a:srgbClr val="000000"/>
                </a:solidFill>
              </a:rPr>
              <a:t>La Bohème </a:t>
            </a:r>
          </a:p>
          <a:p>
            <a:endParaRPr lang="en-US" sz="2800" i="1" smtClean="0">
              <a:solidFill>
                <a:srgbClr val="000000"/>
              </a:solidFill>
            </a:endParaRPr>
          </a:p>
          <a:p>
            <a:r>
              <a:rPr lang="en-US" sz="2800" smtClean="0">
                <a:solidFill>
                  <a:srgbClr val="000000"/>
                </a:solidFill>
              </a:rPr>
              <a:t>First: too generic, last: too specific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The others are </a:t>
            </a:r>
            <a:r>
              <a:rPr lang="en-US" sz="2800" i="1" smtClean="0">
                <a:solidFill>
                  <a:srgbClr val="000000"/>
                </a:solidFill>
              </a:rPr>
              <a:t>in se</a:t>
            </a:r>
            <a:r>
              <a:rPr lang="en-US" sz="2800" smtClean="0">
                <a:solidFill>
                  <a:srgbClr val="000000"/>
                </a:solidFill>
              </a:rPr>
              <a:t> candidates for DCs</a:t>
            </a:r>
          </a:p>
          <a:p>
            <a:pPr lvl="1" eaLnBrk="1" hangingPunct="1"/>
            <a:endParaRPr lang="nl-NL" sz="2400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D9B7E80-60F4-44C3-A541-CF2B88EE379A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1D5F3-D846-48AC-9912-78B07B209F3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Standards</a:t>
            </a:r>
            <a:endParaRPr lang="nl-NL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Hardly any available (cf morning session)</a:t>
            </a:r>
          </a:p>
          <a:p>
            <a:endParaRPr lang="en-US" smtClean="0">
              <a:solidFill>
                <a:srgbClr val="000000"/>
              </a:solidFill>
            </a:endParaRPr>
          </a:p>
          <a:p>
            <a:r>
              <a:rPr lang="en-US" smtClean="0">
                <a:solidFill>
                  <a:srgbClr val="000000"/>
                </a:solidFill>
              </a:rPr>
              <a:t>We really should try to arrive at a series of sound DCs, useful for YOU and as many other people as possible</a:t>
            </a:r>
          </a:p>
          <a:p>
            <a:pPr>
              <a:buFont typeface="Arial" charset="0"/>
              <a:buNone/>
            </a:pPr>
            <a:r>
              <a:rPr lang="en-US" smtClean="0">
                <a:solidFill>
                  <a:srgbClr val="000000"/>
                </a:solidFill>
              </a:rPr>
              <a:t>=&gt; not too specific, not too general</a:t>
            </a:r>
          </a:p>
          <a:p>
            <a:pPr lvl="1" eaLnBrk="1" hangingPunct="1"/>
            <a:endParaRPr lang="nl-NL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6F2934-5704-4D89-9790-C11B99F319A3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1D5F3-D846-48AC-9912-78B07B209F3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z="4000" smtClean="0">
                <a:solidFill>
                  <a:srgbClr val="000000"/>
                </a:solidFill>
              </a:rPr>
              <a:t>What defines a good DC?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b="1" smtClean="0">
                <a:solidFill>
                  <a:srgbClr val="000000"/>
                </a:solidFill>
              </a:rPr>
              <a:t>Meaningful definition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Indefinite pronoun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Not: pronoun that is indefinite</a:t>
            </a:r>
          </a:p>
          <a:p>
            <a:pPr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Unless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	both ‘pronoun’ and ‘indefinite’ are 					defined elsewhere AND 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	it is mentioned explicitly </a:t>
            </a:r>
            <a:r>
              <a:rPr lang="en-US" sz="2800" u="sng" smtClean="0">
                <a:solidFill>
                  <a:srgbClr val="000000"/>
                </a:solidFill>
              </a:rPr>
              <a:t>which</a:t>
            </a:r>
            <a:r>
              <a:rPr lang="en-US" sz="2800" smtClean="0">
                <a:solidFill>
                  <a:srgbClr val="000000"/>
                </a:solidFill>
              </a:rPr>
              <a:t> are 					involved AND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	these definitions are correct (for you)</a:t>
            </a:r>
            <a:endParaRPr lang="nl-NL" sz="280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1575B9D-584D-49E0-87CB-40AF6163DF2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1D5F3-D846-48AC-9912-78B07B209F3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r" eaLnBrk="1" hangingPunct="1"/>
            <a:r>
              <a:rPr lang="en-US" smtClean="0"/>
              <a:t> </a:t>
            </a:r>
            <a:endParaRPr lang="nl-NL" smtClean="0"/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b="1" smtClean="0">
                <a:solidFill>
                  <a:srgbClr val="000000"/>
                </a:solidFill>
              </a:rPr>
              <a:t>Correct  definition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Personal pronoun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</a:rPr>
              <a:t>Not: pronoun referring to persons</a:t>
            </a:r>
          </a:p>
          <a:p>
            <a:pPr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As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That cat has five kittens. SHE …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This table was very expensive but I like IT very much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And </a:t>
            </a:r>
            <a:r>
              <a:rPr lang="en-US" sz="2800" i="1" smtClean="0">
                <a:solidFill>
                  <a:srgbClr val="000000"/>
                </a:solidFill>
              </a:rPr>
              <a:t>John shook HIS head …</a:t>
            </a:r>
          </a:p>
          <a:p>
            <a:r>
              <a:rPr lang="en-US" sz="2800" u="sng" smtClean="0">
                <a:solidFill>
                  <a:srgbClr val="000000"/>
                </a:solidFill>
              </a:rPr>
              <a:t>[</a:t>
            </a:r>
            <a:r>
              <a:rPr lang="en-US" sz="2800" smtClean="0">
                <a:solidFill>
                  <a:srgbClr val="000000"/>
                </a:solidFill>
              </a:rPr>
              <a:t>Note: in a particular tagset the definition may be correct! In general it is not.]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pPr lvl="1" eaLnBrk="1" hangingPunct="1"/>
            <a:endParaRPr lang="nl-NL" sz="2400" smtClean="0"/>
          </a:p>
        </p:txBody>
      </p:sp>
      <p:sp>
        <p:nvSpPr>
          <p:cNvPr id="2" name="Date Placeholder 1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20 March 2012</a:t>
            </a:r>
          </a:p>
        </p:txBody>
      </p:sp>
      <p:sp>
        <p:nvSpPr>
          <p:cNvPr id="3" name="Footer Placeholder 2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CLARIN-NL ISOcat tutorial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B542511-0B3F-41AA-BF93-62AC7E854DBF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1D5F3-D846-48AC-9912-78B07B209F3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nl-NL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b="1" smtClean="0">
                <a:solidFill>
                  <a:srgbClr val="000000"/>
                </a:solidFill>
              </a:rPr>
              <a:t>Reusable definition</a:t>
            </a:r>
          </a:p>
          <a:p>
            <a:r>
              <a:rPr lang="en-US" sz="2800" i="1" smtClean="0">
                <a:solidFill>
                  <a:srgbClr val="000000"/>
                </a:solidFill>
              </a:rPr>
              <a:t>Personal pronoun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Not: </a:t>
            </a:r>
            <a:r>
              <a:rPr lang="en-US" sz="2800" u="sng" smtClean="0">
                <a:solidFill>
                  <a:srgbClr val="000000"/>
                </a:solidFill>
              </a:rPr>
              <a:t>In CGN</a:t>
            </a:r>
            <a:r>
              <a:rPr lang="en-US" sz="2800" smtClean="0">
                <a:solidFill>
                  <a:srgbClr val="000000"/>
                </a:solidFill>
              </a:rPr>
              <a:t> a personal pronoun …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Not: </a:t>
            </a:r>
            <a:r>
              <a:rPr lang="en-US" sz="2800" u="sng" smtClean="0">
                <a:solidFill>
                  <a:srgbClr val="000000"/>
                </a:solidFill>
              </a:rPr>
              <a:t>In Dutch</a:t>
            </a:r>
            <a:r>
              <a:rPr lang="en-US" sz="2800" smtClean="0">
                <a:solidFill>
                  <a:srgbClr val="000000"/>
                </a:solidFill>
              </a:rPr>
              <a:t> a personal pronoun …</a:t>
            </a:r>
          </a:p>
          <a:p>
            <a:r>
              <a:rPr lang="en-US" sz="2800" smtClean="0">
                <a:solidFill>
                  <a:srgbClr val="000000"/>
                </a:solidFill>
              </a:rPr>
              <a:t>Not: A personal pronoun </a:t>
            </a:r>
            <a:r>
              <a:rPr lang="en-US" sz="2800" u="sng" smtClean="0">
                <a:solidFill>
                  <a:srgbClr val="000000"/>
                </a:solidFill>
              </a:rPr>
              <a:t>(</a:t>
            </a:r>
            <a:r>
              <a:rPr lang="en-US" sz="2800" i="1" u="sng" smtClean="0">
                <a:solidFill>
                  <a:srgbClr val="000000"/>
                </a:solidFill>
              </a:rPr>
              <a:t>ik, ikke  </a:t>
            </a:r>
            <a:r>
              <a:rPr lang="en-US" sz="2800" u="sng" smtClean="0">
                <a:solidFill>
                  <a:srgbClr val="000000"/>
                </a:solidFill>
              </a:rPr>
              <a:t>and </a:t>
            </a:r>
            <a:r>
              <a:rPr lang="en-US" sz="2800" i="1" u="sng" smtClean="0">
                <a:solidFill>
                  <a:srgbClr val="000000"/>
                </a:solidFill>
              </a:rPr>
              <a:t>ikzelf)</a:t>
            </a:r>
            <a:r>
              <a:rPr lang="en-US" sz="2800" i="1" smtClean="0">
                <a:solidFill>
                  <a:srgbClr val="000000"/>
                </a:solidFill>
              </a:rPr>
              <a:t> </a:t>
            </a:r>
            <a:r>
              <a:rPr lang="en-US" sz="2800" smtClean="0">
                <a:solidFill>
                  <a:srgbClr val="000000"/>
                </a:solidFill>
              </a:rPr>
              <a:t>is characterized by  …</a:t>
            </a:r>
          </a:p>
          <a:p>
            <a:endParaRPr lang="en-US" sz="2800" smtClean="0">
              <a:solidFill>
                <a:srgbClr val="000000"/>
              </a:solidFill>
            </a:endParaRPr>
          </a:p>
          <a:p>
            <a:pPr>
              <a:buFont typeface="Arial" charset="0"/>
              <a:buNone/>
            </a:pPr>
            <a:r>
              <a:rPr lang="en-US" sz="2800" smtClean="0">
                <a:solidFill>
                  <a:srgbClr val="000000"/>
                </a:solidFill>
              </a:rPr>
              <a:t>A definition should be </a:t>
            </a:r>
            <a:r>
              <a:rPr lang="en-US" sz="2800" u="sng" smtClean="0">
                <a:solidFill>
                  <a:srgbClr val="000000"/>
                </a:solidFill>
              </a:rPr>
              <a:t>as neutral</a:t>
            </a:r>
            <a:r>
              <a:rPr lang="en-US" sz="2800" smtClean="0">
                <a:solidFill>
                  <a:srgbClr val="000000"/>
                </a:solidFill>
              </a:rPr>
              <a:t> (project, language) </a:t>
            </a:r>
            <a:r>
              <a:rPr lang="en-US" sz="2800" u="sng" smtClean="0">
                <a:solidFill>
                  <a:srgbClr val="000000"/>
                </a:solidFill>
              </a:rPr>
              <a:t>as possible</a:t>
            </a:r>
            <a:r>
              <a:rPr lang="en-US" sz="2800" smtClean="0">
                <a:solidFill>
                  <a:srgbClr val="000000"/>
                </a:solidFill>
              </a:rPr>
              <a:t>, while still valid for your purposes!</a:t>
            </a:r>
          </a:p>
          <a:p>
            <a:endParaRPr lang="nl-NL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rgbClr val="000000"/>
                </a:solidFill>
              </a:rPr>
              <a:t>Good DC =&gt; good name</a:t>
            </a:r>
            <a:br>
              <a:rPr lang="en-US" sz="4000" smtClean="0">
                <a:solidFill>
                  <a:srgbClr val="000000"/>
                </a:solidFill>
              </a:rPr>
            </a:br>
            <a:endParaRPr lang="nl-NL" sz="4000" smtClean="0">
              <a:solidFill>
                <a:srgbClr val="000000"/>
              </a:solidFill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Sometimes confused: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Identifier (=/= PID)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Data Element Name</a:t>
            </a:r>
          </a:p>
          <a:p>
            <a:pPr marL="609600" indent="-60960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Name </a:t>
            </a:r>
          </a:p>
          <a:p>
            <a:pPr marL="609600" indent="-609600"/>
            <a:endParaRPr lang="en-US" sz="2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Re 1: should come in </a:t>
            </a:r>
            <a:r>
              <a:rPr lang="en-US" sz="2800" i="1" u="sng" dirty="0" err="1" smtClean="0">
                <a:solidFill>
                  <a:srgbClr val="000000"/>
                </a:solidFill>
              </a:rPr>
              <a:t>camelCaseFormat</a:t>
            </a:r>
            <a:r>
              <a:rPr lang="en-US" sz="2800" dirty="0" smtClean="0">
                <a:solidFill>
                  <a:srgbClr val="000000"/>
                </a:solidFill>
              </a:rPr>
              <a:t>, start with alphabetical character (not 1stPerson, but </a:t>
            </a:r>
            <a:r>
              <a:rPr lang="en-US" sz="2800" dirty="0" err="1" smtClean="0">
                <a:solidFill>
                  <a:srgbClr val="000000"/>
                </a:solidFill>
              </a:rPr>
              <a:t>firstPerson</a:t>
            </a:r>
            <a:r>
              <a:rPr lang="en-US" sz="2800" dirty="0" smtClean="0">
                <a:solidFill>
                  <a:srgbClr val="000000"/>
                </a:solidFill>
              </a:rPr>
              <a:t>), in English,  be meaningful (not EVON, but </a:t>
            </a:r>
            <a:r>
              <a:rPr lang="en-US" sz="2800" dirty="0" err="1" smtClean="0">
                <a:solidFill>
                  <a:srgbClr val="000000"/>
                </a:solidFill>
              </a:rPr>
              <a:t>singularNeuterForm</a:t>
            </a:r>
            <a:r>
              <a:rPr lang="en-US" sz="2800" dirty="0" smtClean="0">
                <a:solidFill>
                  <a:srgbClr val="000000"/>
                </a:solidFill>
              </a:rPr>
              <a:t>) ,…</a:t>
            </a:r>
            <a:endParaRPr lang="nl-NL" sz="2800" dirty="0" smtClean="0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B3484-6E70-46F3-BE96-78F1A9A8CE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0</TotalTime>
  <Words>1681</Words>
  <Application>Microsoft Office PowerPoint</Application>
  <PresentationFormat>On-screen Show (4:3)</PresentationFormat>
  <Paragraphs>352</Paragraphs>
  <Slides>38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ISOcat</vt:lpstr>
      <vt:lpstr>ISOcat:  How to create a DC (including “do’s and don’ts”)</vt:lpstr>
      <vt:lpstr>Your work wrt ISOcat </vt:lpstr>
      <vt:lpstr>A good DC</vt:lpstr>
      <vt:lpstr>Speaker vs Singer</vt:lpstr>
      <vt:lpstr>Standards</vt:lpstr>
      <vt:lpstr>What defines a good DC? </vt:lpstr>
      <vt:lpstr> </vt:lpstr>
      <vt:lpstr> </vt:lpstr>
      <vt:lpstr>Good DC =&gt; good name </vt:lpstr>
      <vt:lpstr> </vt:lpstr>
      <vt:lpstr> </vt:lpstr>
      <vt:lpstr>Flagged DCs</vt:lpstr>
      <vt:lpstr>Flagged DCs</vt:lpstr>
      <vt:lpstr>DC/DCS  and profile </vt:lpstr>
      <vt:lpstr>Which elements to include? </vt:lpstr>
      <vt:lpstr>“Do’s &amp; don’ts” </vt:lpstr>
      <vt:lpstr>Dos</vt:lpstr>
      <vt:lpstr> </vt:lpstr>
      <vt:lpstr>Example sections</vt:lpstr>
      <vt:lpstr>Don’ts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RelCat</vt:lpstr>
      <vt:lpstr>RelCat</vt:lpstr>
      <vt:lpstr>Some considerations </vt:lpstr>
      <vt:lpstr>More complex</vt:lpstr>
      <vt:lpstr>Searching</vt:lpstr>
      <vt:lpstr>Searching</vt:lpstr>
      <vt:lpstr>Consequences of mapping </vt:lpstr>
      <vt:lpstr>Ill-defined DCs</vt:lpstr>
      <vt:lpstr>Too many DCs</vt:lpstr>
      <vt:lpstr>Too language-specific DCs</vt:lpstr>
      <vt:lpstr> </vt:lpstr>
      <vt:lpstr> 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Ineke Schuurman</cp:lastModifiedBy>
  <cp:revision>98</cp:revision>
  <dcterms:created xsi:type="dcterms:W3CDTF">2010-05-20T13:02:02Z</dcterms:created>
  <dcterms:modified xsi:type="dcterms:W3CDTF">2013-06-19T10:31:26Z</dcterms:modified>
</cp:coreProperties>
</file>