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8"/>
  </p:notesMasterIdLst>
  <p:handoutMasterIdLst>
    <p:handoutMasterId r:id="rId39"/>
  </p:handoutMasterIdLst>
  <p:sldIdLst>
    <p:sldId id="256" r:id="rId2"/>
    <p:sldId id="262" r:id="rId3"/>
    <p:sldId id="287" r:id="rId4"/>
    <p:sldId id="288" r:id="rId5"/>
    <p:sldId id="289" r:id="rId6"/>
    <p:sldId id="290" r:id="rId7"/>
    <p:sldId id="291" r:id="rId8"/>
    <p:sldId id="292" r:id="rId9"/>
    <p:sldId id="293" r:id="rId10"/>
    <p:sldId id="294" r:id="rId11"/>
    <p:sldId id="295" r:id="rId12"/>
    <p:sldId id="296" r:id="rId13"/>
    <p:sldId id="297" r:id="rId14"/>
    <p:sldId id="298" r:id="rId15"/>
    <p:sldId id="299" r:id="rId16"/>
    <p:sldId id="301" r:id="rId17"/>
    <p:sldId id="302" r:id="rId18"/>
    <p:sldId id="308" r:id="rId19"/>
    <p:sldId id="309" r:id="rId20"/>
    <p:sldId id="303" r:id="rId21"/>
    <p:sldId id="304" r:id="rId22"/>
    <p:sldId id="305" r:id="rId23"/>
    <p:sldId id="306" r:id="rId24"/>
    <p:sldId id="307" r:id="rId25"/>
    <p:sldId id="277" r:id="rId26"/>
    <p:sldId id="278" r:id="rId27"/>
    <p:sldId id="285" r:id="rId28"/>
    <p:sldId id="286" r:id="rId29"/>
    <p:sldId id="279" r:id="rId30"/>
    <p:sldId id="283" r:id="rId31"/>
    <p:sldId id="280" r:id="rId32"/>
    <p:sldId id="281" r:id="rId33"/>
    <p:sldId id="282" r:id="rId34"/>
    <p:sldId id="276" r:id="rId35"/>
    <p:sldId id="268" r:id="rId36"/>
    <p:sldId id="284" r:id="rId3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AE1E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>
        <p:scale>
          <a:sx n="50" d="100"/>
          <a:sy n="50" d="100"/>
        </p:scale>
        <p:origin x="-2664" y="-13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84D6F416-15CD-4141-B7E1-5D4BFFADF6B1}" type="datetimeFigureOut">
              <a:rPr lang="nl-NL"/>
              <a:pPr>
                <a:defRPr/>
              </a:pPr>
              <a:t>18-6-2012</a:t>
            </a:fld>
            <a:endParaRPr lang="nl-NL"/>
          </a:p>
        </p:txBody>
      </p:sp>
      <p:sp>
        <p:nvSpPr>
          <p:cNvPr id="3174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3174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3E292F9D-1862-4CF4-A45B-536CBF9F1739}" type="slidenum">
              <a:rPr lang="nl-NL"/>
              <a:pPr>
                <a:defRPr/>
              </a:pPr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7041376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B9058277-1003-45DA-9E12-500D67BB0AA7}" type="datetimeFigureOut">
              <a:rPr lang="en-US"/>
              <a:pPr>
                <a:defRPr/>
              </a:pPr>
              <a:t>6/18/2012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8B60D73A-13D2-4C6B-94F4-937138E403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125967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nl-NL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Transitive: match like     tig resultaten,,    match exact: geen enkele</a:t>
            </a:r>
            <a:endParaRPr lang="nl-NL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0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nl-NL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20 March 2012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CLARIN-NL ISOcat tutorial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3E3CCD-313E-42BD-B4F5-D8A0BB09623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20 March 2012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CLARIN-NL ISOcat tutorial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345633-79FF-48D1-B7AD-921CCC14DD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20 March 2012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CLARIN-NL ISOcat tutorial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458C10-EA5E-4301-BF5B-D269BD686D2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20 March 2012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CLARIN-NL ISOcat tutorial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7B3484-6E70-46F3-BE96-78F1A9A8CE7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20 March 2012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CLARIN-NL ISOcat tutorial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28AD5C-F385-491E-9F61-95A01E8CA0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20 March 2012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CLARIN-NL ISOcat tutorial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100EB3-F295-48BB-8871-C086307AED2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20 March 2012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CLARIN-NL ISOcat tutorial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D75F14-52FF-43B3-BF8E-D9B49F70EBB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20 March 2012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CLARIN-NL ISOcat tutorial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497795-21B0-4670-B718-DC36817FE2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20 March 2012</a:t>
            </a: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CLARIN-NL ISOcat tutorial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E1D5F3-D846-48AC-9912-78B07B209F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20 March 2012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CLARIN-NL ISOcat tutorial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718EB4-DFD4-4903-A6F5-2A8DCB7EE84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20 March 2012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CLARIN-NL ISOcat tutorial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851CE6-D3EC-4BB1-B79B-C3FA05639BF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hyperlink" Target="http://www.isocat.org/" TargetMode="Externa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10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gradFill rotWithShape="1">
            <a:gsLst>
              <a:gs pos="0">
                <a:srgbClr val="DAE1E5"/>
              </a:gs>
              <a:gs pos="100000">
                <a:schemeClr val="bg1"/>
              </a:gs>
            </a:gsLst>
            <a:lin ang="18900000" scaled="1"/>
          </a:gra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pic>
        <p:nvPicPr>
          <p:cNvPr id="1027" name="Picture 8" descr="background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4064000" y="1778000"/>
            <a:ext cx="5080000" cy="508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Picture 9" descr="banner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0" y="0"/>
            <a:ext cx="1200150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9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30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20 March 2012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CLARIN-NL ISOcat tutorial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9FE5BA4-6953-4D3D-B242-457A9F2CEF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TextBox 9"/>
          <p:cNvSpPr txBox="1"/>
          <p:nvPr userDrawn="1"/>
        </p:nvSpPr>
        <p:spPr>
          <a:xfrm>
            <a:off x="-19050" y="381000"/>
            <a:ext cx="1314450" cy="3079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latin typeface="+mn-lt"/>
                <a:cs typeface="+mn-cs"/>
                <a:hlinkClick r:id="rId15"/>
              </a:rPr>
              <a:t>www.isocat.org</a:t>
            </a:r>
            <a:endParaRPr lang="en-US" sz="1400" dirty="0">
              <a:latin typeface="+mn-lt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sz="4000" b="1" smtClean="0"/>
              <a:t>ISOcat: </a:t>
            </a:r>
            <a:br>
              <a:rPr lang="en-US" sz="4000" b="1" smtClean="0"/>
            </a:br>
            <a:r>
              <a:rPr lang="en-US" sz="4000" b="1" smtClean="0"/>
              <a:t>How to create a DC</a:t>
            </a:r>
            <a:br>
              <a:rPr lang="en-US" sz="4000" b="1" smtClean="0"/>
            </a:br>
            <a:r>
              <a:rPr lang="en-US" sz="4000" smtClean="0"/>
              <a:t>(including “do’s and don’ts”)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 smtClean="0">
                <a:solidFill>
                  <a:srgbClr val="898989"/>
                </a:solidFill>
                <a:cs typeface="Arial" charset="0"/>
              </a:rPr>
              <a:t>19 June </a:t>
            </a:r>
            <a:r>
              <a:rPr lang="en-US" dirty="0">
                <a:solidFill>
                  <a:srgbClr val="898989"/>
                </a:solidFill>
                <a:cs typeface="Arial" charset="0"/>
              </a:rPr>
              <a:t>2012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22A0A7B-D62E-46A7-9A79-38D466478EEA}" type="slidenum">
              <a:rPr lang="en-US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>
                <a:solidFill>
                  <a:srgbClr val="898989"/>
                </a:solidFill>
                <a:cs typeface="Arial" charset="0"/>
              </a:rPr>
              <a:t>CLARIN-NL ISOcat tutorial</a:t>
            </a:r>
          </a:p>
        </p:txBody>
      </p:sp>
      <p:sp>
        <p:nvSpPr>
          <p:cNvPr id="15365" name="Subtitle 2"/>
          <p:cNvSpPr txBox="1">
            <a:spLocks/>
          </p:cNvSpPr>
          <p:nvPr/>
        </p:nvSpPr>
        <p:spPr bwMode="auto">
          <a:xfrm>
            <a:off x="0" y="3886200"/>
            <a:ext cx="891540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>
              <a:spcBef>
                <a:spcPct val="20000"/>
              </a:spcBef>
              <a:buClr>
                <a:srgbClr val="2D4E6F"/>
              </a:buClr>
            </a:pPr>
            <a:endParaRPr lang="nl-BE">
              <a:solidFill>
                <a:srgbClr val="898989"/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 </a:t>
            </a:r>
            <a:endParaRPr lang="nl-NL" smtClean="0"/>
          </a:p>
        </p:txBody>
      </p:sp>
      <p:sp>
        <p:nvSpPr>
          <p:cNvPr id="25602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>
                <a:solidFill>
                  <a:srgbClr val="000000"/>
                </a:solidFill>
              </a:rPr>
              <a:t>Re 2: field Data Element Name (DEN) is proper place to mention abbreviations/tags used for a particular notion, and not just for English</a:t>
            </a:r>
          </a:p>
          <a:p>
            <a:r>
              <a:rPr lang="en-US" smtClean="0">
                <a:solidFill>
                  <a:srgbClr val="000000"/>
                </a:solidFill>
              </a:rPr>
              <a:t>	(N, NPlur, EVON)</a:t>
            </a:r>
          </a:p>
          <a:p>
            <a:endParaRPr lang="en-US" smtClean="0">
              <a:solidFill>
                <a:srgbClr val="000000"/>
              </a:solidFill>
            </a:endParaRPr>
          </a:p>
          <a:p>
            <a:r>
              <a:rPr lang="en-US" smtClean="0">
                <a:solidFill>
                  <a:srgbClr val="000000"/>
                </a:solidFill>
              </a:rPr>
              <a:t>Re 3: In all </a:t>
            </a:r>
            <a:r>
              <a:rPr lang="en-US" u="sng" smtClean="0">
                <a:solidFill>
                  <a:srgbClr val="000000"/>
                </a:solidFill>
              </a:rPr>
              <a:t>Language Sections</a:t>
            </a:r>
            <a:r>
              <a:rPr lang="en-US" smtClean="0">
                <a:solidFill>
                  <a:srgbClr val="000000"/>
                </a:solidFill>
              </a:rPr>
              <a:t> the correct full name(s) in the working language at hand are provided</a:t>
            </a:r>
          </a:p>
          <a:p>
            <a:endParaRPr lang="nl-NL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2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Flagged DCs</a:t>
            </a:r>
            <a:endParaRPr lang="nl-NL" smtClean="0"/>
          </a:p>
        </p:txBody>
      </p:sp>
      <p:sp>
        <p:nvSpPr>
          <p:cNvPr id="26626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>
                <a:solidFill>
                  <a:srgbClr val="000000"/>
                </a:solidFill>
              </a:rPr>
              <a:t>Try to avoid linking with ‘deprecated’ or ‘superseded’ DCs !</a:t>
            </a:r>
          </a:p>
          <a:p>
            <a:pPr lvl="1"/>
            <a:r>
              <a:rPr lang="en-US" smtClean="0">
                <a:solidFill>
                  <a:srgbClr val="000000"/>
                </a:solidFill>
              </a:rPr>
              <a:t>do not use DCs with 2 definitions!!	</a:t>
            </a:r>
          </a:p>
          <a:p>
            <a:r>
              <a:rPr lang="en-US" smtClean="0">
                <a:solidFill>
                  <a:srgbClr val="000000"/>
                </a:solidFill>
              </a:rPr>
              <a:t>In other cases the flags show whether the DC specification is correct from a purely technical point of view</a:t>
            </a:r>
          </a:p>
          <a:p>
            <a:r>
              <a:rPr lang="en-US" smtClean="0">
                <a:solidFill>
                  <a:srgbClr val="000000"/>
                </a:solidFill>
              </a:rPr>
              <a:t>Note that only DCs with a green marking are qualified for standardization</a:t>
            </a:r>
          </a:p>
          <a:p>
            <a:endParaRPr lang="nl-NL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6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smtClean="0">
                <a:solidFill>
                  <a:srgbClr val="000000"/>
                </a:solidFill>
              </a:rPr>
              <a:t>DC/DCS  and profile</a:t>
            </a:r>
            <a:br>
              <a:rPr lang="en-US" sz="4000" smtClean="0">
                <a:solidFill>
                  <a:srgbClr val="000000"/>
                </a:solidFill>
              </a:rPr>
            </a:br>
            <a:endParaRPr lang="nl-NL" sz="4000" smtClean="0">
              <a:solidFill>
                <a:srgbClr val="000000"/>
              </a:solidFill>
            </a:endParaRPr>
          </a:p>
        </p:txBody>
      </p:sp>
      <p:sp>
        <p:nvSpPr>
          <p:cNvPr id="27650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>
                <a:solidFill>
                  <a:srgbClr val="000000"/>
                </a:solidFill>
              </a:rPr>
              <a:t>Profiles are not added automatically, a DCS may contain elements with various profiles</a:t>
            </a:r>
          </a:p>
          <a:p>
            <a:r>
              <a:rPr lang="en-US" smtClean="0">
                <a:solidFill>
                  <a:srgbClr val="000000"/>
                </a:solidFill>
              </a:rPr>
              <a:t>Profile ‘Private’: </a:t>
            </a:r>
            <a:r>
              <a:rPr lang="en-US" u="sng" smtClean="0">
                <a:solidFill>
                  <a:srgbClr val="000000"/>
                </a:solidFill>
              </a:rPr>
              <a:t>only to be used</a:t>
            </a:r>
            <a:r>
              <a:rPr lang="en-US" smtClean="0">
                <a:solidFill>
                  <a:srgbClr val="000000"/>
                </a:solidFill>
              </a:rPr>
              <a:t> when the correct profile is not contained in the list! </a:t>
            </a:r>
          </a:p>
          <a:p>
            <a:pPr>
              <a:buFont typeface="Arial" charset="0"/>
              <a:buNone/>
            </a:pPr>
            <a:r>
              <a:rPr lang="en-US" smtClean="0">
                <a:solidFill>
                  <a:srgbClr val="000000"/>
                </a:solidFill>
              </a:rPr>
              <a:t>    In such a case, use ‘Private’ for the time being, AND</a:t>
            </a:r>
          </a:p>
          <a:p>
            <a:r>
              <a:rPr lang="en-US" smtClean="0">
                <a:solidFill>
                  <a:srgbClr val="000000"/>
                </a:solidFill>
              </a:rPr>
              <a:t>Contact </a:t>
            </a:r>
            <a:r>
              <a:rPr lang="en-US" u="sng" smtClean="0">
                <a:solidFill>
                  <a:srgbClr val="000000"/>
                </a:solidFill>
              </a:rPr>
              <a:t>isocat@mpi.nl</a:t>
            </a:r>
          </a:p>
          <a:p>
            <a:endParaRPr lang="nl-NL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0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smtClean="0">
                <a:solidFill>
                  <a:srgbClr val="000000"/>
                </a:solidFill>
              </a:rPr>
              <a:t>Which elements to include?</a:t>
            </a:r>
            <a:br>
              <a:rPr lang="en-US" sz="4000" smtClean="0">
                <a:solidFill>
                  <a:srgbClr val="000000"/>
                </a:solidFill>
              </a:rPr>
            </a:br>
            <a:endParaRPr lang="nl-NL" sz="4000" smtClean="0">
              <a:solidFill>
                <a:srgbClr val="000000"/>
              </a:solidFill>
            </a:endParaRPr>
          </a:p>
        </p:txBody>
      </p:sp>
      <p:sp>
        <p:nvSpPr>
          <p:cNvPr id="28674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>
                <a:solidFill>
                  <a:srgbClr val="000000"/>
                </a:solidFill>
              </a:rPr>
              <a:t>Cf slide on SingerID/SpeakerID</a:t>
            </a:r>
          </a:p>
          <a:p>
            <a:r>
              <a:rPr lang="en-US" smtClean="0">
                <a:solidFill>
                  <a:srgbClr val="000000"/>
                </a:solidFill>
              </a:rPr>
              <a:t>In general: </a:t>
            </a:r>
            <a:r>
              <a:rPr lang="en-US" b="1" smtClean="0">
                <a:solidFill>
                  <a:srgbClr val="000000"/>
                </a:solidFill>
              </a:rPr>
              <a:t>all</a:t>
            </a:r>
            <a:r>
              <a:rPr lang="en-US" smtClean="0">
                <a:solidFill>
                  <a:srgbClr val="000000"/>
                </a:solidFill>
              </a:rPr>
              <a:t> linguistically meaningful notions mentioned in your schema, manual, definition PLUS the metadata</a:t>
            </a:r>
          </a:p>
          <a:p>
            <a:endParaRPr lang="en-US" smtClean="0">
              <a:solidFill>
                <a:srgbClr val="000000"/>
              </a:solidFill>
            </a:endParaRPr>
          </a:p>
          <a:p>
            <a:r>
              <a:rPr lang="en-US" smtClean="0">
                <a:solidFill>
                  <a:srgbClr val="000000"/>
                </a:solidFill>
              </a:rPr>
              <a:t>Abbreviations (PST for /past tense/) are to be mentioned as Data Element Name </a:t>
            </a:r>
          </a:p>
          <a:p>
            <a:endParaRPr lang="nl-NL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4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smtClean="0">
                <a:solidFill>
                  <a:srgbClr val="000000"/>
                </a:solidFill>
              </a:rPr>
              <a:t>“</a:t>
            </a:r>
            <a:r>
              <a:rPr lang="en-US" sz="4000" b="1" smtClean="0">
                <a:solidFill>
                  <a:srgbClr val="000000"/>
                </a:solidFill>
              </a:rPr>
              <a:t>Do’s</a:t>
            </a:r>
            <a:r>
              <a:rPr lang="en-US" sz="4000" smtClean="0">
                <a:solidFill>
                  <a:srgbClr val="000000"/>
                </a:solidFill>
              </a:rPr>
              <a:t> &amp; don’ts”</a:t>
            </a:r>
            <a:br>
              <a:rPr lang="en-US" sz="4000" smtClean="0">
                <a:solidFill>
                  <a:srgbClr val="000000"/>
                </a:solidFill>
              </a:rPr>
            </a:br>
            <a:endParaRPr lang="nl-NL" sz="4000" smtClean="0">
              <a:solidFill>
                <a:srgbClr val="000000"/>
              </a:solidFill>
            </a:endParaRPr>
          </a:p>
        </p:txBody>
      </p:sp>
      <p:sp>
        <p:nvSpPr>
          <p:cNvPr id="29698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 typeface="Arial" charset="0"/>
              <a:buNone/>
            </a:pPr>
            <a:r>
              <a:rPr lang="en-US" sz="2800" b="1" smtClean="0">
                <a:solidFill>
                  <a:srgbClr val="000000"/>
                </a:solidFill>
              </a:rPr>
              <a:t>Do’s</a:t>
            </a:r>
            <a:r>
              <a:rPr lang="en-US" sz="2800" smtClean="0">
                <a:solidFill>
                  <a:srgbClr val="000000"/>
                </a:solidFill>
              </a:rPr>
              <a:t>:</a:t>
            </a:r>
          </a:p>
          <a:p>
            <a:pPr>
              <a:lnSpc>
                <a:spcPct val="90000"/>
              </a:lnSpc>
            </a:pPr>
            <a:r>
              <a:rPr lang="en-US" sz="2800" smtClean="0">
                <a:solidFill>
                  <a:srgbClr val="000000"/>
                </a:solidFill>
              </a:rPr>
              <a:t>Create a DCS for your scheme (name project, annotation scheme, …)</a:t>
            </a:r>
          </a:p>
          <a:p>
            <a:pPr>
              <a:lnSpc>
                <a:spcPct val="90000"/>
              </a:lnSpc>
            </a:pPr>
            <a:r>
              <a:rPr lang="en-US" sz="2800" smtClean="0">
                <a:solidFill>
                  <a:srgbClr val="000000"/>
                </a:solidFill>
              </a:rPr>
              <a:t>Provide </a:t>
            </a:r>
            <a:r>
              <a:rPr lang="en-US" sz="2800" u="sng" smtClean="0">
                <a:solidFill>
                  <a:srgbClr val="000000"/>
                </a:solidFill>
              </a:rPr>
              <a:t>clear</a:t>
            </a:r>
            <a:r>
              <a:rPr lang="en-US" sz="2800" smtClean="0">
                <a:solidFill>
                  <a:srgbClr val="000000"/>
                </a:solidFill>
              </a:rPr>
              <a:t> definition (short, to the point) for your scheme, application, …. </a:t>
            </a:r>
          </a:p>
          <a:p>
            <a:pPr>
              <a:lnSpc>
                <a:spcPct val="90000"/>
              </a:lnSpc>
            </a:pPr>
            <a:r>
              <a:rPr lang="en-US" sz="2800" smtClean="0">
                <a:solidFill>
                  <a:srgbClr val="000000"/>
                </a:solidFill>
              </a:rPr>
              <a:t>Take care not to leave concepts used in your definition undefined or vague</a:t>
            </a:r>
          </a:p>
          <a:p>
            <a:pPr>
              <a:lnSpc>
                <a:spcPct val="90000"/>
              </a:lnSpc>
            </a:pPr>
            <a:r>
              <a:rPr lang="en-US" sz="2800" smtClean="0">
                <a:solidFill>
                  <a:srgbClr val="000000"/>
                </a:solidFill>
              </a:rPr>
              <a:t>Use appropriate profile (NOT: ‘private’)</a:t>
            </a:r>
          </a:p>
          <a:p>
            <a:pPr>
              <a:lnSpc>
                <a:spcPct val="90000"/>
              </a:lnSpc>
            </a:pPr>
            <a:r>
              <a:rPr lang="en-US" sz="2800" smtClean="0">
                <a:solidFill>
                  <a:srgbClr val="000000"/>
                </a:solidFill>
              </a:rPr>
              <a:t>Use appropriate vocabulary (per profile)</a:t>
            </a:r>
          </a:p>
          <a:p>
            <a:pPr>
              <a:lnSpc>
                <a:spcPct val="90000"/>
              </a:lnSpc>
            </a:pPr>
            <a:r>
              <a:rPr lang="en-US" sz="2800" smtClean="0">
                <a:solidFill>
                  <a:srgbClr val="000000"/>
                </a:solidFill>
              </a:rPr>
              <a:t>Check ‘adopted’ DC’s regularly till standardization !</a:t>
            </a:r>
          </a:p>
          <a:p>
            <a:pPr>
              <a:lnSpc>
                <a:spcPct val="90000"/>
              </a:lnSpc>
            </a:pPr>
            <a:endParaRPr lang="nl-NL" sz="28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698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Do’s</a:t>
            </a:r>
            <a:endParaRPr lang="nl-NL" smtClean="0"/>
          </a:p>
        </p:txBody>
      </p:sp>
      <p:sp>
        <p:nvSpPr>
          <p:cNvPr id="30722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 typeface="Arial" charset="0"/>
              <a:buNone/>
            </a:pPr>
            <a:r>
              <a:rPr lang="en-US" sz="2800" smtClean="0">
                <a:solidFill>
                  <a:srgbClr val="000000"/>
                </a:solidFill>
              </a:rPr>
              <a:t>When creating a DC, fill out</a:t>
            </a:r>
          </a:p>
          <a:p>
            <a:pPr>
              <a:lnSpc>
                <a:spcPct val="90000"/>
              </a:lnSpc>
            </a:pPr>
            <a:r>
              <a:rPr lang="en-US" sz="2800" smtClean="0">
                <a:solidFill>
                  <a:srgbClr val="000000"/>
                </a:solidFill>
              </a:rPr>
              <a:t>Justification: used in XYZ, part of tagset N</a:t>
            </a:r>
          </a:p>
          <a:p>
            <a:pPr>
              <a:lnSpc>
                <a:spcPct val="90000"/>
              </a:lnSpc>
            </a:pPr>
            <a:r>
              <a:rPr lang="en-US" sz="2800" smtClean="0">
                <a:solidFill>
                  <a:srgbClr val="000000"/>
                </a:solidFill>
              </a:rPr>
              <a:t>Language section</a:t>
            </a:r>
          </a:p>
          <a:p>
            <a:pPr lvl="1">
              <a:lnSpc>
                <a:spcPct val="90000"/>
              </a:lnSpc>
            </a:pPr>
            <a:r>
              <a:rPr lang="en-US" sz="2400" smtClean="0">
                <a:solidFill>
                  <a:srgbClr val="000000"/>
                </a:solidFill>
              </a:rPr>
              <a:t>Always </a:t>
            </a:r>
            <a:r>
              <a:rPr lang="en-US" sz="2400" u="sng" smtClean="0">
                <a:solidFill>
                  <a:srgbClr val="000000"/>
                </a:solidFill>
              </a:rPr>
              <a:t>English language section</a:t>
            </a:r>
            <a:r>
              <a:rPr lang="en-US" sz="2400" smtClean="0">
                <a:solidFill>
                  <a:srgbClr val="000000"/>
                </a:solidFill>
              </a:rPr>
              <a:t> (+ Dutch!)</a:t>
            </a:r>
            <a:endParaRPr lang="en-US" sz="2400" u="sng" smtClean="0">
              <a:solidFill>
                <a:srgbClr val="000000"/>
              </a:solidFill>
            </a:endParaRPr>
          </a:p>
          <a:p>
            <a:pPr lvl="1">
              <a:lnSpc>
                <a:spcPct val="90000"/>
              </a:lnSpc>
            </a:pPr>
            <a:r>
              <a:rPr lang="en-US" sz="2400" smtClean="0">
                <a:solidFill>
                  <a:srgbClr val="000000"/>
                </a:solidFill>
              </a:rPr>
              <a:t>Strong recommendation: sections for object language(s), for working language (like language in which manual is written)</a:t>
            </a:r>
          </a:p>
          <a:p>
            <a:pPr lvl="1">
              <a:lnSpc>
                <a:spcPct val="90000"/>
              </a:lnSpc>
            </a:pPr>
            <a:r>
              <a:rPr lang="en-US" sz="2400" smtClean="0">
                <a:solidFill>
                  <a:srgbClr val="000000"/>
                </a:solidFill>
              </a:rPr>
              <a:t>Sections in the various languages should match (+/- be translations of each other)</a:t>
            </a:r>
          </a:p>
          <a:p>
            <a:pPr>
              <a:lnSpc>
                <a:spcPct val="90000"/>
              </a:lnSpc>
            </a:pPr>
            <a:r>
              <a:rPr lang="en-US" sz="2800" smtClean="0">
                <a:solidFill>
                  <a:srgbClr val="000000"/>
                </a:solidFill>
              </a:rPr>
              <a:t>Profile</a:t>
            </a:r>
          </a:p>
          <a:p>
            <a:pPr lvl="1">
              <a:lnSpc>
                <a:spcPct val="90000"/>
              </a:lnSpc>
            </a:pPr>
            <a:r>
              <a:rPr lang="en-US" sz="2400" smtClean="0">
                <a:solidFill>
                  <a:srgbClr val="000000"/>
                </a:solidFill>
              </a:rPr>
              <a:t>Usually ‘private’ is NOT correct!</a:t>
            </a:r>
          </a:p>
          <a:p>
            <a:pPr lvl="2">
              <a:lnSpc>
                <a:spcPct val="90000"/>
              </a:lnSpc>
            </a:pPr>
            <a:endParaRPr lang="nl-NL" sz="2000" smtClean="0">
              <a:solidFill>
                <a:srgbClr val="000000"/>
              </a:solidFill>
            </a:endParaRPr>
          </a:p>
          <a:p>
            <a:pPr>
              <a:lnSpc>
                <a:spcPct val="90000"/>
              </a:lnSpc>
            </a:pPr>
            <a:endParaRPr lang="nl-NL" sz="2800" smtClean="0">
              <a:solidFill>
                <a:srgbClr val="000000"/>
              </a:solidFill>
            </a:endParaRPr>
          </a:p>
          <a:p>
            <a:pPr>
              <a:lnSpc>
                <a:spcPct val="90000"/>
              </a:lnSpc>
            </a:pPr>
            <a:endParaRPr lang="nl-NL" sz="28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2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 </a:t>
            </a:r>
            <a:endParaRPr lang="nl-NL" smtClean="0"/>
          </a:p>
        </p:txBody>
      </p:sp>
      <p:sp>
        <p:nvSpPr>
          <p:cNvPr id="31746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800" smtClean="0">
                <a:solidFill>
                  <a:srgbClr val="000000"/>
                </a:solidFill>
              </a:rPr>
              <a:t>When creating a DC, fill out</a:t>
            </a:r>
          </a:p>
          <a:p>
            <a:pPr>
              <a:lnSpc>
                <a:spcPct val="90000"/>
              </a:lnSpc>
            </a:pPr>
            <a:r>
              <a:rPr lang="en-US" sz="2800" smtClean="0">
                <a:solidFill>
                  <a:srgbClr val="000000"/>
                </a:solidFill>
              </a:rPr>
              <a:t>Example section </a:t>
            </a:r>
          </a:p>
          <a:p>
            <a:pPr lvl="1">
              <a:lnSpc>
                <a:spcPct val="90000"/>
              </a:lnSpc>
            </a:pPr>
            <a:r>
              <a:rPr lang="en-US" sz="2400" smtClean="0">
                <a:solidFill>
                  <a:srgbClr val="000000"/>
                </a:solidFill>
              </a:rPr>
              <a:t>Note that *negative* examples may be very helpful!   </a:t>
            </a:r>
          </a:p>
          <a:p>
            <a:pPr lvl="1">
              <a:lnSpc>
                <a:spcPct val="90000"/>
              </a:lnSpc>
            </a:pPr>
            <a:endParaRPr lang="en-US" sz="2400" smtClean="0">
              <a:solidFill>
                <a:srgbClr val="000000"/>
              </a:solidFill>
            </a:endParaRPr>
          </a:p>
          <a:p>
            <a:pPr>
              <a:lnSpc>
                <a:spcPct val="90000"/>
              </a:lnSpc>
              <a:buFont typeface="Arial" charset="0"/>
              <a:buNone/>
            </a:pPr>
            <a:r>
              <a:rPr lang="en-US" sz="2800" smtClean="0">
                <a:solidFill>
                  <a:srgbClr val="000000"/>
                </a:solidFill>
              </a:rPr>
              <a:t>Identifier “foreignWord” </a:t>
            </a:r>
          </a:p>
          <a:p>
            <a:pPr>
              <a:lnSpc>
                <a:spcPct val="90000"/>
              </a:lnSpc>
              <a:buFont typeface="Arial" charset="0"/>
              <a:buNone/>
            </a:pPr>
            <a:r>
              <a:rPr lang="en-US" sz="2800" smtClean="0">
                <a:solidFill>
                  <a:srgbClr val="000000"/>
                </a:solidFill>
              </a:rPr>
              <a:t>Dutch language section</a:t>
            </a:r>
          </a:p>
          <a:p>
            <a:pPr>
              <a:lnSpc>
                <a:spcPct val="90000"/>
              </a:lnSpc>
            </a:pPr>
            <a:r>
              <a:rPr lang="en-US" sz="2800" smtClean="0">
                <a:solidFill>
                  <a:srgbClr val="000000"/>
                </a:solidFill>
              </a:rPr>
              <a:t>example section: </a:t>
            </a:r>
            <a:r>
              <a:rPr lang="en-US" sz="2800" i="1" smtClean="0">
                <a:solidFill>
                  <a:srgbClr val="000000"/>
                </a:solidFill>
              </a:rPr>
              <a:t>the, house</a:t>
            </a:r>
            <a:r>
              <a:rPr lang="en-US" sz="2800" smtClean="0">
                <a:solidFill>
                  <a:srgbClr val="000000"/>
                </a:solidFill>
              </a:rPr>
              <a:t>, NOT: </a:t>
            </a:r>
            <a:r>
              <a:rPr lang="en-US" sz="2800" i="1" smtClean="0">
                <a:solidFill>
                  <a:srgbClr val="000000"/>
                </a:solidFill>
              </a:rPr>
              <a:t>poster</a:t>
            </a:r>
          </a:p>
          <a:p>
            <a:pPr>
              <a:lnSpc>
                <a:spcPct val="90000"/>
              </a:lnSpc>
            </a:pPr>
            <a:r>
              <a:rPr lang="en-US" sz="2800" smtClean="0">
                <a:solidFill>
                  <a:srgbClr val="000000"/>
                </a:solidFill>
              </a:rPr>
              <a:t>explanation section: een woord als ‘poster’</a:t>
            </a:r>
          </a:p>
          <a:p>
            <a:pPr>
              <a:lnSpc>
                <a:spcPct val="90000"/>
              </a:lnSpc>
              <a:buFont typeface="Arial" charset="0"/>
              <a:buNone/>
            </a:pPr>
            <a:r>
              <a:rPr lang="en-US" sz="2800" smtClean="0">
                <a:solidFill>
                  <a:srgbClr val="000000"/>
                </a:solidFill>
              </a:rPr>
              <a:t>    heeft Nederlandse diminutief</a:t>
            </a:r>
            <a:r>
              <a:rPr lang="en-US" sz="2800" i="1" smtClean="0">
                <a:solidFill>
                  <a:srgbClr val="000000"/>
                </a:solidFill>
              </a:rPr>
              <a:t>: postertje, </a:t>
            </a:r>
            <a:r>
              <a:rPr lang="en-US" sz="2800" smtClean="0">
                <a:solidFill>
                  <a:srgbClr val="000000"/>
                </a:solidFill>
              </a:rPr>
              <a:t>itt</a:t>
            </a:r>
            <a:r>
              <a:rPr lang="en-US" sz="2800" i="1" smtClean="0">
                <a:solidFill>
                  <a:srgbClr val="000000"/>
                </a:solidFill>
              </a:rPr>
              <a:t> house (*housje, *houseje)</a:t>
            </a:r>
          </a:p>
          <a:p>
            <a:pPr>
              <a:lnSpc>
                <a:spcPct val="90000"/>
              </a:lnSpc>
            </a:pPr>
            <a:endParaRPr lang="nl-NL" sz="28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6" grpId="0" uiExpand="1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solidFill>
                  <a:srgbClr val="000000"/>
                </a:solidFill>
              </a:rPr>
              <a:t>Example sections</a:t>
            </a:r>
            <a:endParaRPr lang="nl-NL" smtClean="0">
              <a:solidFill>
                <a:srgbClr val="000000"/>
              </a:solidFill>
            </a:endParaRPr>
          </a:p>
        </p:txBody>
      </p:sp>
      <p:sp>
        <p:nvSpPr>
          <p:cNvPr id="32770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 typeface="Arial" charset="0"/>
              <a:buNone/>
            </a:pPr>
            <a:r>
              <a:rPr lang="en-US" sz="2800" smtClean="0">
                <a:solidFill>
                  <a:srgbClr val="000000"/>
                </a:solidFill>
              </a:rPr>
              <a:t>Suppose you want to illustrate a real Dutch phenomenon (‘neuter’ vs ‘non-neuter’) :</a:t>
            </a:r>
          </a:p>
          <a:p>
            <a:pPr>
              <a:lnSpc>
                <a:spcPct val="90000"/>
              </a:lnSpc>
            </a:pPr>
            <a:r>
              <a:rPr lang="en-US" sz="2800" smtClean="0">
                <a:solidFill>
                  <a:srgbClr val="000000"/>
                </a:solidFill>
              </a:rPr>
              <a:t>Ex.sec. in EN </a:t>
            </a:r>
            <a:r>
              <a:rPr lang="en-US" sz="2800" u="sng" smtClean="0">
                <a:solidFill>
                  <a:srgbClr val="000000"/>
                </a:solidFill>
              </a:rPr>
              <a:t>language</a:t>
            </a:r>
            <a:r>
              <a:rPr lang="en-US" sz="2800" smtClean="0">
                <a:solidFill>
                  <a:srgbClr val="000000"/>
                </a:solidFill>
              </a:rPr>
              <a:t> section</a:t>
            </a:r>
          </a:p>
          <a:p>
            <a:pPr lvl="1">
              <a:lnSpc>
                <a:spcPct val="90000"/>
              </a:lnSpc>
            </a:pPr>
            <a:r>
              <a:rPr lang="en-US" sz="2400" smtClean="0">
                <a:solidFill>
                  <a:srgbClr val="000000"/>
                </a:solidFill>
              </a:rPr>
              <a:t>Dutch ex with transl in English</a:t>
            </a:r>
          </a:p>
          <a:p>
            <a:pPr>
              <a:lnSpc>
                <a:spcPct val="90000"/>
              </a:lnSpc>
            </a:pPr>
            <a:r>
              <a:rPr lang="en-US" sz="2800" smtClean="0">
                <a:solidFill>
                  <a:srgbClr val="000000"/>
                </a:solidFill>
              </a:rPr>
              <a:t>Ex.sec. in DE </a:t>
            </a:r>
            <a:r>
              <a:rPr lang="en-US" sz="2800" u="sng" smtClean="0">
                <a:solidFill>
                  <a:srgbClr val="000000"/>
                </a:solidFill>
              </a:rPr>
              <a:t>language</a:t>
            </a:r>
            <a:r>
              <a:rPr lang="en-US" sz="2800" smtClean="0">
                <a:solidFill>
                  <a:srgbClr val="000000"/>
                </a:solidFill>
              </a:rPr>
              <a:t> section</a:t>
            </a:r>
          </a:p>
          <a:p>
            <a:pPr lvl="1">
              <a:lnSpc>
                <a:spcPct val="90000"/>
              </a:lnSpc>
            </a:pPr>
            <a:r>
              <a:rPr lang="en-US" sz="2400" smtClean="0">
                <a:solidFill>
                  <a:srgbClr val="000000"/>
                </a:solidFill>
              </a:rPr>
              <a:t>Dutch ex with transl in German</a:t>
            </a:r>
          </a:p>
          <a:p>
            <a:pPr>
              <a:lnSpc>
                <a:spcPct val="90000"/>
              </a:lnSpc>
            </a:pPr>
            <a:r>
              <a:rPr lang="en-US" sz="2800" smtClean="0">
                <a:solidFill>
                  <a:srgbClr val="000000"/>
                </a:solidFill>
              </a:rPr>
              <a:t>Ex.sec. in EN </a:t>
            </a:r>
            <a:r>
              <a:rPr lang="en-US" sz="2800" u="sng" smtClean="0">
                <a:solidFill>
                  <a:srgbClr val="000000"/>
                </a:solidFill>
              </a:rPr>
              <a:t>linguistic</a:t>
            </a:r>
            <a:r>
              <a:rPr lang="en-US" sz="2800" smtClean="0">
                <a:solidFill>
                  <a:srgbClr val="000000"/>
                </a:solidFill>
              </a:rPr>
              <a:t> section</a:t>
            </a:r>
          </a:p>
          <a:p>
            <a:pPr lvl="1">
              <a:lnSpc>
                <a:spcPct val="90000"/>
              </a:lnSpc>
            </a:pPr>
            <a:r>
              <a:rPr lang="en-US" sz="2400" smtClean="0">
                <a:solidFill>
                  <a:srgbClr val="000000"/>
                </a:solidFill>
              </a:rPr>
              <a:t>EN example</a:t>
            </a:r>
          </a:p>
          <a:p>
            <a:pPr>
              <a:lnSpc>
                <a:spcPct val="90000"/>
              </a:lnSpc>
            </a:pPr>
            <a:r>
              <a:rPr lang="en-US" sz="2800" smtClean="0">
                <a:solidFill>
                  <a:srgbClr val="000000"/>
                </a:solidFill>
              </a:rPr>
              <a:t>Ex.sec. in DE </a:t>
            </a:r>
            <a:r>
              <a:rPr lang="en-US" sz="2800" u="sng" smtClean="0">
                <a:solidFill>
                  <a:srgbClr val="000000"/>
                </a:solidFill>
              </a:rPr>
              <a:t>linguistic</a:t>
            </a:r>
            <a:r>
              <a:rPr lang="en-US" sz="2800" smtClean="0">
                <a:solidFill>
                  <a:srgbClr val="000000"/>
                </a:solidFill>
              </a:rPr>
              <a:t> section</a:t>
            </a:r>
          </a:p>
          <a:p>
            <a:pPr lvl="1">
              <a:lnSpc>
                <a:spcPct val="90000"/>
              </a:lnSpc>
            </a:pPr>
            <a:r>
              <a:rPr lang="en-US" sz="2400" smtClean="0">
                <a:solidFill>
                  <a:srgbClr val="000000"/>
                </a:solidFill>
              </a:rPr>
              <a:t>DE example with translation in English</a:t>
            </a:r>
          </a:p>
          <a:p>
            <a:pPr>
              <a:lnSpc>
                <a:spcPct val="90000"/>
              </a:lnSpc>
            </a:pPr>
            <a:endParaRPr lang="nl-NL" sz="28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0" grpId="0" uiExpand="1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 smtClean="0">
                <a:solidFill>
                  <a:srgbClr val="000000"/>
                </a:solidFill>
              </a:rPr>
              <a:t>Don’ts</a:t>
            </a:r>
            <a:br>
              <a:rPr lang="en-US" sz="4000" b="1" smtClean="0">
                <a:solidFill>
                  <a:srgbClr val="000000"/>
                </a:solidFill>
              </a:rPr>
            </a:br>
            <a:endParaRPr lang="nl-NL" sz="4000" b="1" smtClean="0">
              <a:solidFill>
                <a:srgbClr val="000000"/>
              </a:solidFill>
            </a:endParaRPr>
          </a:p>
        </p:txBody>
      </p:sp>
      <p:sp>
        <p:nvSpPr>
          <p:cNvPr id="33794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 smtClean="0">
                <a:solidFill>
                  <a:srgbClr val="000000"/>
                </a:solidFill>
              </a:rPr>
              <a:t>Confuse </a:t>
            </a:r>
            <a:r>
              <a:rPr lang="en-US" sz="2800" u="sng" smtClean="0">
                <a:solidFill>
                  <a:srgbClr val="000000"/>
                </a:solidFill>
              </a:rPr>
              <a:t>Language</a:t>
            </a:r>
            <a:r>
              <a:rPr lang="en-US" sz="2800" smtClean="0">
                <a:solidFill>
                  <a:srgbClr val="000000"/>
                </a:solidFill>
              </a:rPr>
              <a:t> and </a:t>
            </a:r>
            <a:r>
              <a:rPr lang="en-US" sz="2800" u="sng" smtClean="0">
                <a:solidFill>
                  <a:srgbClr val="000000"/>
                </a:solidFill>
              </a:rPr>
              <a:t>Linguistic</a:t>
            </a:r>
            <a:r>
              <a:rPr lang="en-US" sz="2800" smtClean="0">
                <a:solidFill>
                  <a:srgbClr val="000000"/>
                </a:solidFill>
              </a:rPr>
              <a:t> section</a:t>
            </a:r>
          </a:p>
          <a:p>
            <a:pPr lvl="1"/>
            <a:r>
              <a:rPr lang="en-US" sz="2400" smtClean="0">
                <a:solidFill>
                  <a:srgbClr val="000000"/>
                </a:solidFill>
              </a:rPr>
              <a:t>Latter contains language specific values for closed domains</a:t>
            </a:r>
          </a:p>
          <a:p>
            <a:r>
              <a:rPr lang="en-US" sz="2800" smtClean="0">
                <a:solidFill>
                  <a:srgbClr val="000000"/>
                </a:solidFill>
              </a:rPr>
              <a:t>Be (too) language specific in definition</a:t>
            </a:r>
          </a:p>
          <a:p>
            <a:r>
              <a:rPr lang="en-US" sz="2800" smtClean="0">
                <a:solidFill>
                  <a:srgbClr val="000000"/>
                </a:solidFill>
              </a:rPr>
              <a:t>Mention scheme in definition</a:t>
            </a:r>
          </a:p>
          <a:p>
            <a:r>
              <a:rPr lang="en-US" sz="2800" smtClean="0">
                <a:solidFill>
                  <a:srgbClr val="000000"/>
                </a:solidFill>
              </a:rPr>
              <a:t>Use several definitions in one DC</a:t>
            </a:r>
          </a:p>
          <a:p>
            <a:r>
              <a:rPr lang="en-US" sz="2800" smtClean="0">
                <a:solidFill>
                  <a:srgbClr val="000000"/>
                </a:solidFill>
              </a:rPr>
              <a:t>Circular definitions</a:t>
            </a:r>
          </a:p>
          <a:p>
            <a:r>
              <a:rPr lang="en-US" sz="2800" smtClean="0">
                <a:solidFill>
                  <a:srgbClr val="000000"/>
                </a:solidFill>
              </a:rPr>
              <a:t>Rely on authority</a:t>
            </a:r>
          </a:p>
          <a:p>
            <a:r>
              <a:rPr lang="en-US" sz="2800" smtClean="0">
                <a:solidFill>
                  <a:srgbClr val="000000"/>
                </a:solidFill>
              </a:rPr>
              <a:t>Rely on standardized status</a:t>
            </a:r>
          </a:p>
          <a:p>
            <a:pPr lvl="1"/>
            <a:r>
              <a:rPr lang="en-US" sz="2400" smtClean="0">
                <a:solidFill>
                  <a:srgbClr val="000000"/>
                </a:solidFill>
              </a:rPr>
              <a:t>Definition should fit YOUR scheme, etc</a:t>
            </a:r>
          </a:p>
          <a:p>
            <a:endParaRPr lang="en-US" sz="2800" smtClean="0">
              <a:solidFill>
                <a:srgbClr val="000000"/>
              </a:solidFill>
            </a:endParaRPr>
          </a:p>
          <a:p>
            <a:endParaRPr lang="nl-NL" sz="28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4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 </a:t>
            </a:r>
            <a:endParaRPr lang="nl-NL" smtClean="0"/>
          </a:p>
        </p:txBody>
      </p:sp>
      <p:sp>
        <p:nvSpPr>
          <p:cNvPr id="34818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Questions?</a:t>
            </a:r>
            <a:endParaRPr lang="nl-NL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en-US" sz="4000" smtClean="0">
                <a:solidFill>
                  <a:srgbClr val="000000"/>
                </a:solidFill>
              </a:rPr>
              <a:t>Your work wrt ISOcat</a:t>
            </a:r>
            <a:br>
              <a:rPr lang="en-US" sz="4000" smtClean="0">
                <a:solidFill>
                  <a:srgbClr val="000000"/>
                </a:solidFill>
              </a:rPr>
            </a:br>
            <a:endParaRPr lang="nl-NL" sz="4000" smtClean="0">
              <a:solidFill>
                <a:srgbClr val="000000"/>
              </a:solidFill>
            </a:endParaRPr>
          </a:p>
        </p:txBody>
      </p:sp>
      <p:sp>
        <p:nvSpPr>
          <p:cNvPr id="17410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mtClean="0">
                <a:solidFill>
                  <a:srgbClr val="000000"/>
                </a:solidFill>
              </a:rPr>
              <a:t>Adopt an existing entry</a:t>
            </a:r>
          </a:p>
          <a:p>
            <a:pPr>
              <a:lnSpc>
                <a:spcPct val="90000"/>
              </a:lnSpc>
            </a:pPr>
            <a:r>
              <a:rPr lang="en-US" smtClean="0">
                <a:solidFill>
                  <a:srgbClr val="000000"/>
                </a:solidFill>
              </a:rPr>
              <a:t>Create an entry </a:t>
            </a:r>
          </a:p>
          <a:p>
            <a:pPr>
              <a:lnSpc>
                <a:spcPct val="90000"/>
              </a:lnSpc>
            </a:pPr>
            <a:r>
              <a:rPr lang="en-US" smtClean="0">
                <a:solidFill>
                  <a:srgbClr val="000000"/>
                </a:solidFill>
              </a:rPr>
              <a:t>Link with an existing entry</a:t>
            </a:r>
          </a:p>
          <a:p>
            <a:pPr>
              <a:lnSpc>
                <a:spcPct val="90000"/>
              </a:lnSpc>
            </a:pPr>
            <a:endParaRPr lang="en-US" smtClean="0">
              <a:solidFill>
                <a:srgbClr val="000000"/>
              </a:solidFill>
            </a:endParaRPr>
          </a:p>
          <a:p>
            <a:pPr>
              <a:lnSpc>
                <a:spcPct val="90000"/>
              </a:lnSpc>
            </a:pPr>
            <a:r>
              <a:rPr lang="en-US" smtClean="0">
                <a:solidFill>
                  <a:srgbClr val="000000"/>
                </a:solidFill>
              </a:rPr>
              <a:t>In all cases: the entries should be GOOD ones</a:t>
            </a:r>
          </a:p>
          <a:p>
            <a:pPr>
              <a:lnSpc>
                <a:spcPct val="90000"/>
              </a:lnSpc>
            </a:pPr>
            <a:endParaRPr lang="en-US" smtClean="0">
              <a:solidFill>
                <a:srgbClr val="000000"/>
              </a:solidFill>
            </a:endParaRPr>
          </a:p>
          <a:p>
            <a:pPr>
              <a:lnSpc>
                <a:spcPct val="90000"/>
              </a:lnSpc>
            </a:pPr>
            <a:r>
              <a:rPr lang="en-US" smtClean="0">
                <a:solidFill>
                  <a:srgbClr val="000000"/>
                </a:solidFill>
              </a:rPr>
              <a:t>But: what makes an entry a good one, one that you can use?</a:t>
            </a:r>
          </a:p>
          <a:p>
            <a:pPr>
              <a:lnSpc>
                <a:spcPct val="90000"/>
              </a:lnSpc>
            </a:pPr>
            <a:endParaRPr lang="en-US" smtClean="0">
              <a:solidFill>
                <a:srgbClr val="000000"/>
              </a:solidFill>
            </a:endParaRPr>
          </a:p>
          <a:p>
            <a:pPr lvl="1" eaLnBrk="1" hangingPunct="1">
              <a:lnSpc>
                <a:spcPct val="90000"/>
              </a:lnSpc>
            </a:pPr>
            <a:endParaRPr lang="nl-NL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20 March 2012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CLARIN-NL ISOcat tutorial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1C24EE-6A4C-41F9-8E55-5ED393045EB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0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 smtClean="0"/>
          </a:p>
        </p:txBody>
      </p:sp>
      <p:sp>
        <p:nvSpPr>
          <p:cNvPr id="35842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 smtClean="0"/>
          </a:p>
        </p:txBody>
      </p:sp>
      <p:sp>
        <p:nvSpPr>
          <p:cNvPr id="36866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 smtClean="0"/>
          </a:p>
        </p:txBody>
      </p:sp>
      <p:sp>
        <p:nvSpPr>
          <p:cNvPr id="37890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 smtClean="0"/>
          </a:p>
        </p:txBody>
      </p:sp>
      <p:sp>
        <p:nvSpPr>
          <p:cNvPr id="38914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 smtClean="0"/>
          </a:p>
        </p:txBody>
      </p:sp>
      <p:sp>
        <p:nvSpPr>
          <p:cNvPr id="39938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smtClean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algn="r" eaLnBrk="1" hangingPunct="1"/>
            <a:r>
              <a:rPr lang="en-US" smtClean="0"/>
              <a:t>RelCat</a:t>
            </a:r>
            <a:endParaRPr lang="nl-NL" smtClean="0"/>
          </a:p>
        </p:txBody>
      </p:sp>
      <p:sp>
        <p:nvSpPr>
          <p:cNvPr id="40962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mtClean="0"/>
              <a:t>“Linking DCs” is not just a ‘nice’ feature</a:t>
            </a:r>
          </a:p>
          <a:p>
            <a:pPr eaLnBrk="1" hangingPunct="1">
              <a:lnSpc>
                <a:spcPct val="90000"/>
              </a:lnSpc>
              <a:buFont typeface="Arial" charset="0"/>
              <a:buNone/>
            </a:pPr>
            <a:endParaRPr lang="en-US" smtClean="0"/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Proper noun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Common noun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Mass noun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Count noun</a:t>
            </a:r>
          </a:p>
          <a:p>
            <a:pPr lvl="1" eaLnBrk="1" hangingPunct="1">
              <a:lnSpc>
                <a:spcPct val="90000"/>
              </a:lnSpc>
            </a:pPr>
            <a:endParaRPr lang="en-US" smtClean="0"/>
          </a:p>
          <a:p>
            <a:pPr lvl="1" eaLnBrk="1" hangingPunct="1">
              <a:lnSpc>
                <a:spcPct val="90000"/>
              </a:lnSpc>
              <a:buFont typeface="Arial" charset="0"/>
              <a:buNone/>
            </a:pPr>
            <a:r>
              <a:rPr lang="en-US" smtClean="0"/>
              <a:t>are all instances of ‘noun’ (i.e. have an IsA relation with it)</a:t>
            </a:r>
          </a:p>
          <a:p>
            <a:pPr lvl="1" eaLnBrk="1" hangingPunct="1">
              <a:lnSpc>
                <a:spcPct val="90000"/>
              </a:lnSpc>
            </a:pPr>
            <a:endParaRPr lang="en-US" smtClean="0"/>
          </a:p>
          <a:p>
            <a:pPr lvl="2" eaLnBrk="1" hangingPunct="1">
              <a:lnSpc>
                <a:spcPct val="90000"/>
              </a:lnSpc>
            </a:pPr>
            <a:endParaRPr lang="en-US" smtClean="0"/>
          </a:p>
          <a:p>
            <a:pPr lvl="1" eaLnBrk="1" hangingPunct="1">
              <a:lnSpc>
                <a:spcPct val="90000"/>
              </a:lnSpc>
            </a:pPr>
            <a:endParaRPr lang="nl-NL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20 March 2012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CLARIN-NL ISOcat tutorial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40DEF91-7316-44AC-9679-CF927B1F8C01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algn="r" eaLnBrk="1" hangingPunct="1"/>
            <a:r>
              <a:rPr lang="en-US" smtClean="0"/>
              <a:t>RelCat</a:t>
            </a:r>
            <a:endParaRPr lang="nl-NL" smtClean="0"/>
          </a:p>
        </p:txBody>
      </p:sp>
      <p:sp>
        <p:nvSpPr>
          <p:cNvPr id="41986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marL="609600" indent="-609600" eaLnBrk="1" hangingPunct="1"/>
            <a:r>
              <a:rPr lang="en-US" sz="2800" b="1" smtClean="0"/>
              <a:t>Essential</a:t>
            </a:r>
            <a:r>
              <a:rPr lang="en-US" sz="2800" smtClean="0"/>
              <a:t> for several Dutch tag sets</a:t>
            </a:r>
          </a:p>
          <a:p>
            <a:pPr marL="609600" indent="-609600" eaLnBrk="1" hangingPunct="1"/>
            <a:endParaRPr lang="en-US" sz="2800" smtClean="0"/>
          </a:p>
          <a:p>
            <a:pPr marL="990600" lvl="1" indent="-533400" eaLnBrk="1" hangingPunct="1">
              <a:buFont typeface="Arial" charset="0"/>
              <a:buNone/>
            </a:pPr>
            <a:r>
              <a:rPr lang="en-US" sz="2400" smtClean="0"/>
              <a:t>N(soort, ….)  comes with 2 DCs: </a:t>
            </a:r>
          </a:p>
          <a:p>
            <a:pPr marL="1371600" lvl="2" indent="-457200" eaLnBrk="1" hangingPunct="1">
              <a:buFont typeface="Arial" charset="0"/>
              <a:buAutoNum type="arabicPeriod"/>
            </a:pPr>
            <a:r>
              <a:rPr lang="en-US" sz="2000" smtClean="0"/>
              <a:t>Noun</a:t>
            </a:r>
          </a:p>
          <a:p>
            <a:pPr marL="1371600" lvl="2" indent="-457200" eaLnBrk="1" hangingPunct="1">
              <a:buFont typeface="Arial" charset="0"/>
              <a:buAutoNum type="arabicPeriod"/>
            </a:pPr>
            <a:r>
              <a:rPr lang="en-US" sz="2000" smtClean="0"/>
              <a:t>Common</a:t>
            </a:r>
          </a:p>
          <a:p>
            <a:pPr marL="1371600" lvl="2" indent="-457200" eaLnBrk="1" hangingPunct="1">
              <a:buFont typeface="Arial" charset="0"/>
              <a:buAutoNum type="arabicPeriod"/>
            </a:pPr>
            <a:endParaRPr lang="en-US" sz="2000" smtClean="0"/>
          </a:p>
          <a:p>
            <a:pPr marL="1371600" lvl="2" indent="-457200" eaLnBrk="1" hangingPunct="1">
              <a:buFont typeface="Arial" charset="0"/>
              <a:buNone/>
            </a:pPr>
            <a:r>
              <a:rPr lang="en-US" sz="2000" smtClean="0"/>
              <a:t>How to relate this with one of the DCs for ‘common noun’, even in case we would find the definition perfect?</a:t>
            </a:r>
          </a:p>
          <a:p>
            <a:pPr marL="1371600" lvl="2" indent="-457200" eaLnBrk="1" hangingPunct="1">
              <a:buFont typeface="Arial" charset="0"/>
              <a:buNone/>
            </a:pPr>
            <a:endParaRPr lang="en-US" sz="2000" smtClean="0"/>
          </a:p>
          <a:p>
            <a:pPr marL="990600" lvl="1" indent="-533400" eaLnBrk="1" hangingPunct="1">
              <a:buFont typeface="Arial" charset="0"/>
              <a:buNone/>
            </a:pPr>
            <a:r>
              <a:rPr lang="en-US" sz="2400" b="1" smtClean="0"/>
              <a:t>Good news</a:t>
            </a:r>
            <a:r>
              <a:rPr lang="en-US" sz="2400" smtClean="0"/>
              <a:t>:  in progress!  </a:t>
            </a:r>
          </a:p>
          <a:p>
            <a:pPr marL="609600" indent="-609600" eaLnBrk="1" hangingPunct="1"/>
            <a:endParaRPr lang="nl-NL" sz="280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20 March 2012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CLARIN-NL ISOcat tutorial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F37FC6F-6833-4D32-ADC5-79A662702726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smtClean="0"/>
              <a:t>Some considerations</a:t>
            </a:r>
            <a:br>
              <a:rPr lang="en-US" sz="4000" smtClean="0"/>
            </a:br>
            <a:endParaRPr lang="nl-NL" sz="4000" smtClean="0"/>
          </a:p>
        </p:txBody>
      </p:sp>
      <p:sp>
        <p:nvSpPr>
          <p:cNvPr id="43010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mtClean="0"/>
              <a:t>DC N(common) as a unit </a:t>
            </a:r>
          </a:p>
          <a:p>
            <a:pPr>
              <a:lnSpc>
                <a:spcPct val="90000"/>
              </a:lnSpc>
            </a:pPr>
            <a:r>
              <a:rPr lang="en-US" smtClean="0"/>
              <a:t>DC Noun and DC Common</a:t>
            </a:r>
          </a:p>
          <a:p>
            <a:pPr>
              <a:lnSpc>
                <a:spcPct val="90000"/>
              </a:lnSpc>
            </a:pPr>
            <a:endParaRPr lang="en-US" smtClean="0"/>
          </a:p>
          <a:p>
            <a:pPr>
              <a:lnSpc>
                <a:spcPct val="90000"/>
              </a:lnSpc>
            </a:pPr>
            <a:r>
              <a:rPr lang="en-US" smtClean="0"/>
              <a:t>We are to take care that a definition for ‘Common’ is not seen as definition of ‘common noun’ (i.e. the whole)</a:t>
            </a:r>
          </a:p>
          <a:p>
            <a:pPr>
              <a:lnSpc>
                <a:spcPct val="90000"/>
              </a:lnSpc>
            </a:pPr>
            <a:r>
              <a:rPr lang="en-US" smtClean="0"/>
              <a:t>We are to take care that, when  a notion ‘noun’ is used in the definition of ‘common’, it gets the intended reading</a:t>
            </a:r>
            <a:endParaRPr lang="nl-NL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20 March 2012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CLARIN-NL ISOcat tutorial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B80263-738D-47C0-BE27-412DB37E891D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More complex</a:t>
            </a:r>
            <a:endParaRPr lang="nl-NL" smtClean="0"/>
          </a:p>
        </p:txBody>
      </p:sp>
      <p:sp>
        <p:nvSpPr>
          <p:cNvPr id="44034" name="Rectangle 3"/>
          <p:cNvSpPr>
            <a:spLocks noGrp="1"/>
          </p:cNvSpPr>
          <p:nvPr>
            <p:ph type="body" idx="1"/>
          </p:nvPr>
        </p:nvSpPr>
        <p:spPr>
          <a:xfrm>
            <a:off x="0" y="1371600"/>
            <a:ext cx="8763000" cy="5181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mtClean="0"/>
              <a:t>N(soort,mv,dim)</a:t>
            </a:r>
          </a:p>
          <a:p>
            <a:pPr>
              <a:lnSpc>
                <a:spcPct val="90000"/>
              </a:lnSpc>
              <a:buFont typeface="Arial" charset="0"/>
              <a:buNone/>
            </a:pPr>
            <a:r>
              <a:rPr lang="en-US" smtClean="0"/>
              <a:t>			noun(common,plural,diminutive) </a:t>
            </a:r>
          </a:p>
          <a:p>
            <a:pPr>
              <a:lnSpc>
                <a:spcPct val="90000"/>
              </a:lnSpc>
              <a:buFont typeface="Arial" charset="0"/>
              <a:buNone/>
            </a:pPr>
            <a:endParaRPr lang="en-US" smtClean="0"/>
          </a:p>
          <a:p>
            <a:pPr>
              <a:lnSpc>
                <a:spcPct val="90000"/>
              </a:lnSpc>
              <a:buFont typeface="Arial" charset="0"/>
              <a:buNone/>
            </a:pPr>
            <a:r>
              <a:rPr lang="en-US" smtClean="0"/>
              <a:t>More problematic to define as a whole, not just stating: a diminutive common noun used as plural</a:t>
            </a:r>
          </a:p>
          <a:p>
            <a:pPr>
              <a:lnSpc>
                <a:spcPct val="90000"/>
              </a:lnSpc>
              <a:buFont typeface="Arial" charset="0"/>
              <a:buNone/>
            </a:pPr>
            <a:r>
              <a:rPr lang="en-US" smtClean="0"/>
              <a:t>This doesn’t mean anything!</a:t>
            </a:r>
          </a:p>
          <a:p>
            <a:pPr>
              <a:lnSpc>
                <a:spcPct val="90000"/>
              </a:lnSpc>
              <a:buFont typeface="Arial" charset="0"/>
              <a:buNone/>
            </a:pPr>
            <a:endParaRPr lang="en-US" smtClean="0"/>
          </a:p>
          <a:p>
            <a:pPr>
              <a:lnSpc>
                <a:spcPct val="90000"/>
              </a:lnSpc>
              <a:buFont typeface="Arial" charset="0"/>
              <a:buNone/>
            </a:pPr>
            <a:r>
              <a:rPr lang="en-US" smtClean="0"/>
              <a:t>Possible solution: linking it with the intended readings of the features involved</a:t>
            </a:r>
            <a:endParaRPr lang="nl-NL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20 March 2012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CLARIN-NL ISOcat tutorial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CA83E6F-1239-471A-B96F-BE2755685626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algn="r" eaLnBrk="1" hangingPunct="1"/>
            <a:r>
              <a:rPr lang="en-US" smtClean="0"/>
              <a:t>Searching</a:t>
            </a:r>
            <a:endParaRPr lang="nl-NL" smtClean="0"/>
          </a:p>
        </p:txBody>
      </p:sp>
      <p:sp>
        <p:nvSpPr>
          <p:cNvPr id="45058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u="sng" smtClean="0"/>
              <a:t>How to detect</a:t>
            </a:r>
            <a:r>
              <a:rPr lang="en-US" smtClean="0"/>
              <a:t> which DCs are </a:t>
            </a:r>
            <a:r>
              <a:rPr lang="en-US" b="1" smtClean="0"/>
              <a:t>Standardized</a:t>
            </a:r>
            <a:r>
              <a:rPr lang="en-US" smtClean="0"/>
              <a:t>?</a:t>
            </a:r>
            <a:endParaRPr lang="nl-NL" smtClean="0"/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Or have a German language section?</a:t>
            </a:r>
          </a:p>
          <a:p>
            <a:pPr eaLnBrk="1" hangingPunct="1">
              <a:lnSpc>
                <a:spcPct val="90000"/>
              </a:lnSpc>
            </a:pPr>
            <a:endParaRPr lang="en-US" smtClean="0"/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How to search using the keys? And what about language of keywords?</a:t>
            </a:r>
          </a:p>
          <a:p>
            <a:pPr eaLnBrk="1" hangingPunct="1">
              <a:lnSpc>
                <a:spcPct val="90000"/>
              </a:lnSpc>
              <a:buFont typeface="Arial" charset="0"/>
              <a:buNone/>
            </a:pPr>
            <a:r>
              <a:rPr lang="en-US" smtClean="0"/>
              <a:t> 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How to detect which DCs ‘belong together’</a:t>
            </a:r>
          </a:p>
          <a:p>
            <a:pPr lvl="1" eaLnBrk="1" hangingPunct="1">
              <a:lnSpc>
                <a:spcPct val="90000"/>
              </a:lnSpc>
              <a:buFont typeface="Arial" charset="0"/>
              <a:buNone/>
            </a:pPr>
            <a:r>
              <a:rPr lang="en-US" smtClean="0"/>
              <a:t>(unless one mentions the tag set in the definition e.g )</a:t>
            </a:r>
            <a:endParaRPr lang="nl-NL" smtClean="0"/>
          </a:p>
          <a:p>
            <a:pPr eaLnBrk="1" hangingPunct="1">
              <a:lnSpc>
                <a:spcPct val="90000"/>
              </a:lnSpc>
            </a:pPr>
            <a:endParaRPr lang="nl-NL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20 March 2012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CLARIN-NL ISOcat tutorial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B191DF1-FB16-4D18-8A11-EB7B9786F25D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 good DC</a:t>
            </a:r>
            <a:endParaRPr lang="nl-NL" smtClean="0"/>
          </a:p>
        </p:txBody>
      </p:sp>
      <p:sp>
        <p:nvSpPr>
          <p:cNvPr id="18434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US" b="1" smtClean="0">
                <a:solidFill>
                  <a:srgbClr val="000000"/>
                </a:solidFill>
              </a:rPr>
              <a:t>What defines a good DC?</a:t>
            </a:r>
          </a:p>
          <a:p>
            <a:pPr lvl="1"/>
            <a:r>
              <a:rPr lang="en-US" b="1" smtClean="0">
                <a:solidFill>
                  <a:srgbClr val="000000"/>
                </a:solidFill>
              </a:rPr>
              <a:t>It should ‘match’ with the way you use a specific notion in the annotation scheme, application, … at hand</a:t>
            </a:r>
          </a:p>
          <a:p>
            <a:pPr lvl="1"/>
            <a:r>
              <a:rPr lang="en-US" b="1" smtClean="0">
                <a:solidFill>
                  <a:srgbClr val="000000"/>
                </a:solidFill>
              </a:rPr>
              <a:t>It should come with the same </a:t>
            </a:r>
            <a:r>
              <a:rPr lang="en-US" b="1" u="sng" smtClean="0">
                <a:solidFill>
                  <a:srgbClr val="000000"/>
                </a:solidFill>
              </a:rPr>
              <a:t>profile</a:t>
            </a:r>
          </a:p>
          <a:p>
            <a:pPr lvl="1"/>
            <a:r>
              <a:rPr lang="en-US" b="1" smtClean="0">
                <a:solidFill>
                  <a:srgbClr val="000000"/>
                </a:solidFill>
              </a:rPr>
              <a:t>It should handle the same phenomenon, </a:t>
            </a:r>
          </a:p>
          <a:p>
            <a:r>
              <a:rPr lang="en-US" b="1" smtClean="0">
                <a:solidFill>
                  <a:srgbClr val="000000"/>
                </a:solidFill>
              </a:rPr>
              <a:t>	SpeakerID =/= SingerID</a:t>
            </a:r>
          </a:p>
          <a:p>
            <a:pPr lvl="1" eaLnBrk="1" hangingPunct="1"/>
            <a:endParaRPr lang="nl-NL" smtClean="0"/>
          </a:p>
        </p:txBody>
      </p:sp>
      <p:sp>
        <p:nvSpPr>
          <p:cNvPr id="2" name="Date Placeholder 1"/>
          <p:cNvSpPr txBox="1">
            <a:spLocks noGrp="1"/>
          </p:cNvSpPr>
          <p:nvPr/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rPr>
              <a:t>20 March 2012</a:t>
            </a:r>
          </a:p>
        </p:txBody>
      </p:sp>
      <p:sp>
        <p:nvSpPr>
          <p:cNvPr id="3" name="Footer Placeholder 2"/>
          <p:cNvSpPr txBox="1">
            <a:spLocks noGrp="1"/>
          </p:cNvSpPr>
          <p:nvPr/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rPr>
              <a:t>CLARIN-NL ISOcat tutorial</a:t>
            </a:r>
          </a:p>
        </p:txBody>
      </p:sp>
      <p:sp>
        <p:nvSpPr>
          <p:cNvPr id="4" name="Slide Number Placeholder 3"/>
          <p:cNvSpPr txBox="1">
            <a:spLocks noGrp="1"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D6C48007-D636-46E6-82CD-90BEAA0BA9DC}" type="slidenum">
              <a:rPr lang="en-US"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3</a:t>
            </a:fld>
            <a:endParaRPr lang="en-US" sz="1200">
              <a:solidFill>
                <a:schemeClr val="tx1">
                  <a:tint val="75000"/>
                </a:schemeClr>
              </a:solidFill>
              <a:latin typeface="+mn-lt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4" grpId="0" uiExpand="1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algn="r" eaLnBrk="1" hangingPunct="1"/>
            <a:r>
              <a:rPr lang="en-US" smtClean="0"/>
              <a:t>Searching</a:t>
            </a:r>
            <a:endParaRPr lang="nl-NL" smtClean="0"/>
          </a:p>
        </p:txBody>
      </p:sp>
      <p:sp>
        <p:nvSpPr>
          <p:cNvPr id="47106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/>
            <a:r>
              <a:rPr lang="en-US" smtClean="0"/>
              <a:t>How to search for alternative names (Data Element Names): Konjunktion, Bindewort; Präposition/ Verhältniswort</a:t>
            </a:r>
          </a:p>
          <a:p>
            <a:pPr eaLnBrk="1" hangingPunct="1"/>
            <a:r>
              <a:rPr lang="en-US" smtClean="0"/>
              <a:t>And the results: when not using ‘exact’ match and a specific field, MANY results come up, apparently unordered,</a:t>
            </a:r>
          </a:p>
          <a:p>
            <a:pPr eaLnBrk="1" hangingPunct="1"/>
            <a:r>
              <a:rPr lang="en-US" smtClean="0"/>
              <a:t>while using ‘exact’ + specific ‘field’ or ‘profile’ may make you miss relevant entries.  </a:t>
            </a:r>
            <a:endParaRPr lang="nl-NL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20 March 2012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CLARIN-NL ISOcat tutorial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25DA88D-94B4-4C48-A85D-1C6970405F8D}" type="slidenum">
              <a:rPr lang="en-US" smtClean="0"/>
              <a:pPr>
                <a:defRPr/>
              </a:pPr>
              <a:t>30</a:t>
            </a:fld>
            <a:endParaRPr lang="en-US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algn="r" eaLnBrk="1" hangingPunct="1"/>
            <a:r>
              <a:rPr lang="en-US" smtClean="0"/>
              <a:t>Consequences of mapping </a:t>
            </a:r>
            <a:endParaRPr lang="nl-NL" smtClean="0"/>
          </a:p>
        </p:txBody>
      </p:sp>
      <p:sp>
        <p:nvSpPr>
          <p:cNvPr id="49154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marL="609600" indent="-609600" eaLnBrk="1" hangingPunct="1"/>
            <a:r>
              <a:rPr lang="en-US" smtClean="0"/>
              <a:t>Suppose, you map with a specific DC, and some essential changes are made to that DC</a:t>
            </a:r>
          </a:p>
          <a:p>
            <a:pPr marL="990600" lvl="1" indent="-533400" eaLnBrk="1" hangingPunct="1"/>
            <a:r>
              <a:rPr lang="en-US" smtClean="0"/>
              <a:t>You may no longer want to map, but how do you know?</a:t>
            </a:r>
          </a:p>
          <a:p>
            <a:pPr marL="609600" indent="-609600" eaLnBrk="1" hangingPunct="1"/>
            <a:r>
              <a:rPr lang="en-US" smtClean="0"/>
              <a:t>Suppose the are several relevant DCs, you select one and just that one doesn’t get standardized</a:t>
            </a:r>
          </a:p>
          <a:p>
            <a:pPr marL="990600" lvl="1" indent="-533400" eaLnBrk="1" hangingPunct="1"/>
            <a:r>
              <a:rPr lang="en-US" smtClean="0"/>
              <a:t>You have to redo your work (but you first are to be aware that …) </a:t>
            </a:r>
            <a:endParaRPr lang="nl-NL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20 March 2012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CLARIN-NL ISOcat tutorial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FAF13B-90F5-431B-A701-0EBFF04C8F01}" type="slidenum">
              <a:rPr lang="en-US" smtClean="0"/>
              <a:pPr>
                <a:defRPr/>
              </a:pPr>
              <a:t>31</a:t>
            </a:fld>
            <a:endParaRPr lang="en-US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algn="r" eaLnBrk="1" hangingPunct="1"/>
            <a:r>
              <a:rPr lang="en-US" smtClean="0"/>
              <a:t>Ill-defined DCs</a:t>
            </a:r>
            <a:endParaRPr lang="nl-NL" smtClean="0"/>
          </a:p>
        </p:txBody>
      </p:sp>
      <p:sp>
        <p:nvSpPr>
          <p:cNvPr id="50178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marL="609600" indent="-609600" eaLnBrk="1" hangingPunct="1"/>
            <a:r>
              <a:rPr lang="en-US" smtClean="0"/>
              <a:t>Profile: morphosyntax</a:t>
            </a:r>
          </a:p>
          <a:p>
            <a:pPr marL="990600" lvl="1" indent="-533400" eaLnBrk="1" hangingPunct="1"/>
            <a:r>
              <a:rPr lang="en-US" smtClean="0"/>
              <a:t>Definition: semantic</a:t>
            </a:r>
          </a:p>
          <a:p>
            <a:pPr marL="990600" lvl="1" indent="-533400" eaLnBrk="1" hangingPunct="1"/>
            <a:r>
              <a:rPr lang="en-US" smtClean="0"/>
              <a:t>Definition: too narrow/broad</a:t>
            </a:r>
          </a:p>
          <a:p>
            <a:pPr marL="990600" lvl="1" indent="-533400" eaLnBrk="1" hangingPunct="1"/>
            <a:r>
              <a:rPr lang="en-US" smtClean="0"/>
              <a:t>Definition unclear (and no examples available)</a:t>
            </a:r>
          </a:p>
          <a:p>
            <a:pPr marL="609600" indent="-609600" eaLnBrk="1" hangingPunct="1"/>
            <a:r>
              <a:rPr lang="en-US" smtClean="0"/>
              <a:t>‘concept’ in definition not defined in ISOcat , or</a:t>
            </a:r>
          </a:p>
          <a:p>
            <a:pPr marL="609600" indent="-609600" eaLnBrk="1" hangingPunct="1"/>
            <a:r>
              <a:rPr lang="en-US" smtClean="0"/>
              <a:t>That concept comes with several DCs (which one was meant?)</a:t>
            </a:r>
          </a:p>
          <a:p>
            <a:pPr marL="609600" indent="-609600" eaLnBrk="1" hangingPunct="1"/>
            <a:endParaRPr lang="nl-NL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20 March 2012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CLARIN-NL ISOcat tutorial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BC86A79-012F-45E8-9847-3743C85A0524}" type="slidenum">
              <a:rPr lang="en-US" smtClean="0"/>
              <a:pPr>
                <a:defRPr/>
              </a:pPr>
              <a:t>32</a:t>
            </a:fld>
            <a:endParaRPr lang="en-US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algn="r" eaLnBrk="1" hangingPunct="1"/>
            <a:r>
              <a:rPr lang="en-US" smtClean="0"/>
              <a:t>Too many DCs</a:t>
            </a:r>
            <a:endParaRPr lang="nl-NL" smtClean="0"/>
          </a:p>
        </p:txBody>
      </p:sp>
      <p:sp>
        <p:nvSpPr>
          <p:cNvPr id="51202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marL="609600" indent="-609600" eaLnBrk="1" hangingPunct="1"/>
            <a:r>
              <a:rPr lang="en-US" sz="2800" smtClean="0"/>
              <a:t>There are too many ‘almost the same’ DCs, even within the same profile</a:t>
            </a:r>
          </a:p>
          <a:p>
            <a:pPr marL="609600" indent="-609600" eaLnBrk="1" hangingPunct="1">
              <a:buFont typeface="Arial" charset="0"/>
              <a:buNone/>
            </a:pPr>
            <a:endParaRPr lang="en-US" sz="2800" smtClean="0"/>
          </a:p>
          <a:p>
            <a:pPr marL="609600" indent="-609600" algn="r" eaLnBrk="1" hangingPunct="1">
              <a:buFont typeface="Arial" charset="0"/>
              <a:buNone/>
            </a:pPr>
            <a:r>
              <a:rPr lang="en-US" sz="4000" smtClean="0"/>
              <a:t>Too vague DCs</a:t>
            </a:r>
          </a:p>
          <a:p>
            <a:pPr marL="609600" indent="-609600" eaLnBrk="1" hangingPunct="1"/>
            <a:r>
              <a:rPr lang="en-US" sz="2800" smtClean="0"/>
              <a:t>There are many DCs with rather ‘empty’ definitions</a:t>
            </a:r>
          </a:p>
          <a:p>
            <a:pPr marL="990600" lvl="1" indent="-533400" eaLnBrk="1" hangingPunct="1"/>
            <a:r>
              <a:rPr lang="en-US" sz="2400" smtClean="0"/>
              <a:t>Proper noun: a noun or adjective denoting a single object</a:t>
            </a:r>
          </a:p>
          <a:p>
            <a:pPr marL="990600" lvl="1" indent="-533400" eaLnBrk="1" hangingPunct="1"/>
            <a:r>
              <a:rPr lang="en-US" sz="2400" smtClean="0"/>
              <a:t>Common noun: a noun or adjective denoting a class of objects</a:t>
            </a:r>
            <a:endParaRPr lang="nl-NL" sz="240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20 March 2012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CLARIN-NL ISOcat tutorial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C394FF2-E2AB-473E-AD56-957A76EB27E1}" type="slidenum">
              <a:rPr lang="en-US" smtClean="0"/>
              <a:pPr>
                <a:defRPr/>
              </a:pPr>
              <a:t>33</a:t>
            </a:fld>
            <a:endParaRPr lang="en-US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algn="r" eaLnBrk="1" hangingPunct="1"/>
            <a:r>
              <a:rPr lang="en-US" smtClean="0"/>
              <a:t>Too language-specific DCs</a:t>
            </a:r>
            <a:endParaRPr lang="nl-NL" smtClean="0"/>
          </a:p>
        </p:txBody>
      </p:sp>
      <p:sp>
        <p:nvSpPr>
          <p:cNvPr id="52226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/>
            <a:r>
              <a:rPr lang="en-US" smtClean="0"/>
              <a:t>Quite a number of DCs are too specific, mostly Polish ones, this makes it difficult to map with them</a:t>
            </a:r>
          </a:p>
          <a:p>
            <a:pPr eaLnBrk="1" hangingPunct="1"/>
            <a:r>
              <a:rPr lang="en-US" smtClean="0"/>
              <a:t>In these cases: stuff that belongs in the Polish language section is in the general,  English one</a:t>
            </a:r>
          </a:p>
          <a:p>
            <a:pPr algn="ctr" eaLnBrk="1" hangingPunct="1">
              <a:buFont typeface="Arial" charset="0"/>
              <a:buNone/>
            </a:pPr>
            <a:r>
              <a:rPr lang="en-US" smtClean="0"/>
              <a:t> ***</a:t>
            </a:r>
          </a:p>
          <a:p>
            <a:pPr algn="ctr" eaLnBrk="1" hangingPunct="1">
              <a:buFont typeface="Arial" charset="0"/>
              <a:buNone/>
            </a:pPr>
            <a:r>
              <a:rPr lang="en-US" smtClean="0"/>
              <a:t>  ISOcat: not yet perfect</a:t>
            </a:r>
            <a:endParaRPr lang="nl-NL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20 March 2012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CLARIN-NL ISOcat tutorial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B559C5-42CC-4CBE-B241-EA80406C2B69}" type="slidenum">
              <a:rPr lang="en-US" smtClean="0"/>
              <a:pPr>
                <a:defRPr/>
              </a:pPr>
              <a:t>34</a:t>
            </a:fld>
            <a:endParaRPr lang="en-US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 </a:t>
            </a:r>
            <a:endParaRPr lang="nl-NL" smtClean="0"/>
          </a:p>
        </p:txBody>
      </p:sp>
      <p:sp>
        <p:nvSpPr>
          <p:cNvPr id="53250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Arial" charset="0"/>
              <a:buNone/>
            </a:pPr>
            <a:r>
              <a:rPr lang="en-US" sz="2800" smtClean="0"/>
              <a:t>Therefore, while for some technical issues solutions will come up/are coming up</a:t>
            </a:r>
          </a:p>
          <a:p>
            <a:pPr eaLnBrk="1" hangingPunct="1"/>
            <a:endParaRPr lang="en-US" sz="2800" smtClean="0"/>
          </a:p>
          <a:p>
            <a:pPr algn="ctr" eaLnBrk="1" hangingPunct="1">
              <a:buFont typeface="Arial" charset="0"/>
              <a:buNone/>
            </a:pPr>
            <a:r>
              <a:rPr lang="en-US" sz="2800" b="1" smtClean="0"/>
              <a:t>YOU should also be very careful yourself, </a:t>
            </a:r>
          </a:p>
          <a:p>
            <a:pPr algn="ctr" eaLnBrk="1" hangingPunct="1">
              <a:buFont typeface="Arial" charset="0"/>
              <a:buNone/>
            </a:pPr>
            <a:r>
              <a:rPr lang="en-US" sz="2800" b="1" smtClean="0"/>
              <a:t>especially wrt the ‘soundness’ of the DCs, in particular</a:t>
            </a:r>
          </a:p>
          <a:p>
            <a:pPr algn="ctr" eaLnBrk="1" hangingPunct="1">
              <a:buFont typeface="Arial" charset="0"/>
              <a:buNone/>
            </a:pPr>
            <a:r>
              <a:rPr lang="en-US" sz="2800" b="1" smtClean="0"/>
              <a:t>as far as  definitions, profile, and translation are concerned!</a:t>
            </a:r>
          </a:p>
          <a:p>
            <a:pPr eaLnBrk="1" hangingPunct="1">
              <a:buFont typeface="Arial" charset="0"/>
              <a:buNone/>
            </a:pPr>
            <a:endParaRPr lang="en-US" sz="2800" b="1" smtClean="0"/>
          </a:p>
          <a:p>
            <a:pPr eaLnBrk="1" hangingPunct="1">
              <a:buFont typeface="Arial" charset="0"/>
              <a:buNone/>
            </a:pPr>
            <a:r>
              <a:rPr lang="en-US" sz="2800" smtClean="0"/>
              <a:t>Only in that case ISOcat can become a success story!</a:t>
            </a:r>
          </a:p>
          <a:p>
            <a:pPr eaLnBrk="1" hangingPunct="1"/>
            <a:endParaRPr lang="en-US" sz="2800" b="1" smtClean="0"/>
          </a:p>
          <a:p>
            <a:pPr eaLnBrk="1" hangingPunct="1"/>
            <a:endParaRPr lang="en-US" sz="2800" smtClean="0"/>
          </a:p>
          <a:p>
            <a:pPr algn="ctr" eaLnBrk="1" hangingPunct="1">
              <a:buFont typeface="Arial" charset="0"/>
              <a:buNone/>
            </a:pPr>
            <a:endParaRPr lang="nl-NL" sz="400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20 March 2012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CLARIN-NL ISOcat tutorial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3B0B07-1CED-4D1E-ADB1-82F44B1A95CC}" type="slidenum">
              <a:rPr lang="en-US" smtClean="0"/>
              <a:pPr>
                <a:defRPr/>
              </a:pPr>
              <a:t>35</a:t>
            </a:fld>
            <a:endParaRPr lang="en-US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mtClean="0"/>
              <a:t> </a:t>
            </a:r>
            <a:endParaRPr lang="nl-NL" smtClean="0"/>
          </a:p>
        </p:txBody>
      </p:sp>
      <p:sp>
        <p:nvSpPr>
          <p:cNvPr id="54274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  <a:p>
            <a:pPr algn="ctr" eaLnBrk="1" hangingPunct="1">
              <a:buFont typeface="Arial" charset="0"/>
              <a:buNone/>
            </a:pPr>
            <a:r>
              <a:rPr lang="en-US" sz="4400" smtClean="0"/>
              <a:t>Thanks !</a:t>
            </a:r>
            <a:endParaRPr lang="nl-NL" sz="440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20 March 2012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CLARIN-NL ISOcat tutorial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912ECB8-5B39-4CDE-8BE4-66EE4D0D1B73}" type="slidenum">
              <a:rPr lang="en-US" smtClean="0"/>
              <a:pPr>
                <a:defRPr/>
              </a:pPr>
              <a:t>36</a:t>
            </a:fld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algn="r" eaLnBrk="1" hangingPunct="1"/>
            <a:r>
              <a:rPr lang="en-US" smtClean="0"/>
              <a:t>Speaker vs Singer</a:t>
            </a:r>
            <a:endParaRPr lang="nl-NL" smtClean="0"/>
          </a:p>
        </p:txBody>
      </p:sp>
      <p:sp>
        <p:nvSpPr>
          <p:cNvPr id="19458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US" sz="2800" smtClean="0">
                <a:solidFill>
                  <a:srgbClr val="000000"/>
                </a:solidFill>
              </a:rPr>
              <a:t>SingerID and SpeakerID:  siblings</a:t>
            </a:r>
          </a:p>
          <a:p>
            <a:r>
              <a:rPr lang="en-US" sz="2800" smtClean="0">
                <a:solidFill>
                  <a:srgbClr val="000000"/>
                </a:solidFill>
              </a:rPr>
              <a:t>SingerID is subclass of both Singer and ID  (RELcat!)</a:t>
            </a:r>
          </a:p>
          <a:p>
            <a:endParaRPr lang="en-US" sz="2800" smtClean="0">
              <a:solidFill>
                <a:srgbClr val="000000"/>
              </a:solidFill>
            </a:endParaRPr>
          </a:p>
          <a:p>
            <a:r>
              <a:rPr lang="en-US" sz="2800" smtClean="0">
                <a:solidFill>
                  <a:srgbClr val="000000"/>
                </a:solidFill>
              </a:rPr>
              <a:t>String→Name→Person→Singer → Opera singer→Tenor →Tenor in </a:t>
            </a:r>
            <a:r>
              <a:rPr lang="en-US" sz="2800" i="1" smtClean="0">
                <a:solidFill>
                  <a:srgbClr val="000000"/>
                </a:solidFill>
              </a:rPr>
              <a:t>La Bohème </a:t>
            </a:r>
          </a:p>
          <a:p>
            <a:endParaRPr lang="en-US" sz="2800" i="1" smtClean="0">
              <a:solidFill>
                <a:srgbClr val="000000"/>
              </a:solidFill>
            </a:endParaRPr>
          </a:p>
          <a:p>
            <a:r>
              <a:rPr lang="en-US" sz="2800" smtClean="0">
                <a:solidFill>
                  <a:srgbClr val="000000"/>
                </a:solidFill>
              </a:rPr>
              <a:t>First: too generic, last: too specific</a:t>
            </a:r>
          </a:p>
          <a:p>
            <a:r>
              <a:rPr lang="en-US" sz="2800" smtClean="0">
                <a:solidFill>
                  <a:srgbClr val="000000"/>
                </a:solidFill>
              </a:rPr>
              <a:t>The others are </a:t>
            </a:r>
            <a:r>
              <a:rPr lang="en-US" sz="2800" i="1" smtClean="0">
                <a:solidFill>
                  <a:srgbClr val="000000"/>
                </a:solidFill>
              </a:rPr>
              <a:t>in se</a:t>
            </a:r>
            <a:r>
              <a:rPr lang="en-US" sz="2800" smtClean="0">
                <a:solidFill>
                  <a:srgbClr val="000000"/>
                </a:solidFill>
              </a:rPr>
              <a:t> candidates for DCs</a:t>
            </a:r>
          </a:p>
          <a:p>
            <a:pPr lvl="1" eaLnBrk="1" hangingPunct="1"/>
            <a:endParaRPr lang="nl-NL" sz="2400" smtClean="0"/>
          </a:p>
        </p:txBody>
      </p:sp>
      <p:sp>
        <p:nvSpPr>
          <p:cNvPr id="2" name="Date Placeholder 1"/>
          <p:cNvSpPr txBox="1">
            <a:spLocks noGrp="1"/>
          </p:cNvSpPr>
          <p:nvPr/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rPr>
              <a:t>20 March 2012</a:t>
            </a:r>
          </a:p>
        </p:txBody>
      </p:sp>
      <p:sp>
        <p:nvSpPr>
          <p:cNvPr id="3" name="Footer Placeholder 2"/>
          <p:cNvSpPr txBox="1">
            <a:spLocks noGrp="1"/>
          </p:cNvSpPr>
          <p:nvPr/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rPr>
              <a:t>CLARIN-NL ISOcat tutorial</a:t>
            </a:r>
          </a:p>
        </p:txBody>
      </p:sp>
      <p:sp>
        <p:nvSpPr>
          <p:cNvPr id="4" name="Slide Number Placeholder 3"/>
          <p:cNvSpPr txBox="1">
            <a:spLocks noGrp="1"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9D9B7E80-60F4-44C3-A541-CF2B88EE379A}" type="slidenum">
              <a:rPr lang="en-US"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4</a:t>
            </a:fld>
            <a:endParaRPr lang="en-US" sz="1200">
              <a:solidFill>
                <a:schemeClr val="tx1">
                  <a:tint val="75000"/>
                </a:schemeClr>
              </a:solidFill>
              <a:latin typeface="+mn-lt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8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Standards</a:t>
            </a:r>
            <a:endParaRPr lang="nl-NL" smtClean="0"/>
          </a:p>
        </p:txBody>
      </p:sp>
      <p:sp>
        <p:nvSpPr>
          <p:cNvPr id="20482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US" smtClean="0">
                <a:solidFill>
                  <a:srgbClr val="000000"/>
                </a:solidFill>
              </a:rPr>
              <a:t>Hardly any available (cf morning session)</a:t>
            </a:r>
          </a:p>
          <a:p>
            <a:endParaRPr lang="en-US" smtClean="0">
              <a:solidFill>
                <a:srgbClr val="000000"/>
              </a:solidFill>
            </a:endParaRPr>
          </a:p>
          <a:p>
            <a:r>
              <a:rPr lang="en-US" smtClean="0">
                <a:solidFill>
                  <a:srgbClr val="000000"/>
                </a:solidFill>
              </a:rPr>
              <a:t>We really should try to arrive at a series of sound DCs, useful for YOU and as many other people as possible</a:t>
            </a:r>
          </a:p>
          <a:p>
            <a:pPr>
              <a:buFont typeface="Arial" charset="0"/>
              <a:buNone/>
            </a:pPr>
            <a:r>
              <a:rPr lang="en-US" smtClean="0">
                <a:solidFill>
                  <a:srgbClr val="000000"/>
                </a:solidFill>
              </a:rPr>
              <a:t>=&gt; not too specific, not too general</a:t>
            </a:r>
          </a:p>
          <a:p>
            <a:pPr lvl="1" eaLnBrk="1" hangingPunct="1"/>
            <a:endParaRPr lang="nl-NL" smtClean="0"/>
          </a:p>
        </p:txBody>
      </p:sp>
      <p:sp>
        <p:nvSpPr>
          <p:cNvPr id="2" name="Date Placeholder 1"/>
          <p:cNvSpPr txBox="1">
            <a:spLocks noGrp="1"/>
          </p:cNvSpPr>
          <p:nvPr/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rPr>
              <a:t>20 March 2012</a:t>
            </a:r>
          </a:p>
        </p:txBody>
      </p:sp>
      <p:sp>
        <p:nvSpPr>
          <p:cNvPr id="3" name="Footer Placeholder 2"/>
          <p:cNvSpPr txBox="1">
            <a:spLocks noGrp="1"/>
          </p:cNvSpPr>
          <p:nvPr/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rPr>
              <a:t>CLARIN-NL ISOcat tutorial</a:t>
            </a:r>
          </a:p>
        </p:txBody>
      </p:sp>
      <p:sp>
        <p:nvSpPr>
          <p:cNvPr id="4" name="Slide Number Placeholder 3"/>
          <p:cNvSpPr txBox="1">
            <a:spLocks noGrp="1"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106F2934-5704-4D89-9790-C11B99F319A3}" type="slidenum">
              <a:rPr lang="en-US"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5</a:t>
            </a:fld>
            <a:endParaRPr lang="en-US" sz="1200">
              <a:solidFill>
                <a:schemeClr val="tx1">
                  <a:tint val="75000"/>
                </a:schemeClr>
              </a:solidFill>
              <a:latin typeface="+mn-lt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2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algn="r" eaLnBrk="1" hangingPunct="1"/>
            <a:r>
              <a:rPr lang="en-US" sz="4000" smtClean="0">
                <a:solidFill>
                  <a:srgbClr val="000000"/>
                </a:solidFill>
              </a:rPr>
              <a:t>What defines a good DC?</a:t>
            </a:r>
            <a:br>
              <a:rPr lang="en-US" sz="4000" smtClean="0">
                <a:solidFill>
                  <a:srgbClr val="000000"/>
                </a:solidFill>
              </a:rPr>
            </a:br>
            <a:endParaRPr lang="nl-NL" sz="4000" smtClean="0">
              <a:solidFill>
                <a:srgbClr val="000000"/>
              </a:solidFill>
            </a:endParaRPr>
          </a:p>
        </p:txBody>
      </p:sp>
      <p:sp>
        <p:nvSpPr>
          <p:cNvPr id="21506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>
              <a:buFont typeface="Arial" charset="0"/>
              <a:buNone/>
            </a:pPr>
            <a:r>
              <a:rPr lang="en-US" sz="2800" b="1" smtClean="0">
                <a:solidFill>
                  <a:srgbClr val="000000"/>
                </a:solidFill>
              </a:rPr>
              <a:t>Meaningful definition</a:t>
            </a:r>
          </a:p>
          <a:p>
            <a:r>
              <a:rPr lang="en-US" sz="2800" i="1" smtClean="0">
                <a:solidFill>
                  <a:srgbClr val="000000"/>
                </a:solidFill>
              </a:rPr>
              <a:t>Indefinite pronoun</a:t>
            </a:r>
          </a:p>
          <a:p>
            <a:pPr lvl="1"/>
            <a:r>
              <a:rPr lang="en-US" sz="2400" smtClean="0">
                <a:solidFill>
                  <a:srgbClr val="000000"/>
                </a:solidFill>
              </a:rPr>
              <a:t>Not: pronoun that is indefinite</a:t>
            </a:r>
          </a:p>
          <a:p>
            <a:pPr>
              <a:buFont typeface="Arial" charset="0"/>
              <a:buNone/>
            </a:pPr>
            <a:r>
              <a:rPr lang="en-US" sz="2800" smtClean="0">
                <a:solidFill>
                  <a:srgbClr val="000000"/>
                </a:solidFill>
              </a:rPr>
              <a:t>Unless</a:t>
            </a:r>
          </a:p>
          <a:p>
            <a:r>
              <a:rPr lang="en-US" sz="2800" smtClean="0">
                <a:solidFill>
                  <a:srgbClr val="000000"/>
                </a:solidFill>
              </a:rPr>
              <a:t>	both ‘pronoun’ and ‘indefinite’ are 					defined elsewhere AND </a:t>
            </a:r>
          </a:p>
          <a:p>
            <a:r>
              <a:rPr lang="en-US" sz="2800" smtClean="0">
                <a:solidFill>
                  <a:srgbClr val="000000"/>
                </a:solidFill>
              </a:rPr>
              <a:t>	it is mentioned explicitly </a:t>
            </a:r>
            <a:r>
              <a:rPr lang="en-US" sz="2800" u="sng" smtClean="0">
                <a:solidFill>
                  <a:srgbClr val="000000"/>
                </a:solidFill>
              </a:rPr>
              <a:t>which</a:t>
            </a:r>
            <a:r>
              <a:rPr lang="en-US" sz="2800" smtClean="0">
                <a:solidFill>
                  <a:srgbClr val="000000"/>
                </a:solidFill>
              </a:rPr>
              <a:t> are 					involved AND</a:t>
            </a:r>
          </a:p>
          <a:p>
            <a:r>
              <a:rPr lang="en-US" sz="2800" smtClean="0">
                <a:solidFill>
                  <a:srgbClr val="000000"/>
                </a:solidFill>
              </a:rPr>
              <a:t>	these definitions are correct (for you)</a:t>
            </a:r>
            <a:endParaRPr lang="nl-NL" sz="2800" smtClean="0">
              <a:solidFill>
                <a:srgbClr val="000000"/>
              </a:solidFill>
            </a:endParaRPr>
          </a:p>
        </p:txBody>
      </p:sp>
      <p:sp>
        <p:nvSpPr>
          <p:cNvPr id="2" name="Date Placeholder 1"/>
          <p:cNvSpPr txBox="1">
            <a:spLocks noGrp="1"/>
          </p:cNvSpPr>
          <p:nvPr/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rPr>
              <a:t>20 March 2012</a:t>
            </a:r>
          </a:p>
        </p:txBody>
      </p:sp>
      <p:sp>
        <p:nvSpPr>
          <p:cNvPr id="3" name="Footer Placeholder 2"/>
          <p:cNvSpPr txBox="1">
            <a:spLocks noGrp="1"/>
          </p:cNvSpPr>
          <p:nvPr/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rPr>
              <a:t>CLARIN-NL ISOcat tutorial</a:t>
            </a:r>
          </a:p>
        </p:txBody>
      </p:sp>
      <p:sp>
        <p:nvSpPr>
          <p:cNvPr id="4" name="Slide Number Placeholder 3"/>
          <p:cNvSpPr txBox="1">
            <a:spLocks noGrp="1"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31575B9D-584D-49E0-87CB-40AF6163DF2F}" type="slidenum">
              <a:rPr lang="en-US"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6</a:t>
            </a:fld>
            <a:endParaRPr lang="en-US" sz="1200">
              <a:solidFill>
                <a:schemeClr val="tx1">
                  <a:tint val="75000"/>
                </a:schemeClr>
              </a:solidFill>
              <a:latin typeface="+mn-lt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6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algn="r" eaLnBrk="1" hangingPunct="1"/>
            <a:r>
              <a:rPr lang="en-US" smtClean="0"/>
              <a:t> </a:t>
            </a:r>
            <a:endParaRPr lang="nl-NL" smtClean="0"/>
          </a:p>
        </p:txBody>
      </p:sp>
      <p:sp>
        <p:nvSpPr>
          <p:cNvPr id="22530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>
              <a:buFont typeface="Arial" charset="0"/>
              <a:buNone/>
            </a:pPr>
            <a:r>
              <a:rPr lang="en-US" sz="2800" b="1" smtClean="0">
                <a:solidFill>
                  <a:srgbClr val="000000"/>
                </a:solidFill>
              </a:rPr>
              <a:t>Correct  definition</a:t>
            </a:r>
          </a:p>
          <a:p>
            <a:r>
              <a:rPr lang="en-US" sz="2800" i="1" smtClean="0">
                <a:solidFill>
                  <a:srgbClr val="000000"/>
                </a:solidFill>
              </a:rPr>
              <a:t>Personal pronoun</a:t>
            </a:r>
          </a:p>
          <a:p>
            <a:pPr lvl="1"/>
            <a:r>
              <a:rPr lang="en-US" sz="2400" smtClean="0">
                <a:solidFill>
                  <a:srgbClr val="000000"/>
                </a:solidFill>
              </a:rPr>
              <a:t>Not: pronoun referring to persons</a:t>
            </a:r>
          </a:p>
          <a:p>
            <a:pPr>
              <a:buFont typeface="Arial" charset="0"/>
              <a:buNone/>
            </a:pPr>
            <a:r>
              <a:rPr lang="en-US" sz="2800" smtClean="0">
                <a:solidFill>
                  <a:srgbClr val="000000"/>
                </a:solidFill>
              </a:rPr>
              <a:t>As</a:t>
            </a:r>
          </a:p>
          <a:p>
            <a:r>
              <a:rPr lang="en-US" sz="2800" i="1" smtClean="0">
                <a:solidFill>
                  <a:srgbClr val="000000"/>
                </a:solidFill>
              </a:rPr>
              <a:t>That cat has five kittens. SHE …</a:t>
            </a:r>
          </a:p>
          <a:p>
            <a:r>
              <a:rPr lang="en-US" sz="2800" i="1" smtClean="0">
                <a:solidFill>
                  <a:srgbClr val="000000"/>
                </a:solidFill>
              </a:rPr>
              <a:t>This table was very expensive but I like IT very much</a:t>
            </a:r>
          </a:p>
          <a:p>
            <a:r>
              <a:rPr lang="en-US" sz="2800" smtClean="0">
                <a:solidFill>
                  <a:srgbClr val="000000"/>
                </a:solidFill>
              </a:rPr>
              <a:t>And </a:t>
            </a:r>
            <a:r>
              <a:rPr lang="en-US" sz="2800" i="1" smtClean="0">
                <a:solidFill>
                  <a:srgbClr val="000000"/>
                </a:solidFill>
              </a:rPr>
              <a:t>John shook HIS head …</a:t>
            </a:r>
          </a:p>
          <a:p>
            <a:r>
              <a:rPr lang="en-US" sz="2800" u="sng" smtClean="0">
                <a:solidFill>
                  <a:srgbClr val="000000"/>
                </a:solidFill>
              </a:rPr>
              <a:t>[</a:t>
            </a:r>
            <a:r>
              <a:rPr lang="en-US" sz="2800" smtClean="0">
                <a:solidFill>
                  <a:srgbClr val="000000"/>
                </a:solidFill>
              </a:rPr>
              <a:t>Note: in a particular tagset the definition may be correct! In general it is not.]</a:t>
            </a:r>
          </a:p>
          <a:p>
            <a:endParaRPr lang="en-US" sz="2800" smtClean="0">
              <a:solidFill>
                <a:srgbClr val="000000"/>
              </a:solidFill>
            </a:endParaRPr>
          </a:p>
          <a:p>
            <a:pPr lvl="1" eaLnBrk="1" hangingPunct="1"/>
            <a:endParaRPr lang="nl-NL" sz="2400" smtClean="0"/>
          </a:p>
        </p:txBody>
      </p:sp>
      <p:sp>
        <p:nvSpPr>
          <p:cNvPr id="2" name="Date Placeholder 1"/>
          <p:cNvSpPr txBox="1">
            <a:spLocks noGrp="1"/>
          </p:cNvSpPr>
          <p:nvPr/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rPr>
              <a:t>20 March 2012</a:t>
            </a:r>
          </a:p>
        </p:txBody>
      </p:sp>
      <p:sp>
        <p:nvSpPr>
          <p:cNvPr id="3" name="Footer Placeholder 2"/>
          <p:cNvSpPr txBox="1">
            <a:spLocks noGrp="1"/>
          </p:cNvSpPr>
          <p:nvPr/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rPr>
              <a:t>CLARIN-NL ISOcat tutorial</a:t>
            </a:r>
          </a:p>
        </p:txBody>
      </p:sp>
      <p:sp>
        <p:nvSpPr>
          <p:cNvPr id="4" name="Slide Number Placeholder 3"/>
          <p:cNvSpPr txBox="1">
            <a:spLocks noGrp="1"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CB542511-0B3F-41AA-BF93-62AC7E854DBF}" type="slidenum">
              <a:rPr lang="en-US"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7</a:t>
            </a:fld>
            <a:endParaRPr lang="en-US" sz="1200">
              <a:solidFill>
                <a:schemeClr val="tx1">
                  <a:tint val="75000"/>
                </a:schemeClr>
              </a:solidFill>
              <a:latin typeface="+mn-lt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0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 </a:t>
            </a:r>
            <a:endParaRPr lang="nl-NL" smtClean="0"/>
          </a:p>
        </p:txBody>
      </p:sp>
      <p:sp>
        <p:nvSpPr>
          <p:cNvPr id="23554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Arial" charset="0"/>
              <a:buNone/>
            </a:pPr>
            <a:r>
              <a:rPr lang="en-US" sz="2800" b="1" smtClean="0">
                <a:solidFill>
                  <a:srgbClr val="000000"/>
                </a:solidFill>
              </a:rPr>
              <a:t>Reusable definition</a:t>
            </a:r>
          </a:p>
          <a:p>
            <a:r>
              <a:rPr lang="en-US" sz="2800" i="1" smtClean="0">
                <a:solidFill>
                  <a:srgbClr val="000000"/>
                </a:solidFill>
              </a:rPr>
              <a:t>Personal pronoun</a:t>
            </a:r>
          </a:p>
          <a:p>
            <a:r>
              <a:rPr lang="en-US" sz="2800" smtClean="0">
                <a:solidFill>
                  <a:srgbClr val="000000"/>
                </a:solidFill>
              </a:rPr>
              <a:t>Not: </a:t>
            </a:r>
            <a:r>
              <a:rPr lang="en-US" sz="2800" u="sng" smtClean="0">
                <a:solidFill>
                  <a:srgbClr val="000000"/>
                </a:solidFill>
              </a:rPr>
              <a:t>In CGN</a:t>
            </a:r>
            <a:r>
              <a:rPr lang="en-US" sz="2800" smtClean="0">
                <a:solidFill>
                  <a:srgbClr val="000000"/>
                </a:solidFill>
              </a:rPr>
              <a:t> a personal pronoun …</a:t>
            </a:r>
          </a:p>
          <a:p>
            <a:r>
              <a:rPr lang="en-US" sz="2800" smtClean="0">
                <a:solidFill>
                  <a:srgbClr val="000000"/>
                </a:solidFill>
              </a:rPr>
              <a:t>Not: </a:t>
            </a:r>
            <a:r>
              <a:rPr lang="en-US" sz="2800" u="sng" smtClean="0">
                <a:solidFill>
                  <a:srgbClr val="000000"/>
                </a:solidFill>
              </a:rPr>
              <a:t>In Dutch</a:t>
            </a:r>
            <a:r>
              <a:rPr lang="en-US" sz="2800" smtClean="0">
                <a:solidFill>
                  <a:srgbClr val="000000"/>
                </a:solidFill>
              </a:rPr>
              <a:t> a personal pronoun …</a:t>
            </a:r>
          </a:p>
          <a:p>
            <a:r>
              <a:rPr lang="en-US" sz="2800" smtClean="0">
                <a:solidFill>
                  <a:srgbClr val="000000"/>
                </a:solidFill>
              </a:rPr>
              <a:t>Not: A personal pronoun </a:t>
            </a:r>
            <a:r>
              <a:rPr lang="en-US" sz="2800" u="sng" smtClean="0">
                <a:solidFill>
                  <a:srgbClr val="000000"/>
                </a:solidFill>
              </a:rPr>
              <a:t>(</a:t>
            </a:r>
            <a:r>
              <a:rPr lang="en-US" sz="2800" i="1" u="sng" smtClean="0">
                <a:solidFill>
                  <a:srgbClr val="000000"/>
                </a:solidFill>
              </a:rPr>
              <a:t>ik, ikke  </a:t>
            </a:r>
            <a:r>
              <a:rPr lang="en-US" sz="2800" u="sng" smtClean="0">
                <a:solidFill>
                  <a:srgbClr val="000000"/>
                </a:solidFill>
              </a:rPr>
              <a:t>and </a:t>
            </a:r>
            <a:r>
              <a:rPr lang="en-US" sz="2800" i="1" u="sng" smtClean="0">
                <a:solidFill>
                  <a:srgbClr val="000000"/>
                </a:solidFill>
              </a:rPr>
              <a:t>ikzelf)</a:t>
            </a:r>
            <a:r>
              <a:rPr lang="en-US" sz="2800" i="1" smtClean="0">
                <a:solidFill>
                  <a:srgbClr val="000000"/>
                </a:solidFill>
              </a:rPr>
              <a:t> </a:t>
            </a:r>
            <a:r>
              <a:rPr lang="en-US" sz="2800" smtClean="0">
                <a:solidFill>
                  <a:srgbClr val="000000"/>
                </a:solidFill>
              </a:rPr>
              <a:t>is characterized by  …</a:t>
            </a:r>
          </a:p>
          <a:p>
            <a:endParaRPr lang="en-US" sz="2800" smtClean="0">
              <a:solidFill>
                <a:srgbClr val="000000"/>
              </a:solidFill>
            </a:endParaRPr>
          </a:p>
          <a:p>
            <a:pPr>
              <a:buFont typeface="Arial" charset="0"/>
              <a:buNone/>
            </a:pPr>
            <a:r>
              <a:rPr lang="en-US" sz="2800" smtClean="0">
                <a:solidFill>
                  <a:srgbClr val="000000"/>
                </a:solidFill>
              </a:rPr>
              <a:t>A definition should be </a:t>
            </a:r>
            <a:r>
              <a:rPr lang="en-US" sz="2800" u="sng" smtClean="0">
                <a:solidFill>
                  <a:srgbClr val="000000"/>
                </a:solidFill>
              </a:rPr>
              <a:t>as neutral</a:t>
            </a:r>
            <a:r>
              <a:rPr lang="en-US" sz="2800" smtClean="0">
                <a:solidFill>
                  <a:srgbClr val="000000"/>
                </a:solidFill>
              </a:rPr>
              <a:t> (project, language) </a:t>
            </a:r>
            <a:r>
              <a:rPr lang="en-US" sz="2800" u="sng" smtClean="0">
                <a:solidFill>
                  <a:srgbClr val="000000"/>
                </a:solidFill>
              </a:rPr>
              <a:t>as possible</a:t>
            </a:r>
            <a:r>
              <a:rPr lang="en-US" sz="2800" smtClean="0">
                <a:solidFill>
                  <a:srgbClr val="000000"/>
                </a:solidFill>
              </a:rPr>
              <a:t>, while still valid for your purposes!</a:t>
            </a:r>
          </a:p>
          <a:p>
            <a:endParaRPr lang="nl-NL" sz="28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4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smtClean="0">
                <a:solidFill>
                  <a:srgbClr val="000000"/>
                </a:solidFill>
              </a:rPr>
              <a:t>Good DC =&gt; good name</a:t>
            </a:r>
            <a:br>
              <a:rPr lang="en-US" sz="4000" smtClean="0">
                <a:solidFill>
                  <a:srgbClr val="000000"/>
                </a:solidFill>
              </a:rPr>
            </a:br>
            <a:endParaRPr lang="nl-NL" sz="4000" smtClean="0">
              <a:solidFill>
                <a:srgbClr val="000000"/>
              </a:solidFill>
            </a:endParaRPr>
          </a:p>
        </p:txBody>
      </p:sp>
      <p:sp>
        <p:nvSpPr>
          <p:cNvPr id="24578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609600" indent="-609600"/>
            <a:r>
              <a:rPr lang="en-US" sz="2800" smtClean="0">
                <a:solidFill>
                  <a:srgbClr val="000000"/>
                </a:solidFill>
              </a:rPr>
              <a:t>Sometimes confused:</a:t>
            </a:r>
          </a:p>
          <a:p>
            <a:pPr marL="609600" indent="-609600"/>
            <a:r>
              <a:rPr lang="en-US" sz="2800" smtClean="0">
                <a:solidFill>
                  <a:srgbClr val="000000"/>
                </a:solidFill>
              </a:rPr>
              <a:t>Identifier (=/= PID)</a:t>
            </a:r>
          </a:p>
          <a:p>
            <a:pPr marL="609600" indent="-609600"/>
            <a:r>
              <a:rPr lang="en-US" sz="2800" smtClean="0">
                <a:solidFill>
                  <a:srgbClr val="000000"/>
                </a:solidFill>
              </a:rPr>
              <a:t>Data Element Name</a:t>
            </a:r>
          </a:p>
          <a:p>
            <a:pPr marL="609600" indent="-609600"/>
            <a:r>
              <a:rPr lang="en-US" sz="2800" smtClean="0">
                <a:solidFill>
                  <a:srgbClr val="000000"/>
                </a:solidFill>
              </a:rPr>
              <a:t>Name </a:t>
            </a:r>
          </a:p>
          <a:p>
            <a:pPr marL="609600" indent="-609600"/>
            <a:endParaRPr lang="en-US" sz="2800" smtClean="0">
              <a:solidFill>
                <a:srgbClr val="000000"/>
              </a:solidFill>
            </a:endParaRPr>
          </a:p>
          <a:p>
            <a:pPr marL="609600" indent="-609600"/>
            <a:r>
              <a:rPr lang="en-US" sz="2800" smtClean="0">
                <a:solidFill>
                  <a:srgbClr val="000000"/>
                </a:solidFill>
              </a:rPr>
              <a:t>Re 1: should come in </a:t>
            </a:r>
            <a:r>
              <a:rPr lang="en-US" sz="2800" i="1" u="sng" smtClean="0">
                <a:solidFill>
                  <a:srgbClr val="000000"/>
                </a:solidFill>
              </a:rPr>
              <a:t>camelCaseFormat</a:t>
            </a:r>
            <a:r>
              <a:rPr lang="en-US" sz="2800" smtClean="0">
                <a:solidFill>
                  <a:srgbClr val="000000"/>
                </a:solidFill>
              </a:rPr>
              <a:t>, start with alphabetical character (not 1stPerson, but firstPerson), in English,  be meaningful (not EVON, but singularNeuterForm) ,…</a:t>
            </a:r>
            <a:endParaRPr lang="nl-NL" sz="2800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8" grpId="0" build="p"/>
    </p:bldLst>
  </p:timing>
</p:sld>
</file>

<file path=ppt/theme/theme1.xml><?xml version="1.0" encoding="utf-8"?>
<a:theme xmlns:a="http://schemas.openxmlformats.org/drawingml/2006/main" name="ISOca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ISOcat</Template>
  <TotalTime>2551</TotalTime>
  <Words>1528</Words>
  <Application>Microsoft Office PowerPoint</Application>
  <PresentationFormat>On-screen Show (4:3)</PresentationFormat>
  <Paragraphs>272</Paragraphs>
  <Slides>36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36</vt:i4>
      </vt:variant>
    </vt:vector>
  </HeadingPairs>
  <TitlesOfParts>
    <vt:vector size="37" baseType="lpstr">
      <vt:lpstr>ISOcat</vt:lpstr>
      <vt:lpstr>ISOcat:  How to create a DC (including “do’s and don’ts”)</vt:lpstr>
      <vt:lpstr>Your work wrt ISOcat </vt:lpstr>
      <vt:lpstr>A good DC</vt:lpstr>
      <vt:lpstr>Speaker vs Singer</vt:lpstr>
      <vt:lpstr>Standards</vt:lpstr>
      <vt:lpstr>What defines a good DC? </vt:lpstr>
      <vt:lpstr> </vt:lpstr>
      <vt:lpstr> </vt:lpstr>
      <vt:lpstr>Good DC =&gt; good name </vt:lpstr>
      <vt:lpstr> </vt:lpstr>
      <vt:lpstr>Flagged DCs</vt:lpstr>
      <vt:lpstr>DC/DCS  and profile </vt:lpstr>
      <vt:lpstr>Which elements to include? </vt:lpstr>
      <vt:lpstr>“Do’s &amp; don’ts” </vt:lpstr>
      <vt:lpstr>Do’s</vt:lpstr>
      <vt:lpstr> </vt:lpstr>
      <vt:lpstr>Example sections</vt:lpstr>
      <vt:lpstr>Don’ts </vt:lpstr>
      <vt:lpstr>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RelCat</vt:lpstr>
      <vt:lpstr>RelCat</vt:lpstr>
      <vt:lpstr>Some considerations </vt:lpstr>
      <vt:lpstr>More complex</vt:lpstr>
      <vt:lpstr>Searching</vt:lpstr>
      <vt:lpstr>Searching</vt:lpstr>
      <vt:lpstr>Consequences of mapping </vt:lpstr>
      <vt:lpstr>Ill-defined DCs</vt:lpstr>
      <vt:lpstr>Too many DCs</vt:lpstr>
      <vt:lpstr>Too language-specific DCs</vt:lpstr>
      <vt:lpstr> </vt:lpstr>
      <vt:lpstr> </vt:lpstr>
    </vt:vector>
  </TitlesOfParts>
  <Company>mpi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Use of ISOcat within CMDI</dc:title>
  <dc:creator>Menzo Windhouwer</dc:creator>
  <cp:lastModifiedBy>Menzo Windhouwer</cp:lastModifiedBy>
  <cp:revision>92</cp:revision>
  <dcterms:created xsi:type="dcterms:W3CDTF">2010-05-20T13:02:02Z</dcterms:created>
  <dcterms:modified xsi:type="dcterms:W3CDTF">2012-06-18T12:23:47Z</dcterms:modified>
</cp:coreProperties>
</file>