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2" r:id="rId3"/>
    <p:sldId id="277" r:id="rId4"/>
    <p:sldId id="283" r:id="rId5"/>
    <p:sldId id="318" r:id="rId6"/>
    <p:sldId id="286" r:id="rId7"/>
    <p:sldId id="293" r:id="rId8"/>
    <p:sldId id="294" r:id="rId9"/>
    <p:sldId id="320" r:id="rId10"/>
    <p:sldId id="295" r:id="rId11"/>
    <p:sldId id="322" r:id="rId12"/>
    <p:sldId id="321" r:id="rId13"/>
    <p:sldId id="304" r:id="rId14"/>
    <p:sldId id="309" r:id="rId15"/>
    <p:sldId id="323" r:id="rId16"/>
    <p:sldId id="31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2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8BAF08-6DA3-9D4F-943B-B6C79BB04D99}" type="datetimeFigureOut">
              <a:rPr lang="en-US" smtClean="0"/>
              <a:t>6/19/13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C0E676-9C71-334A-B283-E2F033A16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019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92F34-8C73-46A8-A55A-C15CBEAF3E45}" type="datetimeFigureOut">
              <a:rPr lang="en-US" smtClean="0"/>
              <a:pPr/>
              <a:t>6/19/13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38955-07F9-4A86-97F0-79096E849F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161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CLARIN-NL: Profile en justification </a:t>
            </a:r>
            <a:r>
              <a:rPr lang="en-US" dirty="0" err="1" smtClean="0"/>
              <a:t>verplicht</a:t>
            </a:r>
            <a:r>
              <a:rPr lang="en-US" dirty="0" smtClean="0"/>
              <a:t>;   </a:t>
            </a:r>
            <a:r>
              <a:rPr lang="en-US" u="sng" dirty="0" smtClean="0"/>
              <a:t>Undecided</a:t>
            </a:r>
            <a:r>
              <a:rPr lang="en-US" dirty="0" smtClean="0"/>
              <a:t> </a:t>
            </a:r>
            <a:r>
              <a:rPr lang="en-US" dirty="0" err="1" smtClean="0"/>
              <a:t>onacceptabel</a:t>
            </a:r>
            <a:r>
              <a:rPr lang="en-US" dirty="0" smtClean="0"/>
              <a:t>, </a:t>
            </a:r>
            <a:r>
              <a:rPr lang="en-US" u="sng" dirty="0" smtClean="0"/>
              <a:t>Not available </a:t>
            </a:r>
            <a:r>
              <a:rPr lang="en-US" dirty="0" err="1" smtClean="0"/>
              <a:t>komt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(</a:t>
            </a:r>
            <a:r>
              <a:rPr lang="en-US" dirty="0" err="1" smtClean="0"/>
              <a:t>bv</a:t>
            </a:r>
            <a:r>
              <a:rPr lang="en-US" dirty="0" smtClean="0"/>
              <a:t> Speech)  meld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ons</a:t>
            </a:r>
            <a:endParaRPr lang="en-US" dirty="0" smtClean="0"/>
          </a:p>
          <a:p>
            <a:r>
              <a:rPr lang="en-US" dirty="0" smtClean="0"/>
              <a:t>Justification:</a:t>
            </a:r>
            <a:r>
              <a:rPr lang="en-US" baseline="0" dirty="0" smtClean="0"/>
              <a:t>  </a:t>
            </a:r>
            <a:r>
              <a:rPr lang="en-US" baseline="0" dirty="0" err="1" smtClean="0"/>
              <a:t>zie</a:t>
            </a:r>
            <a:r>
              <a:rPr lang="en-US" baseline="0" dirty="0" smtClean="0"/>
              <a:t> slide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38955-07F9-4A86-97F0-79096E849FA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7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Itt</a:t>
            </a:r>
            <a:r>
              <a:rPr lang="en-US" dirty="0" smtClean="0"/>
              <a:t> name:  usually  lowercase</a:t>
            </a:r>
            <a:r>
              <a:rPr lang="en-US" baseline="0" dirty="0" smtClean="0"/>
              <a:t> + white spaces  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38955-07F9-4A86-97F0-79096E849FA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781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 a</a:t>
            </a:r>
            <a:r>
              <a:rPr lang="en-US" baseline="0" dirty="0" smtClean="0"/>
              <a:t> CLARIN</a:t>
            </a:r>
            <a:r>
              <a:rPr lang="en-US" dirty="0" smtClean="0"/>
              <a:t> accepted (or even recommended) DC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38955-07F9-4A86-97F0-79096E849FA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94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Iets</a:t>
            </a:r>
            <a:r>
              <a:rPr lang="en-US" dirty="0" smtClean="0"/>
              <a:t> over deprecated,</a:t>
            </a:r>
            <a:r>
              <a:rPr lang="en-US" baseline="0" dirty="0" smtClean="0"/>
              <a:t> superseded ?   </a:t>
            </a:r>
            <a:r>
              <a:rPr lang="en-US" baseline="0" dirty="0" err="1" smtClean="0"/>
              <a:t>Deafult</a:t>
            </a:r>
            <a:r>
              <a:rPr lang="en-US" baseline="0" dirty="0" smtClean="0"/>
              <a:t>: admitted     </a:t>
            </a:r>
            <a:r>
              <a:rPr lang="en-US" baseline="0" dirty="0" err="1" smtClean="0"/>
              <a:t>laatste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lijn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toegevoegd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38955-07F9-4A86-97F0-79096E849FA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39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neem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je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gaat</a:t>
            </a:r>
            <a:r>
              <a:rPr lang="en-US" dirty="0" smtClean="0"/>
              <a:t> </a:t>
            </a:r>
            <a:r>
              <a:rPr lang="en-US" dirty="0" err="1" smtClean="0"/>
              <a:t>laten</a:t>
            </a:r>
            <a:r>
              <a:rPr lang="en-US" dirty="0" smtClean="0"/>
              <a:t> </a:t>
            </a:r>
            <a:r>
              <a:rPr lang="en-US" dirty="0" err="1" smtClean="0"/>
              <a:t>zien</a:t>
            </a:r>
            <a:r>
              <a:rPr lang="en-US" dirty="0" smtClean="0"/>
              <a:t>?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38955-07F9-4A86-97F0-79096E849FA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839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hyperlink" Target="http://www.isocat.org/" TargetMode="Externa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DAE1E5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backgroun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064000" y="1778000"/>
            <a:ext cx="508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bann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200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-19768" y="381000"/>
            <a:ext cx="1315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hlinkClick r:id="rId15"/>
              </a:rPr>
              <a:t>www.isocat.org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cat.org/datcat/DC-1883" TargetMode="External"/><Relationship Id="rId4" Type="http://schemas.openxmlformats.org/officeDocument/2006/relationships/hyperlink" Target="http://www.isocat.org/datcat/DC-1880" TargetMode="External"/><Relationship Id="rId5" Type="http://schemas.openxmlformats.org/officeDocument/2006/relationships/hyperlink" Target="http://www.isocat.org/datcat/DC-1884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socat.org/datcat/DC-1297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w3.org/TR/xmlschema11-2/type-hierarchy-201104.svg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isocat.org/forum/viewtopic.php?f=3&amp;t=25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socat.org/forum/viewtopic.php?f=3&amp;t=1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cat.org/datcat/DC-1883" TargetMode="External"/><Relationship Id="rId4" Type="http://schemas.openxmlformats.org/officeDocument/2006/relationships/hyperlink" Target="http://www.isocat.org/datcat/DC-1880" TargetMode="External"/><Relationship Id="rId5" Type="http://schemas.openxmlformats.org/officeDocument/2006/relationships/hyperlink" Target="http://www.isocat.org/datcat/DC-1884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socat.org/datcat/DC-1297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isocat.org/datcat/DC-1297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cat.org/datcat/DC-1883" TargetMode="External"/><Relationship Id="rId4" Type="http://schemas.openxmlformats.org/officeDocument/2006/relationships/hyperlink" Target="http://www.isocat.org/datcat/DC-1880" TargetMode="External"/><Relationship Id="rId5" Type="http://schemas.openxmlformats.org/officeDocument/2006/relationships/hyperlink" Target="http://www.isocat.org/datcat/DC-1884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socat.org/datcat/DC-129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Category specifications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Working and object languages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Working language: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language used to describe objects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 language: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language being described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You can describe properties of the object language French in the working language Dutch: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In de Franse taal worden vrouwelijke en mannelijk zelfstandige naamwoorden onderscheiden.</a:t>
            </a:r>
            <a:endParaRPr kumimoji="0" lang="nl-NL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Language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sections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Provide the </a:t>
            </a:r>
            <a:r>
              <a:rPr lang="en-US" sz="3200" dirty="0"/>
              <a:t>correct full name(s) in the working language at </a:t>
            </a:r>
            <a:r>
              <a:rPr lang="en-US" sz="3200" dirty="0" smtClean="0"/>
              <a:t>hand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/>
              <a:t>mark the status of the name: deprecated, admitted, preferred, standardized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Provide one precise definition in the working language at hand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/>
              <a:t>the data model provides place for multiple definitions, but this just leads to confusion (within CLARIN-</a:t>
            </a:r>
            <a:r>
              <a:rPr lang="en-US" sz="2400" dirty="0" smtClean="0"/>
              <a:t>NL/VL </a:t>
            </a:r>
            <a:r>
              <a:rPr lang="en-US" sz="2400" dirty="0" smtClean="0"/>
              <a:t>the use of multiple definitions is </a:t>
            </a:r>
            <a:r>
              <a:rPr lang="en-US" sz="2400" u="sng" dirty="0" smtClean="0"/>
              <a:t>not allowed</a:t>
            </a:r>
            <a:r>
              <a:rPr lang="en-US" sz="2400" dirty="0" smtClean="0"/>
              <a:t>)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2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0532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Category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Closed data category: </a:t>
            </a:r>
            <a:r>
              <a:rPr lang="en-US" i="1" dirty="0" smtClean="0"/>
              <a:t>/grammatical gender/</a:t>
            </a:r>
          </a:p>
          <a:p>
            <a:pPr lvl="1"/>
            <a:r>
              <a:rPr lang="en-US" dirty="0" smtClean="0"/>
              <a:t>Administrative part:</a:t>
            </a:r>
          </a:p>
          <a:p>
            <a:pPr lvl="2"/>
            <a:r>
              <a:rPr lang="en-US" dirty="0" smtClean="0"/>
              <a:t>Identifier: </a:t>
            </a:r>
            <a:r>
              <a:rPr lang="en-US" dirty="0" err="1" smtClean="0"/>
              <a:t>grammaticalGender</a:t>
            </a:r>
            <a:endParaRPr lang="en-US" dirty="0" smtClean="0"/>
          </a:p>
          <a:p>
            <a:pPr lvl="2"/>
            <a:r>
              <a:rPr lang="en-US" dirty="0" smtClean="0"/>
              <a:t>PID: </a:t>
            </a:r>
            <a:r>
              <a:rPr lang="en-US" dirty="0" smtClean="0">
                <a:hlinkClick r:id="rId2"/>
              </a:rPr>
              <a:t>http://www.isocat.org/datcat/DC-1297</a:t>
            </a:r>
            <a:endParaRPr lang="en-US" dirty="0" smtClean="0"/>
          </a:p>
          <a:p>
            <a:pPr lvl="2"/>
            <a:r>
              <a:rPr lang="en-US" dirty="0" smtClean="0"/>
              <a:t>Justification</a:t>
            </a:r>
            <a:r>
              <a:rPr lang="en-US" dirty="0"/>
              <a:t>: Used in </a:t>
            </a:r>
            <a:r>
              <a:rPr lang="en-US" dirty="0" err="1"/>
              <a:t>Morphosyntax</a:t>
            </a:r>
            <a:r>
              <a:rPr lang="en-US" dirty="0"/>
              <a:t>, Terminology, Lexicography</a:t>
            </a:r>
            <a:endParaRPr lang="en-US" dirty="0" smtClean="0"/>
          </a:p>
          <a:p>
            <a:pPr lvl="1"/>
            <a:r>
              <a:rPr lang="en-US" dirty="0" smtClean="0"/>
              <a:t>Descriptive part:</a:t>
            </a:r>
          </a:p>
          <a:p>
            <a:pPr lvl="2"/>
            <a:r>
              <a:rPr lang="en-US" dirty="0" smtClean="0"/>
              <a:t>Profile: </a:t>
            </a:r>
            <a:r>
              <a:rPr lang="en-US" dirty="0" err="1" smtClean="0"/>
              <a:t>Morphosyntax</a:t>
            </a:r>
            <a:endParaRPr lang="en-US" dirty="0" smtClean="0"/>
          </a:p>
          <a:p>
            <a:pPr lvl="2"/>
            <a:r>
              <a:rPr lang="en-US" dirty="0" smtClean="0"/>
              <a:t>Data </a:t>
            </a:r>
            <a:r>
              <a:rPr lang="en-US" dirty="0"/>
              <a:t>Element Name: </a:t>
            </a:r>
            <a:r>
              <a:rPr lang="en-US" dirty="0" err="1"/>
              <a:t>GramGender</a:t>
            </a:r>
            <a:r>
              <a:rPr lang="en-US" dirty="0"/>
              <a:t> in Text Meaning Representation</a:t>
            </a:r>
            <a:endParaRPr lang="en-US" dirty="0" smtClean="0"/>
          </a:p>
          <a:p>
            <a:pPr lvl="2"/>
            <a:r>
              <a:rPr lang="en-US" dirty="0" smtClean="0"/>
              <a:t>English name: grammatical gender</a:t>
            </a:r>
            <a:endParaRPr lang="en-US" dirty="0"/>
          </a:p>
          <a:p>
            <a:pPr lvl="2"/>
            <a:r>
              <a:rPr lang="en-US" dirty="0" smtClean="0"/>
              <a:t>English definition: Category based on (depending on languages) the natural distinction between sex and formal criteria.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French name: </a:t>
            </a:r>
            <a:r>
              <a:rPr lang="en-US" dirty="0">
                <a:solidFill>
                  <a:srgbClr val="FF0000"/>
                </a:solidFill>
              </a:rPr>
              <a:t>genre </a:t>
            </a:r>
            <a:r>
              <a:rPr lang="en-US" dirty="0" smtClean="0">
                <a:solidFill>
                  <a:srgbClr val="FF0000"/>
                </a:solidFill>
              </a:rPr>
              <a:t>grammatical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French definition: </a:t>
            </a:r>
            <a:r>
              <a:rPr lang="fr-FR" dirty="0">
                <a:solidFill>
                  <a:srgbClr val="FF0000"/>
                </a:solidFill>
              </a:rPr>
              <a:t>Catégorie fondée (selon la langue) sur la distinction naturelle entre les sexes ou d'autres critères formels.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Linguistic part:</a:t>
            </a:r>
          </a:p>
          <a:p>
            <a:pPr lvl="2"/>
            <a:r>
              <a:rPr lang="en-US" dirty="0" err="1" smtClean="0"/>
              <a:t>Morphosyntax</a:t>
            </a:r>
            <a:r>
              <a:rPr lang="en-US" dirty="0" smtClean="0"/>
              <a:t> conceptual domain: </a:t>
            </a:r>
            <a:r>
              <a:rPr lang="en-US" i="1" dirty="0"/>
              <a:t>/</a:t>
            </a:r>
            <a:r>
              <a:rPr lang="en-US" i="1" dirty="0">
                <a:hlinkClick r:id="rId3"/>
              </a:rPr>
              <a:t>masculine</a:t>
            </a:r>
            <a:r>
              <a:rPr lang="en-US" i="1" dirty="0"/>
              <a:t>/, /</a:t>
            </a:r>
            <a:r>
              <a:rPr lang="en-US" i="1" dirty="0">
                <a:hlinkClick r:id="rId4"/>
              </a:rPr>
              <a:t>feminine</a:t>
            </a:r>
            <a:r>
              <a:rPr lang="en-US" i="1" dirty="0"/>
              <a:t>/, /</a:t>
            </a:r>
            <a:r>
              <a:rPr lang="en-US" i="1" dirty="0">
                <a:hlinkClick r:id="rId5"/>
              </a:rPr>
              <a:t>neuter</a:t>
            </a:r>
            <a:r>
              <a:rPr lang="en-US" i="1" dirty="0"/>
              <a:t>/ </a:t>
            </a:r>
            <a:endParaRPr lang="en-US" i="1" dirty="0" smtClean="0"/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French </a:t>
            </a:r>
            <a:r>
              <a:rPr lang="en-US" dirty="0">
                <a:solidFill>
                  <a:srgbClr val="FF0000"/>
                </a:solidFill>
              </a:rPr>
              <a:t>conceptual domain: </a:t>
            </a:r>
            <a:r>
              <a:rPr lang="en-US" i="1" dirty="0">
                <a:solidFill>
                  <a:srgbClr val="FF0000"/>
                </a:solidFill>
              </a:rPr>
              <a:t>/</a:t>
            </a:r>
            <a:r>
              <a:rPr lang="en-US" i="1" dirty="0" smtClean="0">
                <a:solidFill>
                  <a:srgbClr val="FF0000"/>
                </a:solidFill>
                <a:hlinkClick r:id="rId3"/>
              </a:rPr>
              <a:t>masculine</a:t>
            </a:r>
            <a:r>
              <a:rPr lang="en-US" i="1" dirty="0" smtClean="0">
                <a:solidFill>
                  <a:srgbClr val="FF0000"/>
                </a:solidFill>
              </a:rPr>
              <a:t>/, </a:t>
            </a:r>
            <a:r>
              <a:rPr lang="en-US" i="1" dirty="0">
                <a:solidFill>
                  <a:srgbClr val="FF0000"/>
                </a:solidFill>
              </a:rPr>
              <a:t>/</a:t>
            </a:r>
            <a:r>
              <a:rPr lang="en-US" i="1" dirty="0">
                <a:solidFill>
                  <a:srgbClr val="FF0000"/>
                </a:solidFill>
                <a:hlinkClick r:id="rId4"/>
              </a:rPr>
              <a:t>feminine</a:t>
            </a:r>
            <a:r>
              <a:rPr lang="en-US" i="1" dirty="0">
                <a:solidFill>
                  <a:srgbClr val="FF0000"/>
                </a:solidFill>
              </a:rPr>
              <a:t>/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51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Conceptual domains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mandatory data type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data type, as defined for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W3C XML Schema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of this complex data category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default data type is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Additionally: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closed data categories:</a:t>
            </a:r>
            <a:endParaRPr lang="en-US" sz="2400" dirty="0"/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/>
              <a:t>set of permissible values </a:t>
            </a:r>
            <a:r>
              <a:rPr lang="en-US" sz="2400" dirty="0" smtClean="0"/>
              <a:t>(simple data categories) for each profile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constrained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data categories: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noProof="0" dirty="0" smtClean="0"/>
              <a:t>constraint specified in a supported rule language</a:t>
            </a:r>
          </a:p>
          <a:p>
            <a:pPr marL="1714500" lvl="3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noProof="0" dirty="0" smtClean="0"/>
              <a:t>e.g., an XML Schema regular expression or facet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609600"/>
            <a:ext cx="8229600" cy="114300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Profile value domains and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(hierarchies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of)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simple 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data </a:t>
            </a:r>
            <a:r>
              <a:rPr lang="en-US" sz="3200" dirty="0" err="1" smtClean="0">
                <a:latin typeface="+mj-lt"/>
                <a:ea typeface="+mj-ea"/>
                <a:cs typeface="+mj-cs"/>
              </a:rPr>
              <a:t>categorie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71600" y="1905000"/>
          <a:ext cx="5715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1501346"/>
                <a:gridCol w="16990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 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Morposyntax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Terminology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</a:t>
                      </a:r>
                      <a:r>
                        <a:rPr lang="en-US" dirty="0" smtClean="0"/>
                        <a:t>/</a:t>
                      </a:r>
                      <a:r>
                        <a:rPr lang="en-US" i="1" dirty="0" err="1" smtClean="0"/>
                        <a:t>partOfSpeech</a:t>
                      </a:r>
                      <a:r>
                        <a:rPr lang="en-US" dirty="0" smtClean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  <a:sym typeface="Wingdings"/>
                        </a:rPr>
                        <a:t></a:t>
                      </a:r>
                      <a:r>
                        <a:rPr lang="en-US" dirty="0" smtClean="0"/>
                        <a:t>  /</a:t>
                      </a:r>
                      <a:r>
                        <a:rPr lang="en-US" i="1" dirty="0" smtClean="0"/>
                        <a:t>adjective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  <a:sym typeface="Wingdings"/>
                        </a:rPr>
                        <a:t></a:t>
                      </a:r>
                      <a:r>
                        <a:rPr lang="en-US" dirty="0" smtClean="0"/>
                        <a:t>    /</a:t>
                      </a:r>
                      <a:r>
                        <a:rPr lang="en-US" i="1" dirty="0" err="1" smtClean="0"/>
                        <a:t>ordinalAdjective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  <a:sym typeface="Wingdings"/>
                        </a:rPr>
                        <a:t></a:t>
                      </a:r>
                      <a:r>
                        <a:rPr lang="en-US" dirty="0" smtClean="0"/>
                        <a:t>    /</a:t>
                      </a:r>
                      <a:r>
                        <a:rPr lang="en-US" i="1" dirty="0" err="1" smtClean="0"/>
                        <a:t>participleAdjective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  <a:sym typeface="Wingdings"/>
                        </a:rPr>
                        <a:t></a:t>
                      </a:r>
                      <a:r>
                        <a:rPr lang="en-US" dirty="0" smtClean="0"/>
                        <a:t>    /</a:t>
                      </a:r>
                      <a:r>
                        <a:rPr lang="en-US" i="1" dirty="0" err="1" smtClean="0"/>
                        <a:t>qualifierAdjective</a:t>
                      </a:r>
                      <a:r>
                        <a:rPr lang="en-US" dirty="0" smtClean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  <a:sym typeface="Wingdings"/>
                        </a:rPr>
                        <a:t></a:t>
                      </a:r>
                      <a:r>
                        <a:rPr lang="en-US" dirty="0" smtClean="0"/>
                        <a:t>  /</a:t>
                      </a:r>
                      <a:r>
                        <a:rPr lang="en-US" i="1" dirty="0" err="1" smtClean="0"/>
                        <a:t>adposition</a:t>
                      </a:r>
                      <a:r>
                        <a:rPr lang="en-US" dirty="0" smtClean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  <a:sym typeface="Wingdings"/>
                        </a:rPr>
                        <a:t></a:t>
                      </a:r>
                      <a:r>
                        <a:rPr lang="en-US" dirty="0" smtClean="0"/>
                        <a:t>    /</a:t>
                      </a:r>
                      <a:r>
                        <a:rPr lang="en-US" i="1" dirty="0" err="1" smtClean="0"/>
                        <a:t>circumposition</a:t>
                      </a:r>
                      <a:r>
                        <a:rPr lang="en-US" dirty="0" smtClean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  <a:sym typeface="Wingdings"/>
                        </a:rPr>
                        <a:t></a:t>
                      </a:r>
                      <a:r>
                        <a:rPr lang="en-US" dirty="0" smtClean="0"/>
                        <a:t>    /</a:t>
                      </a:r>
                      <a:r>
                        <a:rPr lang="en-US" i="1" dirty="0" smtClean="0"/>
                        <a:t>preposition</a:t>
                      </a:r>
                      <a:r>
                        <a:rPr lang="en-US" dirty="0" smtClean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  <a:sym typeface="Wingdings"/>
                        </a:rPr>
                        <a:t></a:t>
                      </a:r>
                      <a:r>
                        <a:rPr lang="en-US" dirty="0" smtClean="0"/>
                        <a:t>    /</a:t>
                      </a:r>
                      <a:r>
                        <a:rPr lang="en-US" i="1" dirty="0" smtClean="0"/>
                        <a:t>postposition</a:t>
                      </a:r>
                      <a:r>
                        <a:rPr lang="en-US" dirty="0" smtClean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to (selections of) data categories can be tracked using an Atom feed:</a:t>
            </a:r>
          </a:p>
          <a:p>
            <a:pPr marL="457200" lvl="1" indent="0" algn="ctr">
              <a:buNone/>
            </a:pPr>
            <a:r>
              <a:rPr lang="en-US" sz="2400" dirty="0">
                <a:hlinkClick r:id="rId3"/>
              </a:rPr>
              <a:t>http://www.isocat.org/forum/viewtopic.php?f=3&amp;t=</a:t>
            </a:r>
            <a:r>
              <a:rPr lang="en-US" sz="2400" dirty="0" smtClean="0">
                <a:hlinkClick r:id="rId3"/>
              </a:rPr>
              <a:t>25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70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Bulk import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ISOcat</a:t>
            </a:r>
            <a:r>
              <a:rPr lang="en-US" dirty="0" smtClean="0"/>
              <a:t> system administrator can import bulks of new Data Categories or updates</a:t>
            </a:r>
          </a:p>
          <a:p>
            <a:pPr marL="457200" lvl="1" indent="0" algn="ctr">
              <a:buNone/>
            </a:pPr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www.isocat.org/forum/viewtopic.php?f=3&amp;t=14</a:t>
            </a:r>
            <a:endParaRPr lang="en-US" sz="24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Mandatory parts of the specification to be provided by the user</a:t>
            </a:r>
            <a:endParaRPr lang="en-US" sz="32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For each data category:</a:t>
            </a:r>
          </a:p>
          <a:p>
            <a:pPr lvl="1"/>
            <a:r>
              <a:rPr lang="en-US" dirty="0" smtClean="0"/>
              <a:t>a mnemonic identifier</a:t>
            </a:r>
          </a:p>
          <a:p>
            <a:pPr lvl="1"/>
            <a:r>
              <a:rPr lang="en-US" dirty="0" smtClean="0"/>
              <a:t>an English definition</a:t>
            </a:r>
          </a:p>
          <a:p>
            <a:pPr lvl="1"/>
            <a:r>
              <a:rPr lang="en-US" dirty="0" smtClean="0"/>
              <a:t>an English name</a:t>
            </a:r>
          </a:p>
          <a:p>
            <a:r>
              <a:rPr lang="en-US" dirty="0" smtClean="0"/>
              <a:t>For complex data categories:</a:t>
            </a:r>
          </a:p>
          <a:p>
            <a:pPr lvl="1"/>
            <a:r>
              <a:rPr lang="en-US" dirty="0" smtClean="0"/>
              <a:t>a conceptual domain</a:t>
            </a:r>
          </a:p>
          <a:p>
            <a:r>
              <a:rPr lang="en-US" dirty="0" smtClean="0"/>
              <a:t>For standardization candidates (and CLARIN-NL):</a:t>
            </a:r>
          </a:p>
          <a:p>
            <a:pPr lvl="1"/>
            <a:r>
              <a:rPr lang="en-US" dirty="0" smtClean="0"/>
              <a:t>a profile (other then Undecided of Not</a:t>
            </a:r>
            <a:r>
              <a:rPr lang="en-US" dirty="0"/>
              <a:t> </a:t>
            </a:r>
            <a:r>
              <a:rPr lang="en-US" dirty="0" smtClean="0"/>
              <a:t>available)</a:t>
            </a:r>
          </a:p>
          <a:p>
            <a:pPr lvl="1"/>
            <a:r>
              <a:rPr lang="en-US" dirty="0" smtClean="0"/>
              <a:t>a justification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Category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Closed</a:t>
            </a:r>
            <a:r>
              <a:rPr lang="en-US" dirty="0" smtClean="0"/>
              <a:t> data category: </a:t>
            </a:r>
            <a:r>
              <a:rPr lang="en-US" i="1" dirty="0" smtClean="0"/>
              <a:t>/grammatical gender/</a:t>
            </a:r>
          </a:p>
          <a:p>
            <a:pPr lvl="1"/>
            <a:r>
              <a:rPr lang="en-US" dirty="0" smtClean="0"/>
              <a:t>Administrative part:</a:t>
            </a:r>
          </a:p>
          <a:p>
            <a:pPr lvl="2"/>
            <a:r>
              <a:rPr lang="en-US" dirty="0" smtClean="0"/>
              <a:t>Identifier: </a:t>
            </a:r>
            <a:r>
              <a:rPr lang="en-US" dirty="0" err="1" smtClean="0"/>
              <a:t>grammaticalGender</a:t>
            </a:r>
            <a:endParaRPr lang="en-US" dirty="0" smtClean="0"/>
          </a:p>
          <a:p>
            <a:pPr lvl="2"/>
            <a:r>
              <a:rPr lang="en-US" dirty="0" smtClean="0"/>
              <a:t>PID: </a:t>
            </a:r>
            <a:r>
              <a:rPr lang="en-US" dirty="0" smtClean="0">
                <a:hlinkClick r:id="rId2"/>
              </a:rPr>
              <a:t>http://www.isocat.org/datcat/DC-1297</a:t>
            </a:r>
            <a:endParaRPr lang="en-US" dirty="0" smtClean="0"/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Justification</a:t>
            </a:r>
            <a:r>
              <a:rPr lang="en-US" dirty="0">
                <a:solidFill>
                  <a:srgbClr val="FF0000"/>
                </a:solidFill>
              </a:rPr>
              <a:t>: Used in </a:t>
            </a:r>
            <a:r>
              <a:rPr lang="en-US" dirty="0" err="1">
                <a:solidFill>
                  <a:srgbClr val="FF0000"/>
                </a:solidFill>
              </a:rPr>
              <a:t>Morphosyntax</a:t>
            </a:r>
            <a:r>
              <a:rPr lang="en-US" dirty="0">
                <a:solidFill>
                  <a:srgbClr val="FF0000"/>
                </a:solidFill>
              </a:rPr>
              <a:t>, Terminology, Lexicography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Descriptive part: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Profile: </a:t>
            </a:r>
            <a:r>
              <a:rPr lang="en-US" dirty="0" err="1" smtClean="0">
                <a:solidFill>
                  <a:srgbClr val="FF0000"/>
                </a:solidFill>
              </a:rPr>
              <a:t>Morphosyntax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/>
              <a:t>English </a:t>
            </a:r>
            <a:r>
              <a:rPr lang="en-US" dirty="0" smtClean="0"/>
              <a:t>name: grammatical gender</a:t>
            </a:r>
            <a:endParaRPr lang="en-US" dirty="0"/>
          </a:p>
          <a:p>
            <a:pPr lvl="2"/>
            <a:r>
              <a:rPr lang="en-US" dirty="0" smtClean="0"/>
              <a:t>English definition: Category based on (depending on languages) the natural distinction between sex and formal criteria.</a:t>
            </a:r>
          </a:p>
          <a:p>
            <a:pPr lvl="1"/>
            <a:r>
              <a:rPr lang="en-US" dirty="0" smtClean="0"/>
              <a:t>Linguistic part:</a:t>
            </a:r>
          </a:p>
          <a:p>
            <a:pPr lvl="2"/>
            <a:r>
              <a:rPr lang="en-US" dirty="0" err="1" smtClean="0">
                <a:solidFill>
                  <a:srgbClr val="FF0000"/>
                </a:solidFill>
              </a:rPr>
              <a:t>Morphosyntax</a:t>
            </a:r>
            <a:r>
              <a:rPr lang="en-US" dirty="0" smtClean="0"/>
              <a:t> conceptual domain: </a:t>
            </a:r>
            <a:r>
              <a:rPr lang="en-US" i="1" dirty="0" smtClean="0"/>
              <a:t>/</a:t>
            </a:r>
            <a:r>
              <a:rPr lang="en-US" i="1" dirty="0" smtClean="0">
                <a:hlinkClick r:id="rId3"/>
              </a:rPr>
              <a:t>masculine</a:t>
            </a:r>
            <a:r>
              <a:rPr lang="en-US" i="1" dirty="0" smtClean="0"/>
              <a:t>/, /</a:t>
            </a:r>
            <a:r>
              <a:rPr lang="en-US" i="1" dirty="0" smtClean="0">
                <a:hlinkClick r:id="rId4"/>
              </a:rPr>
              <a:t>feminine</a:t>
            </a:r>
            <a:r>
              <a:rPr lang="en-US" i="1" dirty="0" smtClean="0"/>
              <a:t>/, /</a:t>
            </a:r>
            <a:r>
              <a:rPr lang="en-US" i="1" dirty="0" smtClean="0">
                <a:hlinkClick r:id="rId5"/>
              </a:rPr>
              <a:t>neuter</a:t>
            </a:r>
            <a:r>
              <a:rPr lang="en-US" i="1" dirty="0" smtClean="0"/>
              <a:t>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Data category identifiers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</a:t>
            </a:r>
            <a:r>
              <a:rPr lang="en-US" dirty="0" smtClean="0"/>
              <a:t> mnemonic string used to refer to the data category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ot unique (PIDs are unique), i.e., multiple categories with the same identifier might exist due to different owners, thematic domains, versions, ....</a:t>
            </a:r>
          </a:p>
          <a:p>
            <a:r>
              <a:rPr lang="en-US" dirty="0"/>
              <a:t>s</a:t>
            </a:r>
            <a:r>
              <a:rPr lang="en-US" dirty="0" smtClean="0"/>
              <a:t>hould be based on a meaningful English word or series of words presented as an alphanumeric character string; for multiword strings, begin with lowercase and express the identifier as one continuous string in camel case with no white space</a:t>
            </a:r>
          </a:p>
          <a:p>
            <a:r>
              <a:rPr lang="en-US" dirty="0"/>
              <a:t>m</a:t>
            </a:r>
            <a:r>
              <a:rPr lang="en-US" dirty="0" smtClean="0"/>
              <a:t>aybe used in XML vocabularies and thus must be a valid local part of a qualified name: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annot start with a number, shouldn’t contain any whitespace, …</a:t>
            </a:r>
          </a:p>
          <a:p>
            <a:endParaRPr lang="en-US" dirty="0" smtClean="0"/>
          </a:p>
          <a:p>
            <a:r>
              <a:rPr lang="en-US" dirty="0" smtClean="0"/>
              <a:t>for example: </a:t>
            </a:r>
            <a:r>
              <a:rPr lang="en-US" dirty="0"/>
              <a:t>not /</a:t>
            </a:r>
            <a:r>
              <a:rPr lang="en-US" i="1" dirty="0"/>
              <a:t>1stPerson</a:t>
            </a:r>
            <a:r>
              <a:rPr lang="en-US" dirty="0"/>
              <a:t>/ but /</a:t>
            </a:r>
            <a:r>
              <a:rPr lang="en-US" i="1" dirty="0" err="1"/>
              <a:t>firstPerson</a:t>
            </a:r>
            <a:r>
              <a:rPr lang="en-US" dirty="0"/>
              <a:t>/, not /</a:t>
            </a:r>
            <a:r>
              <a:rPr lang="en-US" i="1" dirty="0"/>
              <a:t>EVON</a:t>
            </a:r>
            <a:r>
              <a:rPr lang="en-US" dirty="0"/>
              <a:t>/ but /</a:t>
            </a:r>
            <a:r>
              <a:rPr lang="en-US" i="1" dirty="0" err="1"/>
              <a:t>singularNeuterForm</a:t>
            </a:r>
            <a:r>
              <a:rPr lang="en-US" dirty="0" smtClean="0"/>
              <a:t>/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CCBEF-F770-4128-B54E-AD4FF7B1D7B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 smtClean="0"/>
              <a:t>Persistent Identifiers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646237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Data Category should be uniquely identifiable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Ambiguity: different domains use the same term but mean different ‘things’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Semantic rot: even in the same domain the meaning of a term changes over time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Persistence: for archived resources Data Category references should still be resolvable and point to the specification as it was at/close to time of creation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Persistent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IDentifier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ISO 24619:2011 Language resource management -- Persistent identification and access in language technology applications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ISOcat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uses ‘cool URIs’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http://www.isocat.org/datcat/DC-1297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(/</a:t>
            </a:r>
            <a:r>
              <a:rPr kumimoji="0" lang="en-US" b="0" i="1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grammaticalGender</a:t>
            </a:r>
            <a:r>
              <a:rPr kumimoji="0" lang="en-US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/)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dirty="0" smtClean="0"/>
              <a:t>managed by the system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199" y="1447800"/>
            <a:ext cx="8266545" cy="5029200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short description justifying why the data category should be included in the registry</a:t>
            </a: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m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andatory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data categories to be standardized; desirable in general</a:t>
            </a: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e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 categories that are common in a given thematic domain may be unfamiliar or ambiguous to users unfamiliar with that domain</a:t>
            </a: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800" dirty="0"/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CLARIN-NL: </a:t>
            </a:r>
            <a:r>
              <a:rPr lang="en-US" sz="2800" dirty="0"/>
              <a:t>what is the difference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the profile contains a standard set (TEI, EAGLES,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GOLD, ...) or a 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facto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standard (CGN).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94145" y="4270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Justification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Profiles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457200" y="1600200"/>
            <a:ext cx="50292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Metadata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Morphosyntax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Semantic Content Representation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Syntax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Language Resource Ontology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Lexicography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Language Codes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Terminology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Multilingual Information Management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Lexical Resources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Lexical Semantics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i="1" dirty="0" smtClean="0"/>
              <a:t>Translation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Sign Language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Dialogue Acts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Element Name Sections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used to record names for the data category as used in a given database, format or application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language independent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attributes: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mandatory data element name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 identifier (word, multi-word unit or (alpha)numeric representation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mandatory source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database, format or application in which the data element name is used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proper </a:t>
            </a:r>
            <a:r>
              <a:rPr lang="en-US" sz="3200" dirty="0"/>
              <a:t>place to mention abbreviations/tags used for a particular notion, and not just for </a:t>
            </a:r>
            <a:r>
              <a:rPr lang="en-US" sz="3200" dirty="0" smtClean="0"/>
              <a:t>English: N</a:t>
            </a:r>
            <a:r>
              <a:rPr lang="en-US" sz="3200" dirty="0"/>
              <a:t>, </a:t>
            </a:r>
            <a:r>
              <a:rPr lang="en-US" sz="3200" dirty="0" err="1"/>
              <a:t>NPlur</a:t>
            </a:r>
            <a:r>
              <a:rPr lang="en-US" sz="3200" dirty="0"/>
              <a:t>, </a:t>
            </a:r>
            <a:r>
              <a:rPr lang="en-US" sz="3200" dirty="0" smtClean="0"/>
              <a:t>EVON</a:t>
            </a:r>
            <a:endParaRPr lang="nl-NL" sz="3200" dirty="0"/>
          </a:p>
          <a:p>
            <a:pPr marL="228600" indent="-228600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Category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Closed data category: </a:t>
            </a:r>
            <a:r>
              <a:rPr lang="en-US" i="1" dirty="0" smtClean="0"/>
              <a:t>/grammatical gender/</a:t>
            </a:r>
          </a:p>
          <a:p>
            <a:pPr lvl="1"/>
            <a:r>
              <a:rPr lang="en-US" dirty="0" smtClean="0"/>
              <a:t>Administrative part:</a:t>
            </a:r>
          </a:p>
          <a:p>
            <a:pPr lvl="2"/>
            <a:r>
              <a:rPr lang="en-US" dirty="0" smtClean="0"/>
              <a:t>Identifier: </a:t>
            </a:r>
            <a:r>
              <a:rPr lang="en-US" dirty="0" err="1" smtClean="0"/>
              <a:t>grammaticalGender</a:t>
            </a:r>
            <a:endParaRPr lang="en-US" dirty="0" smtClean="0"/>
          </a:p>
          <a:p>
            <a:pPr lvl="2"/>
            <a:r>
              <a:rPr lang="en-US" dirty="0" smtClean="0"/>
              <a:t>PID: </a:t>
            </a:r>
            <a:r>
              <a:rPr lang="en-US" dirty="0" smtClean="0">
                <a:hlinkClick r:id="rId2"/>
              </a:rPr>
              <a:t>http://www.isocat.org/datcat/DC-1297</a:t>
            </a:r>
            <a:endParaRPr lang="en-US" dirty="0" smtClean="0"/>
          </a:p>
          <a:p>
            <a:pPr lvl="2"/>
            <a:r>
              <a:rPr lang="en-US" dirty="0" smtClean="0"/>
              <a:t>Justification</a:t>
            </a:r>
            <a:r>
              <a:rPr lang="en-US" dirty="0"/>
              <a:t>: Used in </a:t>
            </a:r>
            <a:r>
              <a:rPr lang="en-US" dirty="0" err="1"/>
              <a:t>Morphosyntax</a:t>
            </a:r>
            <a:r>
              <a:rPr lang="en-US" dirty="0"/>
              <a:t>, Terminology, Lexicography</a:t>
            </a:r>
            <a:endParaRPr lang="en-US" dirty="0" smtClean="0"/>
          </a:p>
          <a:p>
            <a:pPr lvl="1"/>
            <a:r>
              <a:rPr lang="en-US" dirty="0" smtClean="0"/>
              <a:t>Descriptive part:</a:t>
            </a:r>
          </a:p>
          <a:p>
            <a:pPr lvl="2"/>
            <a:r>
              <a:rPr lang="en-US" dirty="0" smtClean="0"/>
              <a:t>Profile: </a:t>
            </a:r>
            <a:r>
              <a:rPr lang="en-US" dirty="0" err="1" smtClean="0"/>
              <a:t>Morphosyntax</a:t>
            </a:r>
            <a:endParaRPr lang="en-US" dirty="0" smtClean="0"/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Data </a:t>
            </a:r>
            <a:r>
              <a:rPr lang="en-US" dirty="0">
                <a:solidFill>
                  <a:srgbClr val="FF0000"/>
                </a:solidFill>
              </a:rPr>
              <a:t>Element Name: </a:t>
            </a:r>
            <a:r>
              <a:rPr lang="en-US" dirty="0" err="1">
                <a:solidFill>
                  <a:srgbClr val="FF0000"/>
                </a:solidFill>
              </a:rPr>
              <a:t>GramGender</a:t>
            </a:r>
            <a:r>
              <a:rPr lang="en-US" dirty="0">
                <a:solidFill>
                  <a:srgbClr val="FF0000"/>
                </a:solidFill>
              </a:rPr>
              <a:t> in Text Meaning Representation</a:t>
            </a:r>
            <a:endParaRPr lang="en-US" dirty="0" smtClean="0"/>
          </a:p>
          <a:p>
            <a:pPr lvl="2"/>
            <a:r>
              <a:rPr lang="en-US" dirty="0" smtClean="0"/>
              <a:t>English name: grammatical gender</a:t>
            </a:r>
            <a:endParaRPr lang="en-US" dirty="0"/>
          </a:p>
          <a:p>
            <a:pPr lvl="2"/>
            <a:r>
              <a:rPr lang="en-US" dirty="0" smtClean="0"/>
              <a:t>English definition: Category based on (depending on languages) the natural distinction between sex and formal criteria.</a:t>
            </a:r>
          </a:p>
          <a:p>
            <a:pPr lvl="1"/>
            <a:r>
              <a:rPr lang="en-US" dirty="0" smtClean="0"/>
              <a:t>Linguistic part:</a:t>
            </a:r>
          </a:p>
          <a:p>
            <a:pPr lvl="2"/>
            <a:r>
              <a:rPr lang="en-US" dirty="0" err="1" smtClean="0"/>
              <a:t>Morphosyntax</a:t>
            </a:r>
            <a:r>
              <a:rPr lang="en-US" dirty="0" smtClean="0"/>
              <a:t> conceptual domain: </a:t>
            </a:r>
            <a:r>
              <a:rPr lang="en-US" i="1" dirty="0"/>
              <a:t>/</a:t>
            </a:r>
            <a:r>
              <a:rPr lang="en-US" i="1" dirty="0">
                <a:hlinkClick r:id="rId3"/>
              </a:rPr>
              <a:t>masculine</a:t>
            </a:r>
            <a:r>
              <a:rPr lang="en-US" i="1" dirty="0"/>
              <a:t>/, /</a:t>
            </a:r>
            <a:r>
              <a:rPr lang="en-US" i="1" dirty="0">
                <a:hlinkClick r:id="rId4"/>
              </a:rPr>
              <a:t>feminine</a:t>
            </a:r>
            <a:r>
              <a:rPr lang="en-US" i="1" dirty="0"/>
              <a:t>/, /</a:t>
            </a:r>
            <a:r>
              <a:rPr lang="en-US" i="1" dirty="0">
                <a:hlinkClick r:id="rId5"/>
              </a:rPr>
              <a:t>neuter</a:t>
            </a:r>
            <a:r>
              <a:rPr lang="en-US" i="1" dirty="0"/>
              <a:t>/</a:t>
            </a: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20 June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70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SOc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ISOcat</Template>
  <TotalTime>2</TotalTime>
  <Words>1328</Words>
  <Application>Microsoft Macintosh PowerPoint</Application>
  <PresentationFormat>On-screen Show (4:3)</PresentationFormat>
  <Paragraphs>217</Paragraphs>
  <Slides>16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ISOcat</vt:lpstr>
      <vt:lpstr>Data Category specifications</vt:lpstr>
      <vt:lpstr>Mandatory parts of the specification to be provided by the user</vt:lpstr>
      <vt:lpstr>Data Category example</vt:lpstr>
      <vt:lpstr>Data category identifiers</vt:lpstr>
      <vt:lpstr>PowerPoint Presentation</vt:lpstr>
      <vt:lpstr>PowerPoint Presentation</vt:lpstr>
      <vt:lpstr>PowerPoint Presentation</vt:lpstr>
      <vt:lpstr>PowerPoint Presentation</vt:lpstr>
      <vt:lpstr>Data Category example</vt:lpstr>
      <vt:lpstr>PowerPoint Presentation</vt:lpstr>
      <vt:lpstr>PowerPoint Presentation</vt:lpstr>
      <vt:lpstr>Data Category example</vt:lpstr>
      <vt:lpstr>PowerPoint Presentation</vt:lpstr>
      <vt:lpstr>PowerPoint Presentation</vt:lpstr>
      <vt:lpstr>Track changes</vt:lpstr>
      <vt:lpstr>Bulk import</vt:lpstr>
    </vt:vector>
  </TitlesOfParts>
  <Company>mpi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ISOcat within CMDI</dc:title>
  <dc:creator>Menzo Windhouwer</dc:creator>
  <cp:lastModifiedBy>Menzo windhouwer</cp:lastModifiedBy>
  <cp:revision>223</cp:revision>
  <dcterms:created xsi:type="dcterms:W3CDTF">2010-05-20T13:02:02Z</dcterms:created>
  <dcterms:modified xsi:type="dcterms:W3CDTF">2013-06-19T12:39:23Z</dcterms:modified>
</cp:coreProperties>
</file>