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8" r:id="rId3"/>
    <p:sldId id="276" r:id="rId4"/>
    <p:sldId id="277" r:id="rId5"/>
    <p:sldId id="273" r:id="rId6"/>
    <p:sldId id="274" r:id="rId7"/>
    <p:sldId id="294" r:id="rId8"/>
    <p:sldId id="296" r:id="rId9"/>
    <p:sldId id="278" r:id="rId10"/>
    <p:sldId id="289" r:id="rId11"/>
    <p:sldId id="259" r:id="rId12"/>
    <p:sldId id="275" r:id="rId13"/>
    <p:sldId id="271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90" r:id="rId23"/>
    <p:sldId id="291" r:id="rId24"/>
    <p:sldId id="292" r:id="rId25"/>
    <p:sldId id="293" r:id="rId26"/>
    <p:sldId id="28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2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EADFC-E5CB-6B41-ADAC-62BCF1EF2E84}" type="datetimeFigureOut">
              <a:rPr lang="en-US" smtClean="0"/>
              <a:t>6/20/13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B3306-128B-7A4C-A642-561ECAB00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252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92F34-8C73-46A8-A55A-C15CBEAF3E45}" type="datetimeFigureOut">
              <a:rPr lang="en-US" smtClean="0"/>
              <a:pPr/>
              <a:t>6/20/13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38955-07F9-4A86-97F0-79096E849F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1217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/Grammatical gender/ </a:t>
            </a:r>
            <a:r>
              <a:rPr lang="en-US" dirty="0" smtClean="0">
                <a:sym typeface="Wingdings" pitchFamily="2" charset="2"/>
              </a:rPr>
              <a:t> /grammatical gender/, </a:t>
            </a:r>
            <a:r>
              <a:rPr lang="en-US" dirty="0" err="1" smtClean="0">
                <a:sym typeface="Wingdings" pitchFamily="2" charset="2"/>
              </a:rPr>
              <a:t>Morposyntax</a:t>
            </a:r>
            <a:r>
              <a:rPr lang="en-US" dirty="0" smtClean="0">
                <a:sym typeface="Wingdings" pitchFamily="2" charset="2"/>
              </a:rPr>
              <a:t>  </a:t>
            </a:r>
            <a:r>
              <a:rPr lang="en-US" dirty="0" err="1" smtClean="0">
                <a:sym typeface="Wingdings" pitchFamily="2" charset="2"/>
              </a:rPr>
              <a:t>Morphosyntax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38955-07F9-4A86-97F0-79096E849FA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974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CLARIN-NL: interact via</a:t>
            </a:r>
            <a:r>
              <a:rPr lang="en-US" baseline="0" dirty="0" smtClean="0"/>
              <a:t> Ineke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38955-07F9-4A86-97F0-79096E849FA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49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hyperlink" Target="http://www.isocat.org/" TargetMode="Externa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DAE1E5"/>
              </a:gs>
              <a:gs pos="100000">
                <a:schemeClr val="bg1"/>
              </a:gs>
            </a:gsLst>
            <a:lin ang="189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backgroun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064000" y="1778000"/>
            <a:ext cx="508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bann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2001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-19768" y="381000"/>
            <a:ext cx="1315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hlinkClick r:id="rId15"/>
              </a:rPr>
              <a:t>www.isocat.org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hyperlink" Target="http://www.isocat.org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cat.org/datcat/DC-1297" TargetMode="External"/><Relationship Id="rId4" Type="http://schemas.openxmlformats.org/officeDocument/2006/relationships/hyperlink" Target="http://www.isocat.org/datcat/DC-1883" TargetMode="External"/><Relationship Id="rId5" Type="http://schemas.openxmlformats.org/officeDocument/2006/relationships/hyperlink" Target="http://www.isocat.org/datcat/DC-1880" TargetMode="External"/><Relationship Id="rId6" Type="http://schemas.openxmlformats.org/officeDocument/2006/relationships/hyperlink" Target="http://www.isocat.org/datcat/DC-1884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ei-c.org/release/doc/tei-p5-doc/en/html/FS.html" TargetMode="External"/><Relationship Id="rId3" Type="http://schemas.openxmlformats.org/officeDocument/2006/relationships/hyperlink" Target="http://hdl.handle.net/1839/00-SCHM-0000-0000-004A-A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ISOcat</a:t>
            </a:r>
            <a:r>
              <a:rPr lang="en-US" dirty="0" smtClean="0"/>
              <a:t> introduction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 ontological relationships?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Rationale: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Relation types and modeling strategies for a given data category may differ from application to application;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Motivation to agree on relation and modeling strategies will be stronger at individual application level;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Integration of multiple relation structures in DCR itself could lead to endless ontological clutter.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1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/>
              <a:t>Solution under development:</a:t>
            </a:r>
          </a:p>
          <a:p>
            <a:pPr marR="0" lvl="1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err="1" smtClean="0"/>
              <a:t>RELcat</a:t>
            </a:r>
            <a:r>
              <a:rPr lang="en-US" sz="2800" dirty="0" smtClean="0"/>
              <a:t> a Relation Registry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1495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How can you use Data Categories?</a:t>
            </a:r>
            <a:endParaRPr lang="en-US" sz="3600" dirty="0"/>
          </a:p>
        </p:txBody>
      </p:sp>
      <p:sp>
        <p:nvSpPr>
          <p:cNvPr id="48" name="Date Placeholder 4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94" name="Slide Number Placeholder 9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5" name="Footer Placeholder 9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99" name="Rechthoek 5"/>
          <p:cNvSpPr>
            <a:spLocks noChangeArrowheads="1"/>
          </p:cNvSpPr>
          <p:nvPr/>
        </p:nvSpPr>
        <p:spPr bwMode="auto">
          <a:xfrm>
            <a:off x="5267325" y="2145268"/>
            <a:ext cx="1371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Lexicon</a:t>
            </a:r>
          </a:p>
        </p:txBody>
      </p:sp>
      <p:sp>
        <p:nvSpPr>
          <p:cNvPr id="100" name="Rechthoek 6"/>
          <p:cNvSpPr>
            <a:spLocks noChangeArrowheads="1"/>
          </p:cNvSpPr>
          <p:nvPr/>
        </p:nvSpPr>
        <p:spPr bwMode="auto">
          <a:xfrm>
            <a:off x="5267325" y="3347006"/>
            <a:ext cx="1371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Lexical Entry</a:t>
            </a:r>
          </a:p>
        </p:txBody>
      </p:sp>
      <p:sp>
        <p:nvSpPr>
          <p:cNvPr id="104" name="Rechthoek 7"/>
          <p:cNvSpPr>
            <a:spLocks noChangeArrowheads="1"/>
          </p:cNvSpPr>
          <p:nvPr/>
        </p:nvSpPr>
        <p:spPr bwMode="auto">
          <a:xfrm>
            <a:off x="4419600" y="4718606"/>
            <a:ext cx="1371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i="1"/>
              <a:t>Form</a:t>
            </a:r>
          </a:p>
        </p:txBody>
      </p:sp>
      <p:sp>
        <p:nvSpPr>
          <p:cNvPr id="105" name="Rechthoek 8"/>
          <p:cNvSpPr>
            <a:spLocks noChangeArrowheads="1"/>
          </p:cNvSpPr>
          <p:nvPr/>
        </p:nvSpPr>
        <p:spPr bwMode="auto">
          <a:xfrm>
            <a:off x="6096000" y="4718606"/>
            <a:ext cx="1371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Sense</a:t>
            </a:r>
          </a:p>
        </p:txBody>
      </p:sp>
      <p:cxnSp>
        <p:nvCxnSpPr>
          <p:cNvPr id="106" name="Rechte verbindingslijn 10"/>
          <p:cNvCxnSpPr>
            <a:cxnSpLocks noChangeShapeType="1"/>
            <a:stCxn id="99" idx="2"/>
            <a:endCxn id="100" idx="0"/>
          </p:cNvCxnSpPr>
          <p:nvPr/>
        </p:nvCxnSpPr>
        <p:spPr bwMode="auto">
          <a:xfrm>
            <a:off x="5953125" y="2831068"/>
            <a:ext cx="0" cy="5159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0" name="Vorm 65"/>
          <p:cNvCxnSpPr>
            <a:cxnSpLocks noChangeShapeType="1"/>
            <a:stCxn id="105" idx="2"/>
            <a:endCxn id="105" idx="3"/>
          </p:cNvCxnSpPr>
          <p:nvPr/>
        </p:nvCxnSpPr>
        <p:spPr bwMode="auto">
          <a:xfrm rot="5400000" flipH="1" flipV="1">
            <a:off x="6953250" y="4890056"/>
            <a:ext cx="342900" cy="685800"/>
          </a:xfrm>
          <a:prstGeom prst="bentConnector4">
            <a:avLst>
              <a:gd name="adj1" fmla="val -112500"/>
              <a:gd name="adj2" fmla="val 133333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1" name="Gebogen verbindingslijn 68"/>
          <p:cNvCxnSpPr>
            <a:cxnSpLocks noChangeShapeType="1"/>
            <a:stCxn id="100" idx="2"/>
            <a:endCxn id="104" idx="0"/>
          </p:cNvCxnSpPr>
          <p:nvPr/>
        </p:nvCxnSpPr>
        <p:spPr bwMode="auto">
          <a:xfrm rot="5400000">
            <a:off x="5186363" y="3951843"/>
            <a:ext cx="685800" cy="847725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6" name="Gebogen verbindingslijn 70"/>
          <p:cNvCxnSpPr>
            <a:cxnSpLocks noChangeShapeType="1"/>
            <a:stCxn id="100" idx="2"/>
            <a:endCxn id="105" idx="0"/>
          </p:cNvCxnSpPr>
          <p:nvPr/>
        </p:nvCxnSpPr>
        <p:spPr bwMode="auto">
          <a:xfrm rot="16200000" flipH="1">
            <a:off x="6024563" y="3961368"/>
            <a:ext cx="685800" cy="828675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17" name="Tekstvak 84"/>
          <p:cNvSpPr txBox="1">
            <a:spLocks noChangeArrowheads="1"/>
          </p:cNvSpPr>
          <p:nvPr/>
        </p:nvSpPr>
        <p:spPr bwMode="auto">
          <a:xfrm>
            <a:off x="6781800" y="5556806"/>
            <a:ext cx="3746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000"/>
              <a:t>0..*</a:t>
            </a:r>
          </a:p>
        </p:txBody>
      </p:sp>
      <p:sp>
        <p:nvSpPr>
          <p:cNvPr id="118" name="Tekstvak 85"/>
          <p:cNvSpPr txBox="1">
            <a:spLocks noChangeArrowheads="1"/>
          </p:cNvSpPr>
          <p:nvPr/>
        </p:nvSpPr>
        <p:spPr bwMode="auto">
          <a:xfrm>
            <a:off x="6781800" y="4472543"/>
            <a:ext cx="3746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000"/>
              <a:t>0..*</a:t>
            </a:r>
          </a:p>
        </p:txBody>
      </p:sp>
      <p:sp>
        <p:nvSpPr>
          <p:cNvPr id="119" name="Tekstvak 86"/>
          <p:cNvSpPr txBox="1">
            <a:spLocks noChangeArrowheads="1"/>
          </p:cNvSpPr>
          <p:nvPr/>
        </p:nvSpPr>
        <p:spPr bwMode="auto">
          <a:xfrm>
            <a:off x="4724400" y="4472543"/>
            <a:ext cx="3746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000"/>
              <a:t>1..*</a:t>
            </a:r>
          </a:p>
        </p:txBody>
      </p:sp>
      <p:sp>
        <p:nvSpPr>
          <p:cNvPr id="120" name="Tekstvak 87"/>
          <p:cNvSpPr txBox="1">
            <a:spLocks noChangeArrowheads="1"/>
          </p:cNvSpPr>
          <p:nvPr/>
        </p:nvSpPr>
        <p:spPr bwMode="auto">
          <a:xfrm>
            <a:off x="5578475" y="3118406"/>
            <a:ext cx="3746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000"/>
              <a:t>1..*</a:t>
            </a:r>
          </a:p>
        </p:txBody>
      </p:sp>
      <p:grpSp>
        <p:nvGrpSpPr>
          <p:cNvPr id="121" name="Group 40"/>
          <p:cNvGrpSpPr>
            <a:grpSpLocks/>
          </p:cNvGrpSpPr>
          <p:nvPr/>
        </p:nvGrpSpPr>
        <p:grpSpPr bwMode="auto">
          <a:xfrm>
            <a:off x="2579688" y="4016931"/>
            <a:ext cx="1839912" cy="2057400"/>
            <a:chOff x="1625" y="2475"/>
            <a:chExt cx="1159" cy="1296"/>
          </a:xfrm>
        </p:grpSpPr>
        <p:sp>
          <p:nvSpPr>
            <p:cNvPr id="122" name="Rechthoek 79"/>
            <p:cNvSpPr>
              <a:spLocks noChangeArrowheads="1"/>
            </p:cNvSpPr>
            <p:nvPr/>
          </p:nvSpPr>
          <p:spPr bwMode="auto">
            <a:xfrm>
              <a:off x="1632" y="3339"/>
              <a:ext cx="864" cy="43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/>
                <a:t>Word Form</a:t>
              </a:r>
            </a:p>
          </p:txBody>
        </p:sp>
        <p:sp>
          <p:nvSpPr>
            <p:cNvPr id="123" name="Rechthoek 80"/>
            <p:cNvSpPr>
              <a:spLocks noChangeArrowheads="1"/>
            </p:cNvSpPr>
            <p:nvPr/>
          </p:nvSpPr>
          <p:spPr bwMode="auto">
            <a:xfrm>
              <a:off x="1625" y="2475"/>
              <a:ext cx="864" cy="43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/>
                <a:t>Lemma</a:t>
              </a:r>
            </a:p>
          </p:txBody>
        </p:sp>
        <p:cxnSp>
          <p:nvCxnSpPr>
            <p:cNvPr id="124" name="AutoShape 38"/>
            <p:cNvCxnSpPr>
              <a:cxnSpLocks noChangeShapeType="1"/>
              <a:stCxn id="123" idx="3"/>
              <a:endCxn id="104" idx="1"/>
            </p:cNvCxnSpPr>
            <p:nvPr/>
          </p:nvCxnSpPr>
          <p:spPr bwMode="auto">
            <a:xfrm>
              <a:off x="2489" y="2691"/>
              <a:ext cx="295" cy="49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</p:cxnSp>
        <p:cxnSp>
          <p:nvCxnSpPr>
            <p:cNvPr id="125" name="AutoShape 39"/>
            <p:cNvCxnSpPr>
              <a:cxnSpLocks noChangeShapeType="1"/>
              <a:stCxn id="122" idx="3"/>
              <a:endCxn id="104" idx="1"/>
            </p:cNvCxnSpPr>
            <p:nvPr/>
          </p:nvCxnSpPr>
          <p:spPr bwMode="auto">
            <a:xfrm flipV="1">
              <a:off x="2496" y="3181"/>
              <a:ext cx="288" cy="37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</p:cxnSp>
      </p:grpSp>
      <p:graphicFrame>
        <p:nvGraphicFramePr>
          <p:cNvPr id="126" name="Table 125"/>
          <p:cNvGraphicFramePr>
            <a:graphicFrameLocks noGrp="1"/>
          </p:cNvGraphicFramePr>
          <p:nvPr/>
        </p:nvGraphicFramePr>
        <p:xfrm>
          <a:off x="381000" y="2145268"/>
          <a:ext cx="38862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  <a:gridCol w="1295400"/>
              </a:tblGrid>
              <a:tr h="245533">
                <a:tc>
                  <a:txBody>
                    <a:bodyPr/>
                    <a:lstStyle/>
                    <a:p>
                      <a:r>
                        <a:rPr lang="en-US" dirty="0" smtClean="0"/>
                        <a:t>Language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BWO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genders</a:t>
                      </a:r>
                      <a:endParaRPr lang="en-US" dirty="0"/>
                    </a:p>
                  </a:txBody>
                  <a:tcPr/>
                </a:tc>
              </a:tr>
              <a:tr h="2455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55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27" name="Group 126"/>
          <p:cNvGrpSpPr/>
          <p:nvPr/>
        </p:nvGrpSpPr>
        <p:grpSpPr>
          <a:xfrm>
            <a:off x="3429000" y="1611868"/>
            <a:ext cx="2351386" cy="533400"/>
            <a:chOff x="3429000" y="1219200"/>
            <a:chExt cx="2351386" cy="533400"/>
          </a:xfrm>
        </p:grpSpPr>
        <p:sp>
          <p:nvSpPr>
            <p:cNvPr id="128" name="Ovaal 102"/>
            <p:cNvSpPr>
              <a:spLocks noChangeArrowheads="1"/>
            </p:cNvSpPr>
            <p:nvPr/>
          </p:nvSpPr>
          <p:spPr bwMode="auto">
            <a:xfrm>
              <a:off x="3429000" y="1295400"/>
              <a:ext cx="228600" cy="228600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cxnSp>
          <p:nvCxnSpPr>
            <p:cNvPr id="129" name="Rechte verbindingslijn 113"/>
            <p:cNvCxnSpPr>
              <a:cxnSpLocks noChangeShapeType="1"/>
              <a:stCxn id="128" idx="4"/>
            </p:cNvCxnSpPr>
            <p:nvPr/>
          </p:nvCxnSpPr>
          <p:spPr bwMode="auto">
            <a:xfrm rot="5400000">
              <a:off x="3409950" y="1619250"/>
              <a:ext cx="228600" cy="381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30" name="TextBox 129"/>
            <p:cNvSpPr txBox="1"/>
            <p:nvPr/>
          </p:nvSpPr>
          <p:spPr>
            <a:xfrm>
              <a:off x="3733800" y="1219200"/>
              <a:ext cx="20465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grammaticalGender</a:t>
              </a:r>
              <a:endParaRPr lang="en-US" dirty="0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1147187" y="1611868"/>
            <a:ext cx="1443613" cy="533400"/>
            <a:chOff x="1147187" y="1219200"/>
            <a:chExt cx="1443613" cy="533400"/>
          </a:xfrm>
        </p:grpSpPr>
        <p:sp>
          <p:nvSpPr>
            <p:cNvPr id="132" name="Ovaal 102"/>
            <p:cNvSpPr>
              <a:spLocks noChangeArrowheads="1"/>
            </p:cNvSpPr>
            <p:nvPr/>
          </p:nvSpPr>
          <p:spPr bwMode="auto">
            <a:xfrm>
              <a:off x="2362200" y="1295400"/>
              <a:ext cx="228600" cy="228600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cxnSp>
          <p:nvCxnSpPr>
            <p:cNvPr id="133" name="Rechte verbindingslijn 113"/>
            <p:cNvCxnSpPr>
              <a:cxnSpLocks noChangeShapeType="1"/>
              <a:stCxn id="132" idx="4"/>
            </p:cNvCxnSpPr>
            <p:nvPr/>
          </p:nvCxnSpPr>
          <p:spPr bwMode="auto">
            <a:xfrm rot="5400000">
              <a:off x="2343150" y="1619250"/>
              <a:ext cx="228600" cy="381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34" name="TextBox 133"/>
            <p:cNvSpPr txBox="1"/>
            <p:nvPr/>
          </p:nvSpPr>
          <p:spPr>
            <a:xfrm>
              <a:off x="1147187" y="1219200"/>
              <a:ext cx="12150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wordOrder</a:t>
              </a:r>
              <a:endParaRPr lang="en-US" dirty="0"/>
            </a:p>
          </p:txBody>
        </p:sp>
      </p:grpSp>
      <p:sp>
        <p:nvSpPr>
          <p:cNvPr id="135" name="TextBox 134"/>
          <p:cNvSpPr txBox="1"/>
          <p:nvPr/>
        </p:nvSpPr>
        <p:spPr>
          <a:xfrm>
            <a:off x="6400800" y="6183868"/>
            <a:ext cx="2425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(schema for a) lexicon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381000" y="3288268"/>
            <a:ext cx="3694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(schema for a) typological database</a:t>
            </a:r>
            <a:endParaRPr lang="en-US" dirty="0"/>
          </a:p>
        </p:txBody>
      </p:sp>
      <p:grpSp>
        <p:nvGrpSpPr>
          <p:cNvPr id="137" name="Group 136"/>
          <p:cNvGrpSpPr/>
          <p:nvPr/>
        </p:nvGrpSpPr>
        <p:grpSpPr>
          <a:xfrm>
            <a:off x="254002" y="1752600"/>
            <a:ext cx="8737602" cy="4648200"/>
            <a:chOff x="254002" y="1752600"/>
            <a:chExt cx="8737602" cy="4648200"/>
          </a:xfrm>
        </p:grpSpPr>
        <p:sp>
          <p:nvSpPr>
            <p:cNvPr id="138" name="Ovaal 91"/>
            <p:cNvSpPr>
              <a:spLocks noChangeArrowheads="1"/>
            </p:cNvSpPr>
            <p:nvPr/>
          </p:nvSpPr>
          <p:spPr bwMode="auto">
            <a:xfrm>
              <a:off x="7324729" y="3575606"/>
              <a:ext cx="228600" cy="228600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39" name="Tekstvak 92"/>
            <p:cNvSpPr txBox="1">
              <a:spLocks noChangeArrowheads="1"/>
            </p:cNvSpPr>
            <p:nvPr/>
          </p:nvSpPr>
          <p:spPr bwMode="auto">
            <a:xfrm>
              <a:off x="7553329" y="3521631"/>
              <a:ext cx="143827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600"/>
                <a:t>partOfSpeech</a:t>
              </a:r>
            </a:p>
          </p:txBody>
        </p:sp>
        <p:cxnSp>
          <p:nvCxnSpPr>
            <p:cNvPr id="140" name="Rechte verbindingslijn 94"/>
            <p:cNvCxnSpPr>
              <a:cxnSpLocks noChangeShapeType="1"/>
            </p:cNvCxnSpPr>
            <p:nvPr/>
          </p:nvCxnSpPr>
          <p:spPr bwMode="auto">
            <a:xfrm rot="10800000" flipV="1">
              <a:off x="6638928" y="3680381"/>
              <a:ext cx="676275" cy="2063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41" name="Ovaal 95"/>
            <p:cNvSpPr>
              <a:spLocks noChangeArrowheads="1"/>
            </p:cNvSpPr>
            <p:nvPr/>
          </p:nvSpPr>
          <p:spPr bwMode="auto">
            <a:xfrm>
              <a:off x="2198690" y="4245531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42" name="Tekstvak 96"/>
            <p:cNvSpPr txBox="1">
              <a:spLocks noChangeArrowheads="1"/>
            </p:cNvSpPr>
            <p:nvPr/>
          </p:nvSpPr>
          <p:spPr bwMode="auto">
            <a:xfrm>
              <a:off x="896940" y="4169331"/>
              <a:ext cx="12573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 dirty="0" err="1"/>
                <a:t>writtenForm</a:t>
              </a:r>
              <a:endParaRPr lang="en-GB" sz="1600" dirty="0"/>
            </a:p>
          </p:txBody>
        </p:sp>
        <p:cxnSp>
          <p:nvCxnSpPr>
            <p:cNvPr id="143" name="Rechte verbindingslijn 98"/>
            <p:cNvCxnSpPr>
              <a:cxnSpLocks noChangeShapeType="1"/>
              <a:stCxn id="141" idx="6"/>
              <a:endCxn id="123" idx="1"/>
            </p:cNvCxnSpPr>
            <p:nvPr/>
          </p:nvCxnSpPr>
          <p:spPr bwMode="auto">
            <a:xfrm>
              <a:off x="2427290" y="4359831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44" name="Ovaal 100"/>
            <p:cNvSpPr>
              <a:spLocks noChangeArrowheads="1"/>
            </p:cNvSpPr>
            <p:nvPr/>
          </p:nvSpPr>
          <p:spPr bwMode="auto">
            <a:xfrm>
              <a:off x="2133602" y="5312331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45" name="Tekstvak 101"/>
            <p:cNvSpPr txBox="1">
              <a:spLocks noChangeArrowheads="1"/>
            </p:cNvSpPr>
            <p:nvPr/>
          </p:nvSpPr>
          <p:spPr bwMode="auto">
            <a:xfrm>
              <a:off x="831852" y="5236131"/>
              <a:ext cx="12573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/>
                <a:t>writtenForm</a:t>
              </a:r>
            </a:p>
          </p:txBody>
        </p:sp>
        <p:sp>
          <p:nvSpPr>
            <p:cNvPr id="146" name="Ovaal 102"/>
            <p:cNvSpPr>
              <a:spLocks noChangeArrowheads="1"/>
            </p:cNvSpPr>
            <p:nvPr/>
          </p:nvSpPr>
          <p:spPr bwMode="auto">
            <a:xfrm>
              <a:off x="2133602" y="5693331"/>
              <a:ext cx="228600" cy="228600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47" name="Tekstvak 103"/>
            <p:cNvSpPr txBox="1">
              <a:spLocks noChangeArrowheads="1"/>
            </p:cNvSpPr>
            <p:nvPr/>
          </p:nvSpPr>
          <p:spPr bwMode="auto">
            <a:xfrm>
              <a:off x="254002" y="5617131"/>
              <a:ext cx="1835150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 dirty="0" err="1" smtClean="0"/>
                <a:t>grammaticalGender</a:t>
              </a:r>
              <a:endParaRPr lang="en-GB" sz="1600" dirty="0"/>
            </a:p>
          </p:txBody>
        </p:sp>
        <p:sp>
          <p:nvSpPr>
            <p:cNvPr id="148" name="Ovaal 108"/>
            <p:cNvSpPr>
              <a:spLocks noChangeArrowheads="1"/>
            </p:cNvSpPr>
            <p:nvPr/>
          </p:nvSpPr>
          <p:spPr bwMode="auto">
            <a:xfrm>
              <a:off x="2133602" y="6074331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49" name="Tekstvak 109"/>
            <p:cNvSpPr txBox="1">
              <a:spLocks noChangeArrowheads="1"/>
            </p:cNvSpPr>
            <p:nvPr/>
          </p:nvSpPr>
          <p:spPr bwMode="auto">
            <a:xfrm>
              <a:off x="892177" y="5998131"/>
              <a:ext cx="1196975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/>
                <a:t>lexicalType</a:t>
              </a:r>
            </a:p>
          </p:txBody>
        </p:sp>
        <p:cxnSp>
          <p:nvCxnSpPr>
            <p:cNvPr id="150" name="Rechte verbindingslijn 111"/>
            <p:cNvCxnSpPr>
              <a:cxnSpLocks noChangeShapeType="1"/>
              <a:stCxn id="144" idx="6"/>
            </p:cNvCxnSpPr>
            <p:nvPr/>
          </p:nvCxnSpPr>
          <p:spPr bwMode="auto">
            <a:xfrm>
              <a:off x="2362202" y="5426631"/>
              <a:ext cx="228600" cy="3048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51" name="Rechte verbindingslijn 113"/>
            <p:cNvCxnSpPr>
              <a:cxnSpLocks noChangeShapeType="1"/>
              <a:stCxn id="146" idx="6"/>
            </p:cNvCxnSpPr>
            <p:nvPr/>
          </p:nvCxnSpPr>
          <p:spPr bwMode="auto">
            <a:xfrm flipV="1">
              <a:off x="2362202" y="5731431"/>
              <a:ext cx="228600" cy="76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52" name="Rechte verbindingslijn 115"/>
            <p:cNvCxnSpPr>
              <a:cxnSpLocks noChangeShapeType="1"/>
              <a:stCxn id="148" idx="6"/>
              <a:endCxn id="122" idx="1"/>
            </p:cNvCxnSpPr>
            <p:nvPr/>
          </p:nvCxnSpPr>
          <p:spPr bwMode="auto">
            <a:xfrm flipV="1">
              <a:off x="2362202" y="5731431"/>
              <a:ext cx="228600" cy="457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53" name="Ovaal 95"/>
            <p:cNvSpPr>
              <a:spLocks noChangeArrowheads="1"/>
            </p:cNvSpPr>
            <p:nvPr/>
          </p:nvSpPr>
          <p:spPr bwMode="auto">
            <a:xfrm>
              <a:off x="4114800" y="3733800"/>
              <a:ext cx="228600" cy="2286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54" name="Tekstvak 96"/>
            <p:cNvSpPr txBox="1">
              <a:spLocks noChangeArrowheads="1"/>
            </p:cNvSpPr>
            <p:nvPr/>
          </p:nvSpPr>
          <p:spPr bwMode="auto">
            <a:xfrm>
              <a:off x="4346859" y="3657600"/>
              <a:ext cx="75854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 dirty="0" smtClean="0"/>
                <a:t>lemma</a:t>
              </a:r>
              <a:endParaRPr lang="en-GB" sz="1600" dirty="0"/>
            </a:p>
          </p:txBody>
        </p:sp>
        <p:cxnSp>
          <p:nvCxnSpPr>
            <p:cNvPr id="155" name="Rechte verbindingslijn 98"/>
            <p:cNvCxnSpPr>
              <a:cxnSpLocks noChangeShapeType="1"/>
              <a:stCxn id="153" idx="3"/>
            </p:cNvCxnSpPr>
            <p:nvPr/>
          </p:nvCxnSpPr>
          <p:spPr bwMode="auto">
            <a:xfrm rot="5400000">
              <a:off x="4000500" y="3890822"/>
              <a:ext cx="109679" cy="18587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56" name="Ovaal 95"/>
            <p:cNvSpPr>
              <a:spLocks noChangeArrowheads="1"/>
            </p:cNvSpPr>
            <p:nvPr/>
          </p:nvSpPr>
          <p:spPr bwMode="auto">
            <a:xfrm>
              <a:off x="4191000" y="6138446"/>
              <a:ext cx="228600" cy="2286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dirty="0"/>
            </a:p>
          </p:txBody>
        </p:sp>
        <p:sp>
          <p:nvSpPr>
            <p:cNvPr id="157" name="Tekstvak 96"/>
            <p:cNvSpPr txBox="1">
              <a:spLocks noChangeArrowheads="1"/>
            </p:cNvSpPr>
            <p:nvPr/>
          </p:nvSpPr>
          <p:spPr bwMode="auto">
            <a:xfrm>
              <a:off x="4434061" y="6062246"/>
              <a:ext cx="105233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 dirty="0" err="1" smtClean="0"/>
                <a:t>wordForm</a:t>
              </a:r>
              <a:endParaRPr lang="en-GB" sz="1600" dirty="0"/>
            </a:p>
          </p:txBody>
        </p:sp>
        <p:cxnSp>
          <p:nvCxnSpPr>
            <p:cNvPr id="158" name="Rechte verbindingslijn 98"/>
            <p:cNvCxnSpPr>
              <a:cxnSpLocks noChangeShapeType="1"/>
              <a:stCxn id="156" idx="2"/>
            </p:cNvCxnSpPr>
            <p:nvPr/>
          </p:nvCxnSpPr>
          <p:spPr bwMode="auto">
            <a:xfrm rot="10800000">
              <a:off x="3962400" y="6096000"/>
              <a:ext cx="228600" cy="156746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59" name="Ovaal 95"/>
            <p:cNvSpPr>
              <a:spLocks noChangeArrowheads="1"/>
            </p:cNvSpPr>
            <p:nvPr/>
          </p:nvSpPr>
          <p:spPr bwMode="auto">
            <a:xfrm>
              <a:off x="6705600" y="3048000"/>
              <a:ext cx="228600" cy="2286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dirty="0"/>
            </a:p>
          </p:txBody>
        </p:sp>
        <p:sp>
          <p:nvSpPr>
            <p:cNvPr id="160" name="Tekstvak 96"/>
            <p:cNvSpPr txBox="1">
              <a:spLocks noChangeArrowheads="1"/>
            </p:cNvSpPr>
            <p:nvPr/>
          </p:nvSpPr>
          <p:spPr bwMode="auto">
            <a:xfrm>
              <a:off x="6934200" y="2971800"/>
              <a:ext cx="1143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GB" sz="1600" dirty="0" err="1" smtClean="0"/>
                <a:t>lexicalEntry</a:t>
              </a:r>
              <a:endParaRPr lang="en-GB" sz="1600" dirty="0"/>
            </a:p>
          </p:txBody>
        </p:sp>
        <p:cxnSp>
          <p:nvCxnSpPr>
            <p:cNvPr id="161" name="Rechte verbindingslijn 98"/>
            <p:cNvCxnSpPr>
              <a:cxnSpLocks noChangeShapeType="1"/>
              <a:stCxn id="159" idx="3"/>
            </p:cNvCxnSpPr>
            <p:nvPr/>
          </p:nvCxnSpPr>
          <p:spPr bwMode="auto">
            <a:xfrm rot="5400000">
              <a:off x="6629400" y="3243122"/>
              <a:ext cx="109678" cy="10967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62" name="Ovaal 95"/>
            <p:cNvSpPr>
              <a:spLocks noChangeArrowheads="1"/>
            </p:cNvSpPr>
            <p:nvPr/>
          </p:nvSpPr>
          <p:spPr bwMode="auto">
            <a:xfrm>
              <a:off x="6705600" y="1828800"/>
              <a:ext cx="228600" cy="2286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dirty="0"/>
            </a:p>
          </p:txBody>
        </p:sp>
        <p:sp>
          <p:nvSpPr>
            <p:cNvPr id="163" name="Tekstvak 96"/>
            <p:cNvSpPr txBox="1">
              <a:spLocks noChangeArrowheads="1"/>
            </p:cNvSpPr>
            <p:nvPr/>
          </p:nvSpPr>
          <p:spPr bwMode="auto">
            <a:xfrm>
              <a:off x="6934200" y="1752600"/>
              <a:ext cx="762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GB" sz="1600" dirty="0" smtClean="0"/>
                <a:t>lexicon</a:t>
              </a:r>
              <a:endParaRPr lang="en-GB" sz="1600" dirty="0"/>
            </a:p>
          </p:txBody>
        </p:sp>
        <p:cxnSp>
          <p:nvCxnSpPr>
            <p:cNvPr id="164" name="Rechte verbindingslijn 98"/>
            <p:cNvCxnSpPr>
              <a:cxnSpLocks noChangeShapeType="1"/>
              <a:stCxn id="162" idx="3"/>
            </p:cNvCxnSpPr>
            <p:nvPr/>
          </p:nvCxnSpPr>
          <p:spPr bwMode="auto">
            <a:xfrm rot="5400000">
              <a:off x="6629400" y="2023922"/>
              <a:ext cx="109678" cy="10967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165" name="Left-Right Arrow 164"/>
          <p:cNvSpPr/>
          <p:nvPr/>
        </p:nvSpPr>
        <p:spPr>
          <a:xfrm rot="17325769">
            <a:off x="987349" y="3400870"/>
            <a:ext cx="3786207" cy="83820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Shared semantics!</a:t>
            </a:r>
            <a:endParaRPr lang="en-US" b="1" dirty="0"/>
          </a:p>
        </p:txBody>
      </p:sp>
      <p:sp>
        <p:nvSpPr>
          <p:cNvPr id="166" name="Rounded Rectangle 165"/>
          <p:cNvSpPr/>
          <p:nvPr/>
        </p:nvSpPr>
        <p:spPr>
          <a:xfrm rot="1362010">
            <a:off x="4911725" y="3962400"/>
            <a:ext cx="2098675" cy="7562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Explicit semantics!</a:t>
            </a:r>
            <a:endParaRPr lang="en-US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/>
      <p:bldP spid="165" grpId="0" animBg="1"/>
      <p:bldP spid="16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What is a Data Category Registry?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 (coherent) set of Data Categories, in our case for linguistic resources</a:t>
            </a:r>
          </a:p>
          <a:p>
            <a:r>
              <a:rPr lang="en-US" dirty="0" smtClean="0"/>
              <a:t>A system to manage this set:</a:t>
            </a:r>
          </a:p>
          <a:p>
            <a:pPr lvl="1"/>
            <a:r>
              <a:rPr lang="en-US" dirty="0" smtClean="0"/>
              <a:t>Create and edit Data Categories</a:t>
            </a:r>
          </a:p>
          <a:p>
            <a:pPr lvl="1"/>
            <a:r>
              <a:rPr lang="en-US" dirty="0" smtClean="0"/>
              <a:t>Share Data Categories, e.g., resolve PID references</a:t>
            </a:r>
          </a:p>
          <a:p>
            <a:pPr lvl="1"/>
            <a:r>
              <a:rPr lang="en-US" dirty="0" smtClean="0"/>
              <a:t>Standardize Data Categories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Grass roots approach</a:t>
            </a:r>
          </a:p>
          <a:p>
            <a:pPr lvl="1"/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6400800" y="4419600"/>
            <a:ext cx="1828800" cy="1676400"/>
            <a:chOff x="6400800" y="4419600"/>
            <a:chExt cx="1828800" cy="1676400"/>
          </a:xfrm>
        </p:grpSpPr>
        <p:sp>
          <p:nvSpPr>
            <p:cNvPr id="13" name="Oval 12"/>
            <p:cNvSpPr/>
            <p:nvPr/>
          </p:nvSpPr>
          <p:spPr>
            <a:xfrm>
              <a:off x="6400800" y="4419600"/>
              <a:ext cx="1828800" cy="16764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lowchart: Summing Junction 18"/>
            <p:cNvSpPr/>
            <p:nvPr/>
          </p:nvSpPr>
          <p:spPr>
            <a:xfrm>
              <a:off x="6861048" y="4800600"/>
              <a:ext cx="911352" cy="917448"/>
            </a:xfrm>
            <a:prstGeom prst="flowChartSummingJunction">
              <a:avLst/>
            </a:prstGeom>
            <a:solidFill>
              <a:schemeClr val="accent2"/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124200" y="2514600"/>
            <a:ext cx="2895600" cy="1828800"/>
            <a:chOff x="3505200" y="1524000"/>
            <a:chExt cx="2895600" cy="1828800"/>
          </a:xfrm>
        </p:grpSpPr>
        <p:sp>
          <p:nvSpPr>
            <p:cNvPr id="21" name="Rounded Rectangle 20"/>
            <p:cNvSpPr/>
            <p:nvPr/>
          </p:nvSpPr>
          <p:spPr>
            <a:xfrm>
              <a:off x="3505200" y="1524000"/>
              <a:ext cx="2895600" cy="18288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3730999" y="1796612"/>
              <a:ext cx="2444002" cy="1283577"/>
              <a:chOff x="-19768" y="911423"/>
              <a:chExt cx="1224647" cy="643179"/>
            </a:xfrm>
          </p:grpSpPr>
          <p:pic>
            <p:nvPicPr>
              <p:cNvPr id="23" name="Picture 9" descr="banner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0" y="911423"/>
                <a:ext cx="1200150" cy="485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" name="TextBox 23"/>
              <p:cNvSpPr txBox="1"/>
              <p:nvPr/>
            </p:nvSpPr>
            <p:spPr>
              <a:xfrm>
                <a:off x="-19768" y="1292425"/>
                <a:ext cx="1224647" cy="262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hlinkClick r:id="rId3"/>
                  </a:rPr>
                  <a:t>www.isocat.org</a:t>
                </a:r>
                <a:endParaRPr lang="en-US" sz="2800" dirty="0"/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Standardization</a:t>
            </a:r>
            <a:endParaRPr lang="en-US" dirty="0"/>
          </a:p>
        </p:txBody>
      </p:sp>
      <p:grpSp>
        <p:nvGrpSpPr>
          <p:cNvPr id="5" name="Groep 49"/>
          <p:cNvGrpSpPr>
            <a:grpSpLocks/>
          </p:cNvGrpSpPr>
          <p:nvPr/>
        </p:nvGrpSpPr>
        <p:grpSpPr bwMode="auto">
          <a:xfrm>
            <a:off x="381000" y="2286000"/>
            <a:ext cx="1294916" cy="1905000"/>
            <a:chOff x="381000" y="1828800"/>
            <a:chExt cx="1295400" cy="1905000"/>
          </a:xfrm>
        </p:grpSpPr>
        <p:grpSp>
          <p:nvGrpSpPr>
            <p:cNvPr id="6" name="Groep 17"/>
            <p:cNvGrpSpPr>
              <a:grpSpLocks/>
            </p:cNvGrpSpPr>
            <p:nvPr/>
          </p:nvGrpSpPr>
          <p:grpSpPr bwMode="auto">
            <a:xfrm>
              <a:off x="381000" y="2743200"/>
              <a:ext cx="1295400" cy="990600"/>
              <a:chOff x="228600" y="2133600"/>
              <a:chExt cx="1295400" cy="990600"/>
            </a:xfrm>
          </p:grpSpPr>
          <p:sp>
            <p:nvSpPr>
              <p:cNvPr id="8" name="Ovaal 6"/>
              <p:cNvSpPr>
                <a:spLocks noChangeArrowheads="1"/>
              </p:cNvSpPr>
              <p:nvPr/>
            </p:nvSpPr>
            <p:spPr bwMode="auto">
              <a:xfrm>
                <a:off x="685800" y="2133600"/>
                <a:ext cx="381000" cy="381000"/>
              </a:xfrm>
              <a:prstGeom prst="ellipse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9" name="Ovaal 8"/>
              <p:cNvSpPr>
                <a:spLocks noChangeArrowheads="1"/>
              </p:cNvSpPr>
              <p:nvPr/>
            </p:nvSpPr>
            <p:spPr bwMode="auto">
              <a:xfrm>
                <a:off x="2286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10" name="Ovaal 9"/>
              <p:cNvSpPr>
                <a:spLocks noChangeArrowheads="1"/>
              </p:cNvSpPr>
              <p:nvPr/>
            </p:nvSpPr>
            <p:spPr bwMode="auto">
              <a:xfrm>
                <a:off x="6858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11" name="Ovaal 10"/>
              <p:cNvSpPr>
                <a:spLocks noChangeArrowheads="1"/>
              </p:cNvSpPr>
              <p:nvPr/>
            </p:nvSpPr>
            <p:spPr bwMode="auto">
              <a:xfrm>
                <a:off x="11430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12" name="Rechte verbindingslijn 12"/>
              <p:cNvCxnSpPr>
                <a:cxnSpLocks noChangeShapeType="1"/>
                <a:stCxn id="8" idx="4"/>
                <a:endCxn id="9" idx="0"/>
              </p:cNvCxnSpPr>
              <p:nvPr/>
            </p:nvCxnSpPr>
            <p:spPr bwMode="auto">
              <a:xfrm rot="5400000">
                <a:off x="533400" y="2400300"/>
                <a:ext cx="228600" cy="4572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3" name="Rechte verbindingslijn 14"/>
              <p:cNvCxnSpPr>
                <a:cxnSpLocks noChangeShapeType="1"/>
                <a:stCxn id="8" idx="4"/>
                <a:endCxn id="10" idx="0"/>
              </p:cNvCxnSpPr>
              <p:nvPr/>
            </p:nvCxnSpPr>
            <p:spPr bwMode="auto">
              <a:xfrm rot="5400000">
                <a:off x="762000" y="2628900"/>
                <a:ext cx="2286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4" name="Rechte verbindingslijn 16"/>
              <p:cNvCxnSpPr>
                <a:cxnSpLocks noChangeShapeType="1"/>
                <a:stCxn id="8" idx="4"/>
                <a:endCxn id="11" idx="0"/>
              </p:cNvCxnSpPr>
              <p:nvPr/>
            </p:nvCxnSpPr>
            <p:spPr bwMode="auto">
              <a:xfrm rot="16200000" flipH="1">
                <a:off x="990600" y="2400300"/>
                <a:ext cx="228600" cy="4572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7" name="Tekstvak 18"/>
            <p:cNvSpPr txBox="1">
              <a:spLocks noChangeArrowheads="1"/>
            </p:cNvSpPr>
            <p:nvPr/>
          </p:nvSpPr>
          <p:spPr bwMode="auto">
            <a:xfrm>
              <a:off x="549407" y="1828800"/>
              <a:ext cx="105869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/>
                <a:t>Submission</a:t>
              </a:r>
            </a:p>
            <a:p>
              <a:pPr algn="ctr"/>
              <a:r>
                <a:rPr lang="en-US" sz="1200" dirty="0"/>
                <a:t>group</a:t>
              </a:r>
            </a:p>
          </p:txBody>
        </p:sp>
      </p:grpSp>
      <p:grpSp>
        <p:nvGrpSpPr>
          <p:cNvPr id="15" name="Groep 45"/>
          <p:cNvGrpSpPr>
            <a:grpSpLocks/>
          </p:cNvGrpSpPr>
          <p:nvPr/>
        </p:nvGrpSpPr>
        <p:grpSpPr bwMode="auto">
          <a:xfrm>
            <a:off x="4550834" y="2286000"/>
            <a:ext cx="1882247" cy="1600200"/>
            <a:chOff x="4551145" y="1828800"/>
            <a:chExt cx="1882170" cy="1600200"/>
          </a:xfrm>
        </p:grpSpPr>
        <p:sp>
          <p:nvSpPr>
            <p:cNvPr id="16" name="Tekstvak 21"/>
            <p:cNvSpPr txBox="1">
              <a:spLocks noChangeArrowheads="1"/>
            </p:cNvSpPr>
            <p:nvPr/>
          </p:nvSpPr>
          <p:spPr bwMode="auto">
            <a:xfrm>
              <a:off x="4551145" y="1828800"/>
              <a:ext cx="188217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/>
                <a:t>Data Category Registry</a:t>
              </a:r>
            </a:p>
            <a:p>
              <a:pPr algn="ctr"/>
              <a:r>
                <a:rPr lang="en-US" sz="1200" dirty="0"/>
                <a:t>Board</a:t>
              </a:r>
            </a:p>
          </p:txBody>
        </p:sp>
        <p:sp>
          <p:nvSpPr>
            <p:cNvPr id="17" name="Rechthoek 23"/>
            <p:cNvSpPr>
              <a:spLocks noChangeArrowheads="1"/>
            </p:cNvSpPr>
            <p:nvPr/>
          </p:nvSpPr>
          <p:spPr bwMode="auto">
            <a:xfrm>
              <a:off x="4955973" y="2667000"/>
              <a:ext cx="1371600" cy="762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Validation</a:t>
              </a:r>
            </a:p>
          </p:txBody>
        </p:sp>
      </p:grpSp>
      <p:grpSp>
        <p:nvGrpSpPr>
          <p:cNvPr id="18" name="Groep 51"/>
          <p:cNvGrpSpPr>
            <a:grpSpLocks/>
          </p:cNvGrpSpPr>
          <p:nvPr/>
        </p:nvGrpSpPr>
        <p:grpSpPr bwMode="auto">
          <a:xfrm>
            <a:off x="2472421" y="2286000"/>
            <a:ext cx="1492475" cy="1600200"/>
            <a:chOff x="2472493" y="1828800"/>
            <a:chExt cx="1492880" cy="1600200"/>
          </a:xfrm>
        </p:grpSpPr>
        <p:sp>
          <p:nvSpPr>
            <p:cNvPr id="19" name="Tekstvak 20"/>
            <p:cNvSpPr txBox="1">
              <a:spLocks noChangeArrowheads="1"/>
            </p:cNvSpPr>
            <p:nvPr/>
          </p:nvSpPr>
          <p:spPr bwMode="auto">
            <a:xfrm>
              <a:off x="2472493" y="1828800"/>
              <a:ext cx="146746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/>
                <a:t>Thematic Domain</a:t>
              </a:r>
            </a:p>
            <a:p>
              <a:pPr algn="ctr"/>
              <a:r>
                <a:rPr lang="en-US" sz="1200" dirty="0"/>
                <a:t>Group</a:t>
              </a:r>
            </a:p>
          </p:txBody>
        </p:sp>
        <p:sp>
          <p:nvSpPr>
            <p:cNvPr id="20" name="Rechthoek 22"/>
            <p:cNvSpPr>
              <a:spLocks noChangeArrowheads="1"/>
            </p:cNvSpPr>
            <p:nvPr/>
          </p:nvSpPr>
          <p:spPr bwMode="auto">
            <a:xfrm>
              <a:off x="2593773" y="2667000"/>
              <a:ext cx="1371600" cy="762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Evaluation</a:t>
              </a:r>
            </a:p>
          </p:txBody>
        </p:sp>
      </p:grpSp>
      <p:sp>
        <p:nvSpPr>
          <p:cNvPr id="21" name="PIJL-RECHTS 27"/>
          <p:cNvSpPr>
            <a:spLocks noChangeArrowheads="1"/>
          </p:cNvSpPr>
          <p:nvPr/>
        </p:nvSpPr>
        <p:spPr bwMode="auto">
          <a:xfrm>
            <a:off x="1752600" y="3200400"/>
            <a:ext cx="6858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nl-NL"/>
          </a:p>
        </p:txBody>
      </p:sp>
      <p:grpSp>
        <p:nvGrpSpPr>
          <p:cNvPr id="22" name="Groep 47"/>
          <p:cNvGrpSpPr>
            <a:grpSpLocks/>
          </p:cNvGrpSpPr>
          <p:nvPr/>
        </p:nvGrpSpPr>
        <p:grpSpPr bwMode="auto">
          <a:xfrm>
            <a:off x="7376312" y="2286000"/>
            <a:ext cx="1295316" cy="1905000"/>
            <a:chOff x="7376594" y="1828800"/>
            <a:chExt cx="1295400" cy="1905000"/>
          </a:xfrm>
        </p:grpSpPr>
        <p:grpSp>
          <p:nvGrpSpPr>
            <p:cNvPr id="23" name="Groep 30"/>
            <p:cNvGrpSpPr>
              <a:grpSpLocks/>
            </p:cNvGrpSpPr>
            <p:nvPr/>
          </p:nvGrpSpPr>
          <p:grpSpPr bwMode="auto">
            <a:xfrm>
              <a:off x="7376594" y="2743200"/>
              <a:ext cx="1295400" cy="990600"/>
              <a:chOff x="228600" y="2133600"/>
              <a:chExt cx="1295400" cy="990600"/>
            </a:xfrm>
          </p:grpSpPr>
          <p:sp>
            <p:nvSpPr>
              <p:cNvPr id="25" name="Ovaal 31"/>
              <p:cNvSpPr>
                <a:spLocks noChangeArrowheads="1"/>
              </p:cNvSpPr>
              <p:nvPr/>
            </p:nvSpPr>
            <p:spPr bwMode="auto">
              <a:xfrm>
                <a:off x="685800" y="2133600"/>
                <a:ext cx="381000" cy="381000"/>
              </a:xfrm>
              <a:prstGeom prst="ellipse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26" name="Ovaal 32"/>
              <p:cNvSpPr>
                <a:spLocks noChangeArrowheads="1"/>
              </p:cNvSpPr>
              <p:nvPr/>
            </p:nvSpPr>
            <p:spPr bwMode="auto">
              <a:xfrm>
                <a:off x="2286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27" name="Ovaal 33"/>
              <p:cNvSpPr>
                <a:spLocks noChangeArrowheads="1"/>
              </p:cNvSpPr>
              <p:nvPr/>
            </p:nvSpPr>
            <p:spPr bwMode="auto">
              <a:xfrm>
                <a:off x="6858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28" name="Ovaal 34"/>
              <p:cNvSpPr>
                <a:spLocks noChangeArrowheads="1"/>
              </p:cNvSpPr>
              <p:nvPr/>
            </p:nvSpPr>
            <p:spPr bwMode="auto">
              <a:xfrm>
                <a:off x="11430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29" name="Rechte verbindingslijn 35"/>
              <p:cNvCxnSpPr>
                <a:cxnSpLocks noChangeShapeType="1"/>
                <a:stCxn id="25" idx="4"/>
                <a:endCxn id="26" idx="0"/>
              </p:cNvCxnSpPr>
              <p:nvPr/>
            </p:nvCxnSpPr>
            <p:spPr bwMode="auto">
              <a:xfrm rot="5400000">
                <a:off x="533400" y="2400300"/>
                <a:ext cx="228600" cy="4572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0" name="Rechte verbindingslijn 36"/>
              <p:cNvCxnSpPr>
                <a:cxnSpLocks noChangeShapeType="1"/>
                <a:stCxn id="25" idx="4"/>
                <a:endCxn id="27" idx="0"/>
              </p:cNvCxnSpPr>
              <p:nvPr/>
            </p:nvCxnSpPr>
            <p:spPr bwMode="auto">
              <a:xfrm rot="5400000">
                <a:off x="762000" y="2628900"/>
                <a:ext cx="2286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1" name="Rechte verbindingslijn 37"/>
              <p:cNvCxnSpPr>
                <a:cxnSpLocks noChangeShapeType="1"/>
                <a:stCxn id="25" idx="4"/>
                <a:endCxn id="28" idx="0"/>
              </p:cNvCxnSpPr>
              <p:nvPr/>
            </p:nvCxnSpPr>
            <p:spPr bwMode="auto">
              <a:xfrm rot="16200000" flipH="1">
                <a:off x="990600" y="2400300"/>
                <a:ext cx="228600" cy="4572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24" name="Tekstvak 38"/>
            <p:cNvSpPr txBox="1">
              <a:spLocks noChangeArrowheads="1"/>
            </p:cNvSpPr>
            <p:nvPr/>
          </p:nvSpPr>
          <p:spPr bwMode="auto">
            <a:xfrm>
              <a:off x="7524324" y="1828800"/>
              <a:ext cx="110005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/>
                <a:t>Stewardship</a:t>
              </a:r>
            </a:p>
            <a:p>
              <a:pPr algn="ctr"/>
              <a:r>
                <a:rPr lang="en-US" sz="1200" dirty="0"/>
                <a:t>group</a:t>
              </a:r>
            </a:p>
          </p:txBody>
        </p:sp>
      </p:grpSp>
      <p:sp>
        <p:nvSpPr>
          <p:cNvPr id="32" name="PIJL-OMLAAG 40"/>
          <p:cNvSpPr>
            <a:spLocks noChangeArrowheads="1"/>
          </p:cNvSpPr>
          <p:nvPr/>
        </p:nvSpPr>
        <p:spPr bwMode="auto">
          <a:xfrm>
            <a:off x="6477000" y="4038600"/>
            <a:ext cx="457200" cy="6096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nl-NL"/>
          </a:p>
        </p:txBody>
      </p:sp>
      <p:grpSp>
        <p:nvGrpSpPr>
          <p:cNvPr id="33" name="Group 32"/>
          <p:cNvGrpSpPr/>
          <p:nvPr/>
        </p:nvGrpSpPr>
        <p:grpSpPr>
          <a:xfrm>
            <a:off x="2438400" y="1676400"/>
            <a:ext cx="3962400" cy="1219200"/>
            <a:chOff x="2590800" y="1219200"/>
            <a:chExt cx="3810000" cy="1219200"/>
          </a:xfrm>
        </p:grpSpPr>
        <p:sp>
          <p:nvSpPr>
            <p:cNvPr id="34" name="Oval 33"/>
            <p:cNvSpPr/>
            <p:nvPr/>
          </p:nvSpPr>
          <p:spPr bwMode="auto">
            <a:xfrm>
              <a:off x="2590800" y="1524000"/>
              <a:ext cx="3810000" cy="914400"/>
            </a:xfrm>
            <a:prstGeom prst="ellips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941885" y="1219200"/>
              <a:ext cx="1066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Decision</a:t>
              </a:r>
              <a:r>
                <a:rPr kumimoji="0" lang="en-US" sz="120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 Group</a:t>
              </a:r>
              <a:endParaRPr kumimoji="0" 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514600" y="3276600"/>
            <a:ext cx="2362200" cy="1678632"/>
            <a:chOff x="2514600" y="2819400"/>
            <a:chExt cx="2362200" cy="1678632"/>
          </a:xfrm>
        </p:grpSpPr>
        <p:grpSp>
          <p:nvGrpSpPr>
            <p:cNvPr id="37" name="Groep 44"/>
            <p:cNvGrpSpPr>
              <a:grpSpLocks/>
            </p:cNvGrpSpPr>
            <p:nvPr/>
          </p:nvGrpSpPr>
          <p:grpSpPr bwMode="auto">
            <a:xfrm>
              <a:off x="2514600" y="2819400"/>
              <a:ext cx="2362200" cy="1447800"/>
              <a:chOff x="2514600" y="2819400"/>
              <a:chExt cx="2362200" cy="1447800"/>
            </a:xfrm>
          </p:grpSpPr>
          <p:sp>
            <p:nvSpPr>
              <p:cNvPr id="39" name="PIJL-RECHTS 28"/>
              <p:cNvSpPr>
                <a:spLocks noChangeArrowheads="1"/>
              </p:cNvSpPr>
              <p:nvPr/>
            </p:nvSpPr>
            <p:spPr bwMode="auto">
              <a:xfrm>
                <a:off x="4191000" y="2819400"/>
                <a:ext cx="685800" cy="457200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40" name="Gebogen PIJL-OMHOOG 41"/>
              <p:cNvSpPr/>
              <p:nvPr/>
            </p:nvSpPr>
            <p:spPr bwMode="auto">
              <a:xfrm rot="16200000" flipH="1">
                <a:off x="2590800" y="3505200"/>
                <a:ext cx="685800" cy="838200"/>
              </a:xfrm>
              <a:prstGeom prst="bentUpArrow">
                <a:avLst>
                  <a:gd name="adj1" fmla="val 34804"/>
                  <a:gd name="adj2" fmla="val 25000"/>
                  <a:gd name="adj3" fmla="val 2500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2590800" y="4267200"/>
              <a:ext cx="59503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 smtClean="0"/>
                <a:t>rejected</a:t>
              </a:r>
              <a:endParaRPr lang="en-US" b="0" i="1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953000" y="3276600"/>
            <a:ext cx="2286000" cy="1678632"/>
            <a:chOff x="4953000" y="2819400"/>
            <a:chExt cx="2286000" cy="1678632"/>
          </a:xfrm>
        </p:grpSpPr>
        <p:grpSp>
          <p:nvGrpSpPr>
            <p:cNvPr id="42" name="Groep 46"/>
            <p:cNvGrpSpPr>
              <a:grpSpLocks/>
            </p:cNvGrpSpPr>
            <p:nvPr/>
          </p:nvGrpSpPr>
          <p:grpSpPr bwMode="auto">
            <a:xfrm>
              <a:off x="4953000" y="2819400"/>
              <a:ext cx="2286000" cy="1447800"/>
              <a:chOff x="4953000" y="2819400"/>
              <a:chExt cx="2286000" cy="1447800"/>
            </a:xfrm>
          </p:grpSpPr>
          <p:sp>
            <p:nvSpPr>
              <p:cNvPr id="44" name="PIJL-RECHTS 29"/>
              <p:cNvSpPr>
                <a:spLocks noChangeArrowheads="1"/>
              </p:cNvSpPr>
              <p:nvPr/>
            </p:nvSpPr>
            <p:spPr bwMode="auto">
              <a:xfrm>
                <a:off x="6553200" y="2819400"/>
                <a:ext cx="685800" cy="457200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45" name="Gebogen PIJL-OMHOOG 42"/>
              <p:cNvSpPr/>
              <p:nvPr/>
            </p:nvSpPr>
            <p:spPr bwMode="auto">
              <a:xfrm rot="16200000" flipH="1">
                <a:off x="5029200" y="3505200"/>
                <a:ext cx="685800" cy="838200"/>
              </a:xfrm>
              <a:prstGeom prst="bentUpArrow">
                <a:avLst>
                  <a:gd name="adj1" fmla="val 34804"/>
                  <a:gd name="adj2" fmla="val 25000"/>
                  <a:gd name="adj3" fmla="val 2500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5029200" y="4267200"/>
              <a:ext cx="59503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 smtClean="0"/>
                <a:t>rejected</a:t>
              </a:r>
              <a:endParaRPr lang="en-US" b="0" i="1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943600" y="4887913"/>
            <a:ext cx="1592317" cy="1284287"/>
            <a:chOff x="5943600" y="4430713"/>
            <a:chExt cx="1592317" cy="1284287"/>
          </a:xfrm>
        </p:grpSpPr>
        <p:sp>
          <p:nvSpPr>
            <p:cNvPr id="47" name="Rechthoek 26"/>
            <p:cNvSpPr>
              <a:spLocks noChangeArrowheads="1"/>
            </p:cNvSpPr>
            <p:nvPr/>
          </p:nvSpPr>
          <p:spPr bwMode="auto">
            <a:xfrm>
              <a:off x="6019800" y="4430713"/>
              <a:ext cx="1371600" cy="762329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Publication</a:t>
              </a:r>
            </a:p>
          </p:txBody>
        </p:sp>
        <p:pic>
          <p:nvPicPr>
            <p:cNvPr id="48" name="Picture 47" descr="logo_iso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43600" y="5257800"/>
              <a:ext cx="1592317" cy="457200"/>
            </a:xfrm>
            <a:prstGeom prst="rect">
              <a:avLst/>
            </a:prstGeom>
          </p:spPr>
        </p:pic>
      </p:grpSp>
      <p:sp>
        <p:nvSpPr>
          <p:cNvPr id="49" name="Date Placeholder 4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1" name="Footer Placeholder 5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How can you use a Data Category Registry?</a:t>
            </a:r>
            <a:endParaRPr lang="en-US" sz="36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You can:</a:t>
            </a:r>
          </a:p>
          <a:p>
            <a:pPr lvl="1"/>
            <a:r>
              <a:rPr lang="en-US" dirty="0" smtClean="0"/>
              <a:t>Find Data Categories relevant for your resources and embed references to them so the semantics of (parts of) your resources are made explicit</a:t>
            </a:r>
          </a:p>
          <a:p>
            <a:pPr lvl="2"/>
            <a:r>
              <a:rPr lang="en-US" dirty="0" smtClean="0"/>
              <a:t>This can be supported by tools you use, e.g., ELAN, LEXUS and the CMDI Component Editor directly interact  with </a:t>
            </a:r>
            <a:r>
              <a:rPr lang="en-US" dirty="0" err="1" smtClean="0"/>
              <a:t>ISOcat</a:t>
            </a:r>
            <a:endParaRPr lang="en-US" dirty="0" smtClean="0"/>
          </a:p>
          <a:p>
            <a:pPr lvl="1"/>
            <a:r>
              <a:rPr lang="en-US" dirty="0" smtClean="0"/>
              <a:t>Interact with Data Category owners to improve (the coverage of) their Data Categories</a:t>
            </a:r>
          </a:p>
          <a:p>
            <a:pPr lvl="1"/>
            <a:r>
              <a:rPr lang="en-US" dirty="0" smtClean="0"/>
              <a:t>Create (together with others) new Data Categories and/or selections needed for your resources and share those</a:t>
            </a:r>
          </a:p>
          <a:p>
            <a:pPr lvl="1"/>
            <a:r>
              <a:rPr lang="en-US" dirty="0" smtClean="0"/>
              <a:t>(Submit (your) Data Categories for standardization)</a:t>
            </a:r>
          </a:p>
          <a:p>
            <a:pPr lvl="2"/>
            <a:r>
              <a:rPr lang="en-US" i="1" dirty="0" smtClean="0"/>
              <a:t>De facto</a:t>
            </a:r>
            <a:r>
              <a:rPr lang="en-US" dirty="0" smtClean="0"/>
              <a:t> standardization by a community, e.g., CLARIN-NL/VL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Free of charge</a:t>
            </a:r>
          </a:p>
          <a:p>
            <a:pPr lvl="1"/>
            <a:r>
              <a:rPr lang="en-US" dirty="0" smtClean="0"/>
              <a:t>Grass roots approach</a:t>
            </a:r>
          </a:p>
          <a:p>
            <a:pPr lvl="1"/>
            <a:endParaRPr lang="en-US" dirty="0"/>
          </a:p>
          <a:p>
            <a:r>
              <a:rPr lang="en-US" dirty="0" smtClean="0"/>
              <a:t>CLARIN-NL: interaction via Ineke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ISOcat</a:t>
            </a:r>
            <a:r>
              <a:rPr lang="en-US" dirty="0" smtClean="0"/>
              <a:t> and CLARIN(-NL/VL):</a:t>
            </a:r>
            <a:br>
              <a:rPr lang="en-US" dirty="0" smtClean="0"/>
            </a:br>
            <a:r>
              <a:rPr lang="en-US" dirty="0" smtClean="0"/>
              <a:t> general remarks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B4D078-0B46-44FF-8A47-5FE45954D005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workshop</a:t>
            </a:r>
            <a:endParaRPr lang="en-US" dirty="0"/>
          </a:p>
        </p:txBody>
      </p:sp>
      <p:sp>
        <p:nvSpPr>
          <p:cNvPr id="14341" name="Subtitle 2"/>
          <p:cNvSpPr txBox="1">
            <a:spLocks/>
          </p:cNvSpPr>
          <p:nvPr/>
        </p:nvSpPr>
        <p:spPr bwMode="auto">
          <a:xfrm>
            <a:off x="0" y="3886200"/>
            <a:ext cx="8915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20000"/>
              </a:spcBef>
              <a:buClr>
                <a:srgbClr val="2D4E6F"/>
              </a:buClr>
            </a:pPr>
            <a:endParaRPr lang="nl-BE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Importance of ISOcat</a:t>
            </a:r>
            <a:endParaRPr lang="nl-NL" smtClean="0"/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Collaboration </a:t>
            </a:r>
          </a:p>
          <a:p>
            <a:pPr lvl="1" eaLnBrk="1" hangingPunct="1"/>
            <a:r>
              <a:rPr lang="en-US" sz="2400" smtClean="0"/>
              <a:t>Human, machine, language x, language y</a:t>
            </a:r>
          </a:p>
          <a:p>
            <a:pPr lvl="1" eaLnBrk="1" hangingPunct="1"/>
            <a:endParaRPr lang="en-US" sz="2400" smtClean="0"/>
          </a:p>
          <a:p>
            <a:pPr eaLnBrk="1" hangingPunct="1">
              <a:buFont typeface="Arial" charset="0"/>
              <a:buNone/>
            </a:pPr>
            <a:r>
              <a:rPr lang="en-US" sz="2400" b="1" smtClean="0"/>
              <a:t>Essential in CLARIN</a:t>
            </a:r>
            <a:r>
              <a:rPr lang="en-US" sz="2400" smtClean="0"/>
              <a:t>, but …</a:t>
            </a:r>
          </a:p>
          <a:p>
            <a:pPr eaLnBrk="1" hangingPunct="1">
              <a:buFont typeface="Arial" charset="0"/>
              <a:buNone/>
            </a:pPr>
            <a:endParaRPr lang="en-US" sz="2400" smtClean="0"/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	Impossible when we don’t know (exactly) what we are talking about!</a:t>
            </a:r>
          </a:p>
          <a:p>
            <a:pPr eaLnBrk="1" hangingPunct="1">
              <a:buFontTx/>
              <a:buChar char="-"/>
            </a:pPr>
            <a:r>
              <a:rPr lang="en-US" sz="2800" smtClean="0"/>
              <a:t>Transitive verb – transitief werkwoord</a:t>
            </a:r>
          </a:p>
          <a:p>
            <a:pPr eaLnBrk="1" hangingPunct="1">
              <a:buFontTx/>
              <a:buChar char="-"/>
            </a:pPr>
            <a:r>
              <a:rPr lang="en-US" sz="2800" smtClean="0"/>
              <a:t>Transitief werkwoord – overgankelijk werkwoord</a:t>
            </a:r>
            <a:endParaRPr lang="nl-NL" sz="28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Importance of ISOcat</a:t>
            </a:r>
            <a:endParaRPr lang="nl-NL" smtClean="0"/>
          </a:p>
        </p:txBody>
      </p:sp>
      <p:sp>
        <p:nvSpPr>
          <p:cNvPr id="3277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ISOcat:</a:t>
            </a:r>
          </a:p>
          <a:p>
            <a:pPr lvl="1" eaLnBrk="1" hangingPunct="1"/>
            <a:r>
              <a:rPr lang="en-US" sz="2400" smtClean="0"/>
              <a:t>Provides us with a framework to make such things clear (</a:t>
            </a:r>
            <a:r>
              <a:rPr lang="en-US" sz="2400" i="1" smtClean="0"/>
              <a:t>is X the same as Y</a:t>
            </a:r>
            <a:r>
              <a:rPr lang="en-US" sz="2400" smtClean="0"/>
              <a:t>, </a:t>
            </a:r>
            <a:r>
              <a:rPr lang="en-US" sz="2400" i="1" smtClean="0"/>
              <a:t>does A use it the same way</a:t>
            </a:r>
            <a:r>
              <a:rPr lang="en-US" sz="2400" smtClean="0"/>
              <a:t>) </a:t>
            </a:r>
          </a:p>
          <a:p>
            <a:pPr lvl="1" eaLnBrk="1" hangingPunct="1"/>
            <a:r>
              <a:rPr lang="en-US" sz="2400" smtClean="0"/>
              <a:t>At least, that is the intention, ISOcat still being ‘under construction’</a:t>
            </a:r>
          </a:p>
          <a:p>
            <a:pPr lvl="1" eaLnBrk="1" hangingPunct="1"/>
            <a:endParaRPr lang="en-US" sz="2400" smtClean="0"/>
          </a:p>
          <a:p>
            <a:pPr eaLnBrk="1" hangingPunct="1"/>
            <a:r>
              <a:rPr lang="en-US" sz="2800" smtClean="0"/>
              <a:t>Today’s sessions: </a:t>
            </a:r>
          </a:p>
          <a:p>
            <a:pPr lvl="1" eaLnBrk="1" hangingPunct="1"/>
            <a:r>
              <a:rPr lang="en-US" sz="2400" smtClean="0"/>
              <a:t>How to work with ISOcat</a:t>
            </a:r>
          </a:p>
          <a:p>
            <a:pPr lvl="1" eaLnBrk="1" hangingPunct="1"/>
            <a:r>
              <a:rPr lang="en-US" sz="2400" smtClean="0"/>
              <a:t>Which other “cats” do we have at the moment</a:t>
            </a:r>
          </a:p>
          <a:p>
            <a:pPr lvl="1" eaLnBrk="1" hangingPunct="1"/>
            <a:r>
              <a:rPr lang="en-US" sz="2400" smtClean="0"/>
              <a:t>The future …</a:t>
            </a:r>
            <a:endParaRPr lang="nl-NL" sz="2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CLARIN-NL (and VL) and ISOcat</a:t>
            </a:r>
            <a:endParaRPr lang="nl-NL" smtClean="0"/>
          </a:p>
        </p:txBody>
      </p:sp>
      <p:sp>
        <p:nvSpPr>
          <p:cNvPr id="2969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There are some 60 projects dealing with </a:t>
            </a:r>
            <a:r>
              <a:rPr lang="en-US" sz="2800" dirty="0" err="1" smtClean="0"/>
              <a:t>ISOcat</a:t>
            </a:r>
            <a:r>
              <a:rPr lang="en-US" sz="2800" dirty="0" smtClean="0"/>
              <a:t> in some sense (sometimes ‘only’ metadata (CMDI))</a:t>
            </a:r>
          </a:p>
          <a:p>
            <a:pPr lvl="1" eaLnBrk="1" hangingPunct="1"/>
            <a:r>
              <a:rPr lang="en-US" sz="2400" dirty="0" smtClean="0"/>
              <a:t>55 Netherlands</a:t>
            </a:r>
          </a:p>
          <a:p>
            <a:pPr lvl="1" eaLnBrk="1" hangingPunct="1"/>
            <a:r>
              <a:rPr lang="en-US" sz="2400" smtClean="0"/>
              <a:t>5 </a:t>
            </a:r>
            <a:r>
              <a:rPr lang="en-US" sz="2400" dirty="0" smtClean="0"/>
              <a:t>Flanders</a:t>
            </a:r>
          </a:p>
          <a:p>
            <a:pPr lvl="1" eaLnBrk="1" hangingPunct="1"/>
            <a:r>
              <a:rPr lang="en-US" sz="2400" dirty="0" smtClean="0"/>
              <a:t>1 NL/VL pilot</a:t>
            </a:r>
          </a:p>
          <a:p>
            <a:pPr lvl="1" eaLnBrk="1" hangingPunct="1"/>
            <a:endParaRPr lang="en-US" sz="2400" dirty="0" smtClean="0"/>
          </a:p>
          <a:p>
            <a:pPr lvl="1" eaLnBrk="1" hangingPunct="1"/>
            <a:r>
              <a:rPr lang="en-US" sz="2400" dirty="0" smtClean="0"/>
              <a:t>Of course, that is not the main focus of these projects, but still… </a:t>
            </a:r>
          </a:p>
          <a:p>
            <a:pPr lvl="1" eaLnBrk="1" hangingPunct="1"/>
            <a:r>
              <a:rPr lang="en-US" sz="2400" dirty="0" smtClean="0"/>
              <a:t>A lot of </a:t>
            </a:r>
            <a:r>
              <a:rPr lang="en-US" sz="2400" dirty="0" err="1" smtClean="0"/>
              <a:t>ISOcat</a:t>
            </a:r>
            <a:r>
              <a:rPr lang="en-US" sz="2400" dirty="0" smtClean="0"/>
              <a:t> work needs to be done!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CLARIN-NL (and VL) and ISOcat</a:t>
            </a:r>
            <a:endParaRPr lang="nl-NL" smtClean="0"/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At least of TTNWW (the pilot) one of the explicit goals is to signal problems and to try to remedy them (for our own good, and that of CLARIN as a whole)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In that respect, we do have some ‘success’</a:t>
            </a:r>
          </a:p>
          <a:p>
            <a:pPr lvl="1" eaLnBrk="1" hangingPunct="1"/>
            <a:r>
              <a:rPr lang="en-US" smtClean="0"/>
              <a:t>Several larger and smaller issues are already being remedied</a:t>
            </a:r>
            <a:endParaRPr lang="nl-NL" smtClean="0"/>
          </a:p>
          <a:p>
            <a:pPr eaLnBrk="1" hangingPunct="1"/>
            <a:endParaRPr lang="nl-NL" smtClean="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-3275013" y="3259138"/>
            <a:ext cx="5937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/>
              <a:t>At l</a:t>
            </a:r>
            <a:endParaRPr lang="nl-NL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ISOcat</a:t>
            </a:r>
            <a:r>
              <a:rPr lang="en-US" dirty="0" smtClean="0"/>
              <a:t>: a Data Category Registry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An implementation of ISO 12620:2009</a:t>
            </a:r>
          </a:p>
          <a:p>
            <a:pPr lvl="1"/>
            <a:r>
              <a:rPr lang="en-US" sz="2400" dirty="0" smtClean="0"/>
              <a:t>Terminology and other content and language resources — Specification of data categories and management of a Data Category Registry for language resources</a:t>
            </a:r>
          </a:p>
          <a:p>
            <a:pPr lvl="2"/>
            <a:r>
              <a:rPr lang="en-US" sz="2000" dirty="0" smtClean="0"/>
              <a:t>Successor to ISO 12620:1999 which contained a hardcoded list of Data Categories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A data category</a:t>
            </a:r>
          </a:p>
          <a:p>
            <a:pPr lvl="1"/>
            <a:r>
              <a:rPr lang="en-US" sz="2400" dirty="0" smtClean="0"/>
              <a:t>is the result of the specification of a given data field</a:t>
            </a:r>
          </a:p>
          <a:p>
            <a:pPr lvl="1"/>
            <a:r>
              <a:rPr lang="en-US" sz="2400" dirty="0" smtClean="0"/>
              <a:t>an elementary descriptor in a linguistic structure or an annotation scheme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CLARIN-NL (and VL) and ISOcat</a:t>
            </a:r>
            <a:endParaRPr lang="nl-NL" smtClean="0"/>
          </a:p>
        </p:txBody>
      </p:sp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/>
              <a:t>Many (Dutch) projects working on ISOcat issues, plus those of other national CLARINs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/>
            <a:r>
              <a:rPr lang="en-US" smtClean="0"/>
              <a:t>same concepts ?  </a:t>
            </a:r>
          </a:p>
          <a:p>
            <a:pPr eaLnBrk="1" hangingPunct="1"/>
            <a:r>
              <a:rPr lang="en-US" smtClean="0"/>
              <a:t>same problems ?</a:t>
            </a:r>
          </a:p>
          <a:p>
            <a:pPr eaLnBrk="1" hangingPunct="1"/>
            <a:endParaRPr lang="en-US" smtClean="0"/>
          </a:p>
          <a:p>
            <a:pPr eaLnBrk="1" hangingPunct="1">
              <a:buFont typeface="Symbol" pitchFamily="18" charset="2"/>
              <a:buChar char="Þ"/>
            </a:pPr>
            <a:r>
              <a:rPr lang="en-US" smtClean="0"/>
              <a:t>very likely</a:t>
            </a:r>
          </a:p>
          <a:p>
            <a:pPr eaLnBrk="1" hangingPunct="1">
              <a:buFont typeface="Symbol" pitchFamily="18" charset="2"/>
              <a:buChar char="Þ"/>
            </a:pP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Collaboration necessary</a:t>
            </a:r>
            <a:endParaRPr lang="nl-NL" smtClean="0"/>
          </a:p>
        </p:txBody>
      </p:sp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/>
              <a:t>National (Dutch) level</a:t>
            </a:r>
          </a:p>
          <a:p>
            <a:pPr lvl="1" eaLnBrk="1" hangingPunct="1">
              <a:buFontTx/>
              <a:buChar char="•"/>
            </a:pPr>
            <a:r>
              <a:rPr lang="en-US" dirty="0" smtClean="0"/>
              <a:t>Coordinated effort</a:t>
            </a:r>
          </a:p>
          <a:p>
            <a:pPr lvl="1" eaLnBrk="1" hangingPunct="1">
              <a:buFontTx/>
              <a:buChar char="•"/>
            </a:pPr>
            <a:r>
              <a:rPr lang="en-US" dirty="0" smtClean="0"/>
              <a:t>Shared workspace under ‘shared’  (VIEW)</a:t>
            </a:r>
          </a:p>
          <a:p>
            <a:pPr lvl="3" eaLnBrk="1" hangingPunct="1">
              <a:buFontTx/>
              <a:buChar char="•"/>
            </a:pPr>
            <a:r>
              <a:rPr lang="en-US" b="1" dirty="0" smtClean="0"/>
              <a:t>USE IT</a:t>
            </a:r>
            <a:r>
              <a:rPr lang="en-US" dirty="0" smtClean="0"/>
              <a:t> </a:t>
            </a:r>
          </a:p>
          <a:p>
            <a:pPr lvl="2" eaLnBrk="1" hangingPunct="1">
              <a:buFontTx/>
              <a:buNone/>
            </a:pPr>
            <a:r>
              <a:rPr lang="en-US" dirty="0" smtClean="0"/>
              <a:t>Plus discussion platform</a:t>
            </a:r>
          </a:p>
          <a:p>
            <a:pPr lvl="1" eaLnBrk="1" hangingPunct="1">
              <a:buFontTx/>
              <a:buChar char="•"/>
            </a:pPr>
            <a:r>
              <a:rPr lang="en-US" dirty="0" smtClean="0"/>
              <a:t>Report problems to me (Ineke)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International level</a:t>
            </a:r>
          </a:p>
          <a:p>
            <a:pPr lvl="1" eaLnBrk="1" hangingPunct="1">
              <a:buFontTx/>
              <a:buChar char="•"/>
            </a:pPr>
            <a:r>
              <a:rPr lang="en-US" dirty="0" smtClean="0"/>
              <a:t>We will try to collaborate with them as well</a:t>
            </a:r>
          </a:p>
          <a:p>
            <a:pPr lvl="2" eaLnBrk="1" hangingPunct="1">
              <a:buFontTx/>
              <a:buNone/>
            </a:pPr>
            <a:endParaRPr lang="en-US" dirty="0" smtClean="0"/>
          </a:p>
          <a:p>
            <a:pPr eaLnBrk="1" hangingPunct="1">
              <a:buFont typeface="Symbol" pitchFamily="18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nl-NL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dirty="0" smtClean="0"/>
              <a:t>Collaboration (1)</a:t>
            </a:r>
            <a:endParaRPr lang="nl-NL" dirty="0" smtClean="0"/>
          </a:p>
        </p:txBody>
      </p:sp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2" eaLnBrk="1" hangingPunct="1">
              <a:buFontTx/>
              <a:buNone/>
            </a:pPr>
            <a:endParaRPr lang="en-US" dirty="0" smtClean="0"/>
          </a:p>
          <a:p>
            <a:pPr eaLnBrk="1" hangingPunct="1">
              <a:buFont typeface="Symbol" pitchFamily="18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nl-NL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251368"/>
            <a:ext cx="2980953" cy="38476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454832"/>
            <a:ext cx="2733334" cy="180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66800"/>
            <a:ext cx="3095238" cy="1923810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4038600" y="2632364"/>
            <a:ext cx="53340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305300" y="4572000"/>
            <a:ext cx="1252367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557667" y="3733800"/>
            <a:ext cx="0" cy="8382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7416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dirty="0" smtClean="0"/>
              <a:t>Collaboration (2)</a:t>
            </a:r>
            <a:endParaRPr lang="nl-NL" dirty="0" smtClean="0"/>
          </a:p>
        </p:txBody>
      </p:sp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2" eaLnBrk="1" hangingPunct="1">
              <a:buFontTx/>
              <a:buNone/>
            </a:pPr>
            <a:endParaRPr lang="en-US" dirty="0" smtClean="0"/>
          </a:p>
          <a:p>
            <a:pPr eaLnBrk="1" hangingPunct="1">
              <a:buFont typeface="Symbol" pitchFamily="18" charset="2"/>
              <a:buNone/>
            </a:pPr>
            <a:endParaRPr lang="en-US" dirty="0" smtClean="0"/>
          </a:p>
          <a:p>
            <a:pPr marL="3657600" lvl="8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VIEW                       FORUM</a:t>
            </a:r>
          </a:p>
          <a:p>
            <a:pPr eaLnBrk="1" hangingPunct="1"/>
            <a:endParaRPr lang="nl-NL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273527"/>
            <a:ext cx="2733334" cy="18000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1219200" y="2540127"/>
            <a:ext cx="0" cy="10668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267" y="3579218"/>
            <a:ext cx="6695239" cy="2438095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flipH="1" flipV="1">
            <a:off x="4838700" y="3073527"/>
            <a:ext cx="38100" cy="17247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876800" y="5105400"/>
            <a:ext cx="1828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705600" y="3073527"/>
            <a:ext cx="0" cy="203187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9392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dirty="0" smtClean="0"/>
              <a:t>View</a:t>
            </a:r>
            <a:endParaRPr lang="nl-NL" dirty="0" smtClean="0"/>
          </a:p>
        </p:txBody>
      </p:sp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lvl="2" eaLnBrk="1" hangingPunct="1">
              <a:buFontTx/>
              <a:buNone/>
            </a:pPr>
            <a:endParaRPr lang="en-US" dirty="0" smtClean="0"/>
          </a:p>
          <a:p>
            <a:pPr lvl="2" eaLnBrk="1" hangingPunct="1">
              <a:buFontTx/>
              <a:buNone/>
            </a:pPr>
            <a:endParaRPr lang="en-US" dirty="0"/>
          </a:p>
          <a:p>
            <a:pPr lvl="2" eaLnBrk="1" hangingPunct="1">
              <a:buFontTx/>
              <a:buNone/>
            </a:pPr>
            <a:endParaRPr lang="en-US" dirty="0" smtClean="0"/>
          </a:p>
          <a:p>
            <a:pPr lvl="2" eaLnBrk="1" hangingPunct="1">
              <a:buFontTx/>
              <a:buNone/>
            </a:pPr>
            <a:endParaRPr lang="en-US" dirty="0"/>
          </a:p>
          <a:p>
            <a:pPr lvl="2" eaLnBrk="1" hangingPunct="1">
              <a:buFontTx/>
              <a:buNone/>
            </a:pPr>
            <a:endParaRPr lang="en-US" dirty="0" smtClean="0"/>
          </a:p>
          <a:p>
            <a:r>
              <a:rPr lang="en-US" dirty="0" smtClean="0"/>
              <a:t>Searches are done in ‘our own’ part of </a:t>
            </a:r>
            <a:r>
              <a:rPr lang="en-US" dirty="0" err="1" smtClean="0"/>
              <a:t>ISOcat</a:t>
            </a:r>
            <a:endParaRPr lang="en-US" dirty="0" smtClean="0"/>
          </a:p>
          <a:p>
            <a:pPr lvl="1"/>
            <a:r>
              <a:rPr lang="en-US" dirty="0" smtClean="0"/>
              <a:t>Try to reuse what is already contained in it</a:t>
            </a:r>
          </a:p>
          <a:p>
            <a:pPr lvl="1"/>
            <a:r>
              <a:rPr lang="en-US" dirty="0" smtClean="0"/>
              <a:t>If necessary, go to the full </a:t>
            </a:r>
            <a:r>
              <a:rPr lang="en-US" dirty="0" err="1" smtClean="0"/>
              <a:t>ISOcat</a:t>
            </a:r>
            <a:r>
              <a:rPr lang="en-US" dirty="0" smtClean="0"/>
              <a:t> to reuse something available there (‘house’ icon)</a:t>
            </a:r>
          </a:p>
          <a:p>
            <a:pPr lvl="1"/>
            <a:r>
              <a:rPr lang="en-US" dirty="0" smtClean="0"/>
              <a:t>Last resort: make a new DC</a:t>
            </a:r>
          </a:p>
          <a:p>
            <a:pPr lvl="1"/>
            <a:endParaRPr lang="en-US" dirty="0" smtClean="0"/>
          </a:p>
          <a:p>
            <a:pPr eaLnBrk="1" hangingPunct="1">
              <a:buFont typeface="Symbol" pitchFamily="18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nl-NL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09" y="1295400"/>
            <a:ext cx="4619048" cy="2285714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7315200" y="5181600"/>
            <a:ext cx="12192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8534400" y="1600200"/>
            <a:ext cx="0" cy="35814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419600" y="1600200"/>
            <a:ext cx="4114800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914400" y="1600200"/>
            <a:ext cx="12954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381000" y="1752600"/>
            <a:ext cx="3706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81000" y="1752600"/>
            <a:ext cx="0" cy="1638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81000" y="3390900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953000" y="3390900"/>
            <a:ext cx="0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4563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dirty="0" smtClean="0"/>
              <a:t>FORUM</a:t>
            </a:r>
            <a:endParaRPr lang="nl-NL" dirty="0" smtClean="0"/>
          </a:p>
        </p:txBody>
      </p:sp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                                         - All kinds of information</a:t>
            </a:r>
          </a:p>
          <a:p>
            <a:pPr>
              <a:buFontTx/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for CLARIN NL/VL</a:t>
            </a:r>
          </a:p>
          <a:p>
            <a:pPr>
              <a:buFontTx/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- Regular updates !</a:t>
            </a:r>
          </a:p>
          <a:p>
            <a:pPr eaLnBrk="1" hangingPunct="1">
              <a:buFont typeface="Symbol" pitchFamily="18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nl-NL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0"/>
            <a:ext cx="3505200" cy="26477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391" y="3657600"/>
            <a:ext cx="9144000" cy="270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567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  <a:endParaRPr lang="nl-NL" smtClean="0"/>
          </a:p>
        </p:txBody>
      </p:sp>
      <p:sp>
        <p:nvSpPr>
          <p:cNvPr id="2867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algn="ctr" eaLnBrk="1" hangingPunct="1">
              <a:buFont typeface="Arial" charset="0"/>
              <a:buNone/>
            </a:pPr>
            <a:r>
              <a:rPr lang="en-US" sz="4400" smtClean="0"/>
              <a:t>Thanks !</a:t>
            </a:r>
            <a:endParaRPr lang="nl-NL" sz="4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Data Category?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result of the specification of a given data field</a:t>
            </a:r>
          </a:p>
          <a:p>
            <a:pPr lvl="1"/>
            <a:r>
              <a:rPr lang="en-US" i="1" dirty="0" smtClean="0"/>
              <a:t>A data category is an elementary descriptor in a linguistic structure or an annotation scheme.</a:t>
            </a:r>
            <a:r>
              <a:rPr lang="en-US" dirty="0" smtClean="0"/>
              <a:t> </a:t>
            </a:r>
          </a:p>
          <a:p>
            <a:pPr lvl="1"/>
            <a:endParaRPr lang="en-GB" dirty="0" smtClean="0"/>
          </a:p>
          <a:p>
            <a:r>
              <a:rPr lang="en-US" dirty="0" smtClean="0"/>
              <a:t>Specification consists of 3 main parts:</a:t>
            </a:r>
          </a:p>
          <a:p>
            <a:pPr lvl="1"/>
            <a:r>
              <a:rPr lang="en-US" i="1" dirty="0" smtClean="0"/>
              <a:t>Administrative part</a:t>
            </a:r>
          </a:p>
          <a:p>
            <a:pPr lvl="2"/>
            <a:r>
              <a:rPr lang="en-US" i="1" dirty="0" smtClean="0"/>
              <a:t>Administration and identification</a:t>
            </a:r>
          </a:p>
          <a:p>
            <a:pPr lvl="1"/>
            <a:r>
              <a:rPr lang="en-US" i="1" dirty="0" smtClean="0"/>
              <a:t>Descriptive part</a:t>
            </a:r>
          </a:p>
          <a:p>
            <a:pPr lvl="2"/>
            <a:r>
              <a:rPr lang="en-US" i="1" dirty="0" smtClean="0"/>
              <a:t>Documentation in various working languages</a:t>
            </a:r>
          </a:p>
          <a:p>
            <a:pPr lvl="1"/>
            <a:r>
              <a:rPr lang="en-US" i="1" dirty="0" smtClean="0"/>
              <a:t>Linguistic part</a:t>
            </a:r>
          </a:p>
          <a:p>
            <a:pPr lvl="2"/>
            <a:r>
              <a:rPr lang="en-US" i="1" dirty="0" smtClean="0"/>
              <a:t>Conceptual domain(s for various object languages)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Category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Data category: </a:t>
            </a:r>
            <a:r>
              <a:rPr lang="en-US" i="1" dirty="0" smtClean="0"/>
              <a:t>/grammatical gender/</a:t>
            </a:r>
          </a:p>
          <a:p>
            <a:pPr lvl="1"/>
            <a:r>
              <a:rPr lang="en-US" dirty="0" smtClean="0"/>
              <a:t>Administrative part:</a:t>
            </a:r>
          </a:p>
          <a:p>
            <a:pPr lvl="2"/>
            <a:r>
              <a:rPr lang="en-US" dirty="0" smtClean="0"/>
              <a:t>Identifier: </a:t>
            </a:r>
            <a:r>
              <a:rPr lang="en-US" dirty="0" err="1" smtClean="0"/>
              <a:t>grammaticalGender</a:t>
            </a:r>
            <a:endParaRPr lang="en-US" dirty="0" smtClean="0"/>
          </a:p>
          <a:p>
            <a:pPr lvl="2"/>
            <a:r>
              <a:rPr lang="en-US" dirty="0" smtClean="0"/>
              <a:t>PID: </a:t>
            </a:r>
            <a:r>
              <a:rPr lang="en-US" dirty="0" smtClean="0">
                <a:hlinkClick r:id="rId3"/>
              </a:rPr>
              <a:t>http://www.isocat.org/datcat/DC-1297</a:t>
            </a:r>
            <a:endParaRPr lang="en-US" dirty="0" smtClean="0"/>
          </a:p>
          <a:p>
            <a:pPr lvl="1"/>
            <a:r>
              <a:rPr lang="en-US" dirty="0" smtClean="0"/>
              <a:t>Descriptive part:</a:t>
            </a:r>
          </a:p>
          <a:p>
            <a:pPr lvl="2"/>
            <a:r>
              <a:rPr lang="en-US" dirty="0" smtClean="0"/>
              <a:t>English definition: Category based on (depending on languages) the natural distinction between sex and formal criteria.</a:t>
            </a:r>
          </a:p>
          <a:p>
            <a:pPr lvl="2"/>
            <a:r>
              <a:rPr lang="en-US" dirty="0" smtClean="0"/>
              <a:t>French definition: </a:t>
            </a:r>
            <a:r>
              <a:rPr lang="fr-FR" dirty="0" smtClean="0"/>
              <a:t>Catégorie fondée (selon la langue) sur la distinction naturelle entre les sexes ou d'autres critères formels.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Linguistic part:</a:t>
            </a:r>
          </a:p>
          <a:p>
            <a:pPr lvl="2"/>
            <a:r>
              <a:rPr lang="en-US" dirty="0" err="1" smtClean="0"/>
              <a:t>Morphosyntax</a:t>
            </a:r>
            <a:r>
              <a:rPr lang="en-US" dirty="0" smtClean="0"/>
              <a:t> conceptual domain: </a:t>
            </a:r>
            <a:r>
              <a:rPr lang="en-US" i="1" dirty="0" smtClean="0"/>
              <a:t>/</a:t>
            </a:r>
            <a:r>
              <a:rPr lang="en-US" i="1" dirty="0" smtClean="0">
                <a:hlinkClick r:id="rId4"/>
              </a:rPr>
              <a:t>masculine</a:t>
            </a:r>
            <a:r>
              <a:rPr lang="en-US" i="1" dirty="0" smtClean="0"/>
              <a:t>/, /</a:t>
            </a:r>
            <a:r>
              <a:rPr lang="en-US" i="1" dirty="0" smtClean="0">
                <a:hlinkClick r:id="rId5"/>
              </a:rPr>
              <a:t>feminine</a:t>
            </a:r>
            <a:r>
              <a:rPr lang="en-US" i="1" dirty="0" smtClean="0"/>
              <a:t>/, /</a:t>
            </a:r>
            <a:r>
              <a:rPr lang="en-US" i="1" dirty="0" smtClean="0">
                <a:hlinkClick r:id="rId6"/>
              </a:rPr>
              <a:t>neuter</a:t>
            </a:r>
            <a:r>
              <a:rPr lang="en-US" i="1" dirty="0" smtClean="0"/>
              <a:t>/</a:t>
            </a:r>
          </a:p>
          <a:p>
            <a:pPr lvl="2"/>
            <a:r>
              <a:rPr lang="en-US" dirty="0" smtClean="0"/>
              <a:t>French conceptual domain: </a:t>
            </a:r>
            <a:r>
              <a:rPr lang="en-US" i="1" dirty="0" smtClean="0"/>
              <a:t>/</a:t>
            </a:r>
            <a:r>
              <a:rPr lang="en-US" i="1" dirty="0" smtClean="0">
                <a:hlinkClick r:id="rId4"/>
              </a:rPr>
              <a:t>masculine</a:t>
            </a:r>
            <a:r>
              <a:rPr lang="en-US" i="1" dirty="0" smtClean="0"/>
              <a:t>/, /</a:t>
            </a:r>
            <a:r>
              <a:rPr lang="en-US" i="1" dirty="0" smtClean="0">
                <a:hlinkClick r:id="rId5"/>
              </a:rPr>
              <a:t>feminine</a:t>
            </a:r>
            <a:r>
              <a:rPr lang="en-US" i="1" dirty="0" smtClean="0"/>
              <a:t>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Category types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7" name="Groep 26"/>
          <p:cNvGrpSpPr>
            <a:grpSpLocks/>
          </p:cNvGrpSpPr>
          <p:nvPr/>
        </p:nvGrpSpPr>
        <p:grpSpPr bwMode="auto">
          <a:xfrm>
            <a:off x="228600" y="1600200"/>
            <a:ext cx="2209800" cy="2122488"/>
            <a:chOff x="228600" y="1600200"/>
            <a:chExt cx="2209800" cy="2121932"/>
          </a:xfrm>
        </p:grpSpPr>
        <p:sp>
          <p:nvSpPr>
            <p:cNvPr id="8" name="Ovaal 5"/>
            <p:cNvSpPr>
              <a:spLocks noChangeArrowheads="1"/>
            </p:cNvSpPr>
            <p:nvPr/>
          </p:nvSpPr>
          <p:spPr bwMode="auto">
            <a:xfrm>
              <a:off x="228600" y="2362200"/>
              <a:ext cx="2209800" cy="91440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writtenForm</a:t>
              </a:r>
            </a:p>
          </p:txBody>
        </p:sp>
        <p:sp>
          <p:nvSpPr>
            <p:cNvPr id="9" name="Tekstvak 6"/>
            <p:cNvSpPr txBox="1">
              <a:spLocks noChangeArrowheads="1"/>
            </p:cNvSpPr>
            <p:nvPr/>
          </p:nvSpPr>
          <p:spPr bwMode="auto">
            <a:xfrm>
              <a:off x="959039" y="3352800"/>
              <a:ext cx="74892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i="1"/>
                <a:t>string</a:t>
              </a:r>
              <a:endParaRPr lang="en-US" i="1"/>
            </a:p>
          </p:txBody>
        </p:sp>
        <p:sp>
          <p:nvSpPr>
            <p:cNvPr id="10" name="Tekstvak 18"/>
            <p:cNvSpPr txBox="1">
              <a:spLocks noChangeArrowheads="1"/>
            </p:cNvSpPr>
            <p:nvPr/>
          </p:nvSpPr>
          <p:spPr bwMode="auto">
            <a:xfrm>
              <a:off x="1376032" y="1600200"/>
              <a:ext cx="9861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sz="2800"/>
                <a:t>open</a:t>
              </a:r>
              <a:endParaRPr lang="en-US" sz="2800"/>
            </a:p>
          </p:txBody>
        </p:sp>
      </p:grpSp>
      <p:grpSp>
        <p:nvGrpSpPr>
          <p:cNvPr id="11" name="Groep 29"/>
          <p:cNvGrpSpPr>
            <a:grpSpLocks/>
          </p:cNvGrpSpPr>
          <p:nvPr/>
        </p:nvGrpSpPr>
        <p:grpSpPr bwMode="auto">
          <a:xfrm>
            <a:off x="1219200" y="1609725"/>
            <a:ext cx="5486400" cy="4181475"/>
            <a:chOff x="1219200" y="1610380"/>
            <a:chExt cx="5486400" cy="4180820"/>
          </a:xfrm>
        </p:grpSpPr>
        <p:sp>
          <p:nvSpPr>
            <p:cNvPr id="12" name="Ovaal 7"/>
            <p:cNvSpPr>
              <a:spLocks noChangeArrowheads="1"/>
            </p:cNvSpPr>
            <p:nvPr/>
          </p:nvSpPr>
          <p:spPr bwMode="auto">
            <a:xfrm>
              <a:off x="2895600" y="2362200"/>
              <a:ext cx="2209800" cy="914400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grammaticalGender</a:t>
              </a:r>
            </a:p>
          </p:txBody>
        </p:sp>
        <p:sp>
          <p:nvSpPr>
            <p:cNvPr id="13" name="Tekstvak 8"/>
            <p:cNvSpPr txBox="1">
              <a:spLocks noChangeArrowheads="1"/>
            </p:cNvSpPr>
            <p:nvPr/>
          </p:nvSpPr>
          <p:spPr bwMode="auto">
            <a:xfrm>
              <a:off x="4737477" y="3288268"/>
              <a:ext cx="74892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i="1"/>
                <a:t>string</a:t>
              </a:r>
              <a:endParaRPr lang="en-US" i="1"/>
            </a:p>
          </p:txBody>
        </p:sp>
        <p:sp>
          <p:nvSpPr>
            <p:cNvPr id="14" name="Ovaal 9"/>
            <p:cNvSpPr/>
            <p:nvPr/>
          </p:nvSpPr>
          <p:spPr bwMode="auto">
            <a:xfrm>
              <a:off x="1219200" y="4038875"/>
              <a:ext cx="2209800" cy="91425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/>
                <a:t>neuter</a:t>
              </a:r>
            </a:p>
          </p:txBody>
        </p:sp>
        <p:sp>
          <p:nvSpPr>
            <p:cNvPr id="15" name="Ovaal 10"/>
            <p:cNvSpPr/>
            <p:nvPr/>
          </p:nvSpPr>
          <p:spPr bwMode="auto">
            <a:xfrm>
              <a:off x="2895600" y="4876943"/>
              <a:ext cx="2209800" cy="91425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/>
                <a:t>masculine</a:t>
              </a:r>
            </a:p>
          </p:txBody>
        </p:sp>
        <p:sp>
          <p:nvSpPr>
            <p:cNvPr id="16" name="Ovaal 11"/>
            <p:cNvSpPr/>
            <p:nvPr/>
          </p:nvSpPr>
          <p:spPr bwMode="auto">
            <a:xfrm>
              <a:off x="4495800" y="4038875"/>
              <a:ext cx="2209800" cy="91425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/>
                <a:t>feminine</a:t>
              </a:r>
            </a:p>
          </p:txBody>
        </p:sp>
        <p:cxnSp>
          <p:nvCxnSpPr>
            <p:cNvPr id="17" name="Rechte verbindingslijn 13"/>
            <p:cNvCxnSpPr>
              <a:cxnSpLocks noChangeShapeType="1"/>
              <a:stCxn id="12" idx="4"/>
              <a:endCxn id="14" idx="0"/>
            </p:cNvCxnSpPr>
            <p:nvPr/>
          </p:nvCxnSpPr>
          <p:spPr bwMode="auto">
            <a:xfrm rot="5400000">
              <a:off x="2781300" y="2819400"/>
              <a:ext cx="762000" cy="16764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8" name="Rechte verbindingslijn 15"/>
            <p:cNvCxnSpPr>
              <a:cxnSpLocks noChangeShapeType="1"/>
              <a:stCxn id="12" idx="4"/>
              <a:endCxn id="15" idx="0"/>
            </p:cNvCxnSpPr>
            <p:nvPr/>
          </p:nvCxnSpPr>
          <p:spPr bwMode="auto">
            <a:xfrm rot="5400000">
              <a:off x="3200400" y="4076700"/>
              <a:ext cx="16002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9" name="Rechte verbindingslijn 17"/>
            <p:cNvCxnSpPr>
              <a:cxnSpLocks noChangeShapeType="1"/>
              <a:stCxn id="12" idx="4"/>
              <a:endCxn id="16" idx="0"/>
            </p:cNvCxnSpPr>
            <p:nvPr/>
          </p:nvCxnSpPr>
          <p:spPr bwMode="auto">
            <a:xfrm rot="16200000" flipH="1">
              <a:off x="4419600" y="2857500"/>
              <a:ext cx="762000" cy="1600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0" name="Tekstvak 19"/>
            <p:cNvSpPr txBox="1">
              <a:spLocks noChangeArrowheads="1"/>
            </p:cNvSpPr>
            <p:nvPr/>
          </p:nvSpPr>
          <p:spPr bwMode="auto">
            <a:xfrm>
              <a:off x="3390209" y="1610380"/>
              <a:ext cx="122501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sz="2800"/>
                <a:t>closed</a:t>
              </a:r>
              <a:endParaRPr lang="en-US" sz="2800"/>
            </a:p>
          </p:txBody>
        </p:sp>
      </p:grpSp>
      <p:sp>
        <p:nvSpPr>
          <p:cNvPr id="21" name="Tekstvak 20"/>
          <p:cNvSpPr txBox="1">
            <a:spLocks noChangeArrowheads="1"/>
          </p:cNvSpPr>
          <p:nvPr/>
        </p:nvSpPr>
        <p:spPr bwMode="auto">
          <a:xfrm>
            <a:off x="-49213" y="5019675"/>
            <a:ext cx="1323976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800" dirty="0"/>
              <a:t>simple:</a:t>
            </a:r>
            <a:endParaRPr lang="en-US" sz="2800" dirty="0"/>
          </a:p>
        </p:txBody>
      </p:sp>
      <p:grpSp>
        <p:nvGrpSpPr>
          <p:cNvPr id="22" name="Groep 28"/>
          <p:cNvGrpSpPr>
            <a:grpSpLocks/>
          </p:cNvGrpSpPr>
          <p:nvPr/>
        </p:nvGrpSpPr>
        <p:grpSpPr bwMode="auto">
          <a:xfrm>
            <a:off x="6477000" y="1600200"/>
            <a:ext cx="2209800" cy="2579688"/>
            <a:chOff x="6477000" y="1600200"/>
            <a:chExt cx="2209800" cy="2579132"/>
          </a:xfrm>
        </p:grpSpPr>
        <p:sp>
          <p:nvSpPr>
            <p:cNvPr id="23" name="Ovaal 21"/>
            <p:cNvSpPr>
              <a:spLocks noChangeArrowheads="1"/>
            </p:cNvSpPr>
            <p:nvPr/>
          </p:nvSpPr>
          <p:spPr bwMode="auto">
            <a:xfrm>
              <a:off x="6477000" y="2362200"/>
              <a:ext cx="2209800" cy="914400"/>
            </a:xfrm>
            <a:prstGeom prst="ellipse">
              <a:avLst/>
            </a:prstGeom>
            <a:solidFill>
              <a:srgbClr val="00B0F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email</a:t>
              </a:r>
            </a:p>
          </p:txBody>
        </p:sp>
        <p:sp>
          <p:nvSpPr>
            <p:cNvPr id="24" name="Tekstvak 22"/>
            <p:cNvSpPr txBox="1">
              <a:spLocks noChangeArrowheads="1"/>
            </p:cNvSpPr>
            <p:nvPr/>
          </p:nvSpPr>
          <p:spPr bwMode="auto">
            <a:xfrm>
              <a:off x="7207439" y="3352800"/>
              <a:ext cx="74892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i="1"/>
                <a:t>string</a:t>
              </a:r>
              <a:endParaRPr lang="en-US" i="1"/>
            </a:p>
          </p:txBody>
        </p:sp>
        <p:sp>
          <p:nvSpPr>
            <p:cNvPr id="25" name="Tekstvak 23"/>
            <p:cNvSpPr txBox="1">
              <a:spLocks noChangeArrowheads="1"/>
            </p:cNvSpPr>
            <p:nvPr/>
          </p:nvSpPr>
          <p:spPr bwMode="auto">
            <a:xfrm>
              <a:off x="6564940" y="1600200"/>
              <a:ext cx="204575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sz="2800"/>
                <a:t>constrained</a:t>
              </a:r>
              <a:endParaRPr lang="en-US" sz="2800"/>
            </a:p>
          </p:txBody>
        </p:sp>
        <p:sp>
          <p:nvSpPr>
            <p:cNvPr id="26" name="Tekstvak 24"/>
            <p:cNvSpPr txBox="1"/>
            <p:nvPr/>
          </p:nvSpPr>
          <p:spPr>
            <a:xfrm>
              <a:off x="6583363" y="3809524"/>
              <a:ext cx="1997075" cy="3698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20000"/>
                  <a:lumOff val="80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nl-NL" dirty="0" err="1"/>
                <a:t>Constraint</a:t>
              </a:r>
              <a:r>
                <a:rPr lang="nl-NL" dirty="0"/>
                <a:t>: .</a:t>
              </a:r>
              <a:r>
                <a:rPr lang="en-US" dirty="0"/>
                <a:t>+@.+</a:t>
              </a:r>
            </a:p>
          </p:txBody>
        </p:sp>
      </p:grpSp>
      <p:sp>
        <p:nvSpPr>
          <p:cNvPr id="27" name="Tekstvak 25"/>
          <p:cNvSpPr txBox="1">
            <a:spLocks noChangeArrowheads="1"/>
          </p:cNvSpPr>
          <p:nvPr/>
        </p:nvSpPr>
        <p:spPr bwMode="auto">
          <a:xfrm>
            <a:off x="-76200" y="1600200"/>
            <a:ext cx="16240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800"/>
              <a:t>complex:</a:t>
            </a:r>
            <a:endParaRPr lang="en-US" sz="28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Category types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Ovaal 5"/>
          <p:cNvSpPr>
            <a:spLocks noChangeArrowheads="1"/>
          </p:cNvSpPr>
          <p:nvPr/>
        </p:nvSpPr>
        <p:spPr bwMode="auto">
          <a:xfrm>
            <a:off x="1752600" y="2546219"/>
            <a:ext cx="1845547" cy="763875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10" name="Ovaal 5"/>
          <p:cNvSpPr>
            <a:spLocks noChangeArrowheads="1"/>
          </p:cNvSpPr>
          <p:nvPr/>
        </p:nvSpPr>
        <p:spPr bwMode="auto">
          <a:xfrm>
            <a:off x="3661787" y="2609859"/>
            <a:ext cx="1845547" cy="763875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alphabet</a:t>
            </a:r>
            <a:endParaRPr lang="en-US" dirty="0"/>
          </a:p>
        </p:txBody>
      </p:sp>
      <p:sp>
        <p:nvSpPr>
          <p:cNvPr id="13" name="Ovaal 5"/>
          <p:cNvSpPr>
            <a:spLocks noChangeArrowheads="1"/>
          </p:cNvSpPr>
          <p:nvPr/>
        </p:nvSpPr>
        <p:spPr bwMode="auto">
          <a:xfrm>
            <a:off x="5698253" y="4646325"/>
            <a:ext cx="1845547" cy="763875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err="1" smtClean="0"/>
              <a:t>writtenForm</a:t>
            </a:r>
            <a:endParaRPr lang="en-US" dirty="0"/>
          </a:p>
        </p:txBody>
      </p:sp>
      <p:sp>
        <p:nvSpPr>
          <p:cNvPr id="14" name="Ovaal 5"/>
          <p:cNvSpPr>
            <a:spLocks noChangeArrowheads="1"/>
          </p:cNvSpPr>
          <p:nvPr/>
        </p:nvSpPr>
        <p:spPr bwMode="auto">
          <a:xfrm>
            <a:off x="1752600" y="3500612"/>
            <a:ext cx="1845547" cy="76387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err="1" smtClean="0"/>
              <a:t>japanese</a:t>
            </a:r>
            <a:endParaRPr lang="en-US" dirty="0"/>
          </a:p>
        </p:txBody>
      </p:sp>
      <p:sp>
        <p:nvSpPr>
          <p:cNvPr id="15" name="Ovaal 5"/>
          <p:cNvSpPr>
            <a:spLocks noChangeArrowheads="1"/>
          </p:cNvSpPr>
          <p:nvPr/>
        </p:nvSpPr>
        <p:spPr bwMode="auto">
          <a:xfrm>
            <a:off x="3661787" y="3500812"/>
            <a:ext cx="1845547" cy="76387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err="1" smtClean="0"/>
              <a:t>ipa</a:t>
            </a:r>
            <a:endParaRPr lang="en-US" dirty="0"/>
          </a:p>
        </p:txBody>
      </p:sp>
      <p:cxnSp>
        <p:nvCxnSpPr>
          <p:cNvPr id="19" name="Straight Connector 18"/>
          <p:cNvCxnSpPr>
            <a:stCxn id="9" idx="4"/>
            <a:endCxn id="14" idx="0"/>
          </p:cNvCxnSpPr>
          <p:nvPr/>
        </p:nvCxnSpPr>
        <p:spPr>
          <a:xfrm rot="5400000">
            <a:off x="2580115" y="3405353"/>
            <a:ext cx="1905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4"/>
            <a:endCxn id="15" idx="0"/>
          </p:cNvCxnSpPr>
          <p:nvPr/>
        </p:nvCxnSpPr>
        <p:spPr>
          <a:xfrm rot="5400000">
            <a:off x="4521021" y="3437273"/>
            <a:ext cx="1270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2675374" y="1655265"/>
            <a:ext cx="4868426" cy="2991059"/>
            <a:chOff x="2675374" y="1655265"/>
            <a:chExt cx="4868426" cy="2991059"/>
          </a:xfrm>
        </p:grpSpPr>
        <p:sp>
          <p:nvSpPr>
            <p:cNvPr id="8" name="Ovaal 5"/>
            <p:cNvSpPr>
              <a:spLocks noChangeArrowheads="1"/>
            </p:cNvSpPr>
            <p:nvPr/>
          </p:nvSpPr>
          <p:spPr bwMode="auto">
            <a:xfrm>
              <a:off x="3661787" y="1655265"/>
              <a:ext cx="1845547" cy="763875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lexicon</a:t>
              </a:r>
              <a:endParaRPr lang="en-US" dirty="0"/>
            </a:p>
          </p:txBody>
        </p:sp>
        <p:sp>
          <p:nvSpPr>
            <p:cNvPr id="11" name="Ovaal 5"/>
            <p:cNvSpPr>
              <a:spLocks noChangeArrowheads="1"/>
            </p:cNvSpPr>
            <p:nvPr/>
          </p:nvSpPr>
          <p:spPr bwMode="auto">
            <a:xfrm>
              <a:off x="5698253" y="2546219"/>
              <a:ext cx="1845547" cy="763875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entry</a:t>
              </a:r>
              <a:endParaRPr lang="en-US" dirty="0"/>
            </a:p>
          </p:txBody>
        </p:sp>
        <p:sp>
          <p:nvSpPr>
            <p:cNvPr id="12" name="Ovaal 5"/>
            <p:cNvSpPr>
              <a:spLocks noChangeArrowheads="1"/>
            </p:cNvSpPr>
            <p:nvPr/>
          </p:nvSpPr>
          <p:spPr bwMode="auto">
            <a:xfrm>
              <a:off x="5698253" y="3564452"/>
              <a:ext cx="1845547" cy="763875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lemma</a:t>
              </a:r>
              <a:endParaRPr lang="en-US" dirty="0"/>
            </a:p>
          </p:txBody>
        </p:sp>
        <p:cxnSp>
          <p:nvCxnSpPr>
            <p:cNvPr id="16" name="Straight Connector 15"/>
            <p:cNvCxnSpPr>
              <a:stCxn id="8" idx="4"/>
              <a:endCxn id="10" idx="0"/>
            </p:cNvCxnSpPr>
            <p:nvPr/>
          </p:nvCxnSpPr>
          <p:spPr>
            <a:xfrm rot="5400000">
              <a:off x="4489201" y="2514499"/>
              <a:ext cx="1907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8" idx="4"/>
              <a:endCxn id="9" idx="0"/>
            </p:cNvCxnSpPr>
            <p:nvPr/>
          </p:nvCxnSpPr>
          <p:spPr>
            <a:xfrm rot="5400000">
              <a:off x="3566428" y="1528086"/>
              <a:ext cx="127079" cy="19091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8" idx="4"/>
              <a:endCxn id="11" idx="0"/>
            </p:cNvCxnSpPr>
            <p:nvPr/>
          </p:nvCxnSpPr>
          <p:spPr>
            <a:xfrm rot="16200000" flipH="1">
              <a:off x="5539254" y="1464447"/>
              <a:ext cx="127079" cy="20364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1" idx="4"/>
              <a:endCxn id="12" idx="0"/>
            </p:cNvCxnSpPr>
            <p:nvPr/>
          </p:nvCxnSpPr>
          <p:spPr>
            <a:xfrm rot="5400000">
              <a:off x="6493847" y="3437273"/>
              <a:ext cx="2543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2" idx="4"/>
              <a:endCxn id="13" idx="0"/>
            </p:cNvCxnSpPr>
            <p:nvPr/>
          </p:nvCxnSpPr>
          <p:spPr>
            <a:xfrm rot="5400000">
              <a:off x="6462028" y="4487326"/>
              <a:ext cx="31799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kstvak 20"/>
          <p:cNvSpPr txBox="1">
            <a:spLocks noChangeArrowheads="1"/>
          </p:cNvSpPr>
          <p:nvPr/>
        </p:nvSpPr>
        <p:spPr bwMode="auto">
          <a:xfrm>
            <a:off x="0" y="1611312"/>
            <a:ext cx="16664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800" dirty="0" smtClean="0"/>
              <a:t>container: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type to 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Which type is appropriate depends on the place of the data category in the structure of your resource: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Can it have a value?</a:t>
            </a:r>
          </a:p>
          <a:p>
            <a:pPr lvl="2"/>
            <a:r>
              <a:rPr lang="en-US" dirty="0" smtClean="0"/>
              <a:t>Complex Data Category with an data type</a:t>
            </a:r>
          </a:p>
          <a:p>
            <a:pPr lvl="3"/>
            <a:r>
              <a:rPr lang="en-US" dirty="0" smtClean="0"/>
              <a:t>Any of the values of the data type?</a:t>
            </a:r>
          </a:p>
          <a:p>
            <a:pPr lvl="4"/>
            <a:r>
              <a:rPr lang="en-US" dirty="0" smtClean="0"/>
              <a:t>Open Data Category</a:t>
            </a:r>
          </a:p>
          <a:p>
            <a:pPr lvl="3"/>
            <a:r>
              <a:rPr lang="en-US" dirty="0" smtClean="0"/>
              <a:t>Can you enumerate the values?</a:t>
            </a:r>
          </a:p>
          <a:p>
            <a:pPr lvl="4"/>
            <a:r>
              <a:rPr lang="en-US" dirty="0" smtClean="0"/>
              <a:t>Closed Data Category</a:t>
            </a:r>
          </a:p>
          <a:p>
            <a:pPr lvl="5"/>
            <a:r>
              <a:rPr lang="en-US" dirty="0" smtClean="0"/>
              <a:t>Fill its value domain with simple Data Categories</a:t>
            </a:r>
          </a:p>
          <a:p>
            <a:pPr lvl="3"/>
            <a:r>
              <a:rPr lang="en-US" dirty="0" smtClean="0"/>
              <a:t>Is there a rule to constrain the values?</a:t>
            </a:r>
          </a:p>
          <a:p>
            <a:pPr lvl="4"/>
            <a:r>
              <a:rPr lang="en-US" dirty="0" smtClean="0"/>
              <a:t>Constrained Data Category</a:t>
            </a:r>
          </a:p>
          <a:p>
            <a:pPr lvl="5"/>
            <a:r>
              <a:rPr lang="en-US" dirty="0" smtClean="0"/>
              <a:t>Express the rule/constraint in one of the rule languages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Is it a value?</a:t>
            </a:r>
          </a:p>
          <a:p>
            <a:pPr lvl="2"/>
            <a:r>
              <a:rPr lang="en-US" dirty="0" smtClean="0"/>
              <a:t>Simple Data Category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Does it group other (container or complex) Data Categories?</a:t>
            </a:r>
          </a:p>
          <a:p>
            <a:pPr lvl="2"/>
            <a:r>
              <a:rPr lang="en-US" dirty="0" smtClean="0"/>
              <a:t>Container Data Categories</a:t>
            </a:r>
          </a:p>
          <a:p>
            <a:pPr lvl="2"/>
            <a:endParaRPr lang="en-US" dirty="0"/>
          </a:p>
          <a:p>
            <a:r>
              <a:rPr lang="en-US" dirty="0" smtClean="0"/>
              <a:t>If a Data Category both has a value </a:t>
            </a:r>
            <a:r>
              <a:rPr lang="en-US" i="1" dirty="0" smtClean="0"/>
              <a:t>and</a:t>
            </a:r>
            <a:r>
              <a:rPr lang="en-US" dirty="0" smtClean="0"/>
              <a:t> groups Data Categories</a:t>
            </a:r>
          </a:p>
          <a:p>
            <a:pPr lvl="1"/>
            <a:r>
              <a:rPr lang="en-US" dirty="0" smtClean="0"/>
              <a:t>Complex Data Category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17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304800" y="1905000"/>
            <a:ext cx="2743200" cy="1295400"/>
            <a:chOff x="914400" y="685800"/>
            <a:chExt cx="2743200" cy="1295400"/>
          </a:xfrm>
        </p:grpSpPr>
        <p:sp>
          <p:nvSpPr>
            <p:cNvPr id="25" name="Left Bracket 24"/>
            <p:cNvSpPr/>
            <p:nvPr/>
          </p:nvSpPr>
          <p:spPr>
            <a:xfrm>
              <a:off x="914400" y="685800"/>
              <a:ext cx="76200" cy="1295400"/>
            </a:xfrm>
            <a:prstGeom prst="lef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055522" y="762000"/>
              <a:ext cx="6815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category</a:t>
              </a:r>
              <a:endParaRPr lang="en-US" sz="11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198078" y="762000"/>
              <a:ext cx="90120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/>
                <a:t>n</a:t>
              </a:r>
              <a:r>
                <a:rPr lang="en-US" sz="1100" i="1" dirty="0" smtClean="0"/>
                <a:t>oun phrase</a:t>
              </a:r>
              <a:endParaRPr lang="en-US" sz="1100" i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90600" y="1393195"/>
              <a:ext cx="81144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agreement</a:t>
              </a:r>
              <a:endParaRPr lang="en-US" sz="1100" dirty="0"/>
            </a:p>
          </p:txBody>
        </p:sp>
        <p:sp>
          <p:nvSpPr>
            <p:cNvPr id="29" name="Right Bracket 28"/>
            <p:cNvSpPr/>
            <p:nvPr/>
          </p:nvSpPr>
          <p:spPr>
            <a:xfrm>
              <a:off x="3581400" y="685800"/>
              <a:ext cx="76200" cy="1295400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Left Bracket 29"/>
            <p:cNvSpPr/>
            <p:nvPr/>
          </p:nvSpPr>
          <p:spPr>
            <a:xfrm>
              <a:off x="1905000" y="1143000"/>
              <a:ext cx="76200" cy="762000"/>
            </a:xfrm>
            <a:prstGeom prst="lef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943100" y="1600200"/>
              <a:ext cx="5806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person</a:t>
              </a:r>
              <a:endParaRPr lang="en-US" sz="1100" dirty="0"/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1914246" y="1143000"/>
              <a:ext cx="1468873" cy="261610"/>
              <a:chOff x="1914246" y="1143000"/>
              <a:chExt cx="1468873" cy="261610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1914246" y="1143000"/>
                <a:ext cx="63831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number</a:t>
                </a:r>
                <a:endParaRPr lang="en-US" sz="1100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743200" y="1143000"/>
                <a:ext cx="63991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/>
                  <a:t>singular</a:t>
                </a:r>
                <a:endParaRPr lang="en-US" sz="1100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2835372" y="1600200"/>
              <a:ext cx="45557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 smtClean="0"/>
                <a:t>third</a:t>
              </a:r>
              <a:endParaRPr lang="en-US" sz="1100" i="1" dirty="0"/>
            </a:p>
          </p:txBody>
        </p:sp>
        <p:sp>
          <p:nvSpPr>
            <p:cNvPr id="34" name="Right Bracket 33"/>
            <p:cNvSpPr/>
            <p:nvPr/>
          </p:nvSpPr>
          <p:spPr>
            <a:xfrm>
              <a:off x="3505200" y="1143000"/>
              <a:ext cx="45719" cy="762000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3276600" y="1371600"/>
            <a:ext cx="2807067" cy="2776210"/>
            <a:chOff x="3657600" y="728990"/>
            <a:chExt cx="2807067" cy="2776210"/>
          </a:xfrm>
        </p:grpSpPr>
        <p:sp>
          <p:nvSpPr>
            <p:cNvPr id="38" name="Oval 37"/>
            <p:cNvSpPr/>
            <p:nvPr/>
          </p:nvSpPr>
          <p:spPr>
            <a:xfrm>
              <a:off x="4429125" y="72899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S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3886200" y="1338590"/>
              <a:ext cx="1619250" cy="533400"/>
              <a:chOff x="3810000" y="990600"/>
              <a:chExt cx="1619250" cy="533400"/>
            </a:xfrm>
          </p:grpSpPr>
          <p:sp>
            <p:nvSpPr>
              <p:cNvPr id="54" name="Oval 53"/>
              <p:cNvSpPr/>
              <p:nvPr/>
            </p:nvSpPr>
            <p:spPr>
              <a:xfrm>
                <a:off x="3810000" y="990600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1"/>
              <a:lstStyle/>
              <a:p>
                <a:pPr algn="ctr"/>
                <a:r>
                  <a:rPr lang="en-US" sz="1100" dirty="0" smtClean="0">
                    <a:solidFill>
                      <a:schemeClr val="tx1"/>
                    </a:solidFill>
                  </a:rPr>
                  <a:t>NP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4895850" y="990600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1"/>
              <a:lstStyle/>
              <a:p>
                <a:pPr algn="ctr"/>
                <a:r>
                  <a:rPr lang="en-US" sz="1100" dirty="0">
                    <a:solidFill>
                      <a:schemeClr val="tx1"/>
                    </a:solidFill>
                  </a:rPr>
                  <a:t>V</a:t>
                </a:r>
                <a:r>
                  <a:rPr lang="en-US" sz="1100" dirty="0" smtClean="0">
                    <a:solidFill>
                      <a:schemeClr val="tx1"/>
                    </a:solidFill>
                  </a:rPr>
                  <a:t>P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0" name="Oval 39"/>
            <p:cNvSpPr/>
            <p:nvPr/>
          </p:nvSpPr>
          <p:spPr>
            <a:xfrm>
              <a:off x="4495800" y="194819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V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5448300" y="194819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NP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5105400" y="263399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1"/>
            <a:lstStyle/>
            <a:p>
              <a:pPr algn="ctr"/>
              <a:r>
                <a:rPr lang="en-US" sz="1100" dirty="0" err="1" smtClean="0">
                  <a:solidFill>
                    <a:schemeClr val="tx1"/>
                  </a:solidFill>
                </a:rPr>
                <a:t>Det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5791200" y="263399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1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N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Straight Connector 43"/>
            <p:cNvCxnSpPr>
              <a:stCxn id="38" idx="4"/>
              <a:endCxn id="54" idx="0"/>
            </p:cNvCxnSpPr>
            <p:nvPr/>
          </p:nvCxnSpPr>
          <p:spPr>
            <a:xfrm flipH="1">
              <a:off x="4152900" y="1262390"/>
              <a:ext cx="542925" cy="76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38" idx="4"/>
              <a:endCxn id="55" idx="0"/>
            </p:cNvCxnSpPr>
            <p:nvPr/>
          </p:nvCxnSpPr>
          <p:spPr>
            <a:xfrm>
              <a:off x="4695825" y="1262390"/>
              <a:ext cx="542925" cy="76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55" idx="4"/>
              <a:endCxn id="40" idx="0"/>
            </p:cNvCxnSpPr>
            <p:nvPr/>
          </p:nvCxnSpPr>
          <p:spPr>
            <a:xfrm flipH="1">
              <a:off x="4762500" y="1871990"/>
              <a:ext cx="476250" cy="76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55" idx="4"/>
              <a:endCxn id="41" idx="0"/>
            </p:cNvCxnSpPr>
            <p:nvPr/>
          </p:nvCxnSpPr>
          <p:spPr>
            <a:xfrm>
              <a:off x="5238750" y="1871990"/>
              <a:ext cx="476250" cy="76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41" idx="4"/>
              <a:endCxn id="42" idx="0"/>
            </p:cNvCxnSpPr>
            <p:nvPr/>
          </p:nvCxnSpPr>
          <p:spPr>
            <a:xfrm flipH="1">
              <a:off x="5372100" y="2481590"/>
              <a:ext cx="3429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41" idx="4"/>
              <a:endCxn id="43" idx="0"/>
            </p:cNvCxnSpPr>
            <p:nvPr/>
          </p:nvCxnSpPr>
          <p:spPr>
            <a:xfrm>
              <a:off x="5715000" y="2481590"/>
              <a:ext cx="3429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657600" y="1948190"/>
              <a:ext cx="88678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Text=“John”</a:t>
              </a:r>
              <a:endParaRPr lang="en-US" sz="11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343400" y="2557790"/>
              <a:ext cx="77296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Text=“hit”</a:t>
              </a:r>
              <a:endParaRPr lang="en-US" sz="11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953000" y="3243590"/>
              <a:ext cx="81144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Text=“the”</a:t>
              </a:r>
              <a:endParaRPr lang="en-US" sz="11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638800" y="3243590"/>
              <a:ext cx="82586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Text=“ball”</a:t>
              </a:r>
              <a:endParaRPr lang="en-US" sz="1100" dirty="0"/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152400" y="3657600"/>
            <a:ext cx="33335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/</a:t>
            </a:r>
            <a:r>
              <a:rPr lang="en-US" i="1" dirty="0" smtClean="0"/>
              <a:t>category</a:t>
            </a:r>
            <a:r>
              <a:rPr lang="en-US" dirty="0"/>
              <a:t>/</a:t>
            </a:r>
            <a:r>
              <a:rPr lang="en-US" dirty="0" smtClean="0"/>
              <a:t> a closed DC</a:t>
            </a:r>
          </a:p>
          <a:p>
            <a:r>
              <a:rPr lang="en-US" dirty="0" smtClean="0"/>
              <a:t>  /</a:t>
            </a:r>
            <a:r>
              <a:rPr lang="en-US" i="1" dirty="0" smtClean="0"/>
              <a:t>noun phrase</a:t>
            </a:r>
            <a:r>
              <a:rPr lang="en-US" dirty="0" smtClean="0"/>
              <a:t>/ a simple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agreement</a:t>
            </a:r>
            <a:r>
              <a:rPr lang="en-US" dirty="0" smtClean="0"/>
              <a:t>/ a container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number</a:t>
            </a:r>
            <a:r>
              <a:rPr lang="en-US" dirty="0" smtClean="0"/>
              <a:t>/ a closed DC</a:t>
            </a:r>
          </a:p>
          <a:p>
            <a:r>
              <a:rPr lang="en-US" dirty="0" smtClean="0"/>
              <a:t>  /</a:t>
            </a:r>
            <a:r>
              <a:rPr lang="en-US" i="1" dirty="0" smtClean="0"/>
              <a:t>singular</a:t>
            </a:r>
            <a:r>
              <a:rPr lang="en-US" dirty="0" smtClean="0"/>
              <a:t>/ a simple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person</a:t>
            </a:r>
            <a:r>
              <a:rPr lang="en-US" dirty="0" smtClean="0"/>
              <a:t>/ a closed DC</a:t>
            </a:r>
          </a:p>
          <a:p>
            <a:r>
              <a:rPr lang="en-US" dirty="0" smtClean="0"/>
              <a:t>  /</a:t>
            </a:r>
            <a:r>
              <a:rPr lang="en-US" i="1" dirty="0" smtClean="0"/>
              <a:t>third</a:t>
            </a:r>
            <a:r>
              <a:rPr lang="en-US" dirty="0" smtClean="0"/>
              <a:t>/ a simple DC</a:t>
            </a:r>
          </a:p>
          <a:p>
            <a:r>
              <a:rPr lang="en-US" sz="1400" dirty="0" smtClean="0"/>
              <a:t>(Encoded as </a:t>
            </a:r>
            <a:r>
              <a:rPr lang="en-US" sz="1400" dirty="0" smtClean="0">
                <a:hlinkClick r:id="rId2"/>
              </a:rPr>
              <a:t>TEI P5 FSR</a:t>
            </a:r>
            <a:r>
              <a:rPr lang="en-US" sz="1400" dirty="0" smtClean="0"/>
              <a:t> the XML elements and attributes</a:t>
            </a:r>
          </a:p>
          <a:p>
            <a:r>
              <a:rPr lang="en-US" sz="1400" dirty="0"/>
              <a:t>a</a:t>
            </a:r>
            <a:r>
              <a:rPr lang="en-US" sz="1400" dirty="0" smtClean="0"/>
              <a:t>re seen as syntactic sugar)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3429000" y="4191000"/>
            <a:ext cx="255291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</a:t>
            </a:r>
            <a:r>
              <a:rPr lang="en-US" i="1" dirty="0" smtClean="0"/>
              <a:t>S</a:t>
            </a:r>
            <a:r>
              <a:rPr lang="en-US" dirty="0" smtClean="0"/>
              <a:t>/ a container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NP</a:t>
            </a:r>
            <a:r>
              <a:rPr lang="en-US" dirty="0" smtClean="0"/>
              <a:t>/ an open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VP</a:t>
            </a:r>
            <a:r>
              <a:rPr lang="en-US" dirty="0" smtClean="0"/>
              <a:t>/ a container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V</a:t>
            </a:r>
            <a:r>
              <a:rPr lang="en-US" dirty="0" smtClean="0"/>
              <a:t>/ an open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NP</a:t>
            </a:r>
            <a:r>
              <a:rPr lang="en-US" dirty="0" smtClean="0"/>
              <a:t>/ a container DC</a:t>
            </a:r>
          </a:p>
          <a:p>
            <a:r>
              <a:rPr lang="en-US" dirty="0" smtClean="0"/>
              <a:t>/</a:t>
            </a:r>
            <a:r>
              <a:rPr lang="en-US" i="1" dirty="0" err="1" smtClean="0"/>
              <a:t>Det</a:t>
            </a:r>
            <a:r>
              <a:rPr lang="en-US" dirty="0" smtClean="0"/>
              <a:t>/ an open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N</a:t>
            </a:r>
            <a:r>
              <a:rPr lang="en-US" dirty="0" smtClean="0"/>
              <a:t>/ an open DC</a:t>
            </a:r>
          </a:p>
          <a:p>
            <a:r>
              <a:rPr lang="en-US" sz="1400" dirty="0" smtClean="0"/>
              <a:t>(Text= is seen as syntactic sugar)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629400" y="1219200"/>
            <a:ext cx="1834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N(</a:t>
            </a:r>
            <a:r>
              <a:rPr lang="en-US" dirty="0" err="1"/>
              <a:t>soort,mv,basis</a:t>
            </a:r>
            <a:r>
              <a:rPr lang="en-US" dirty="0"/>
              <a:t>)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037874" y="3657600"/>
            <a:ext cx="312383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</a:t>
            </a:r>
            <a:r>
              <a:rPr lang="en-US" i="1" dirty="0" smtClean="0"/>
              <a:t>CGN tag</a:t>
            </a:r>
            <a:r>
              <a:rPr lang="en-US" dirty="0" smtClean="0"/>
              <a:t>/ a constrained DC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1400" dirty="0" smtClean="0"/>
              <a:t>(</a:t>
            </a:r>
            <a:r>
              <a:rPr lang="en-US" sz="1400" dirty="0"/>
              <a:t>T</a:t>
            </a:r>
            <a:r>
              <a:rPr lang="en-US" sz="1400" dirty="0" smtClean="0"/>
              <a:t>he constraint is specified as an </a:t>
            </a:r>
            <a:r>
              <a:rPr lang="en-US" sz="1400" dirty="0" smtClean="0">
                <a:hlinkClick r:id="rId3"/>
              </a:rPr>
              <a:t>EBNF</a:t>
            </a:r>
            <a:r>
              <a:rPr lang="en-US" sz="1400" dirty="0" smtClean="0"/>
              <a:t>,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which refers to the following DCs)</a:t>
            </a:r>
            <a:endParaRPr lang="en-US" dirty="0" smtClean="0"/>
          </a:p>
          <a:p>
            <a:r>
              <a:rPr lang="en-US" dirty="0" smtClean="0"/>
              <a:t>/</a:t>
            </a:r>
            <a:r>
              <a:rPr lang="en-US" i="1" dirty="0" err="1" smtClean="0"/>
              <a:t>PoS</a:t>
            </a:r>
            <a:r>
              <a:rPr lang="en-US" dirty="0" smtClean="0"/>
              <a:t>/ a closed DC</a:t>
            </a:r>
          </a:p>
          <a:p>
            <a:r>
              <a:rPr lang="en-US" dirty="0" smtClean="0"/>
              <a:t>  /</a:t>
            </a:r>
            <a:r>
              <a:rPr lang="en-US" i="1" dirty="0"/>
              <a:t>N</a:t>
            </a:r>
            <a:r>
              <a:rPr lang="en-US" dirty="0" smtClean="0"/>
              <a:t>/ a simple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NTYPE</a:t>
            </a:r>
            <a:r>
              <a:rPr lang="en-US" dirty="0" smtClean="0"/>
              <a:t>/ a closed DC</a:t>
            </a:r>
          </a:p>
          <a:p>
            <a:r>
              <a:rPr lang="en-US" dirty="0" smtClean="0"/>
              <a:t>  /</a:t>
            </a:r>
            <a:r>
              <a:rPr lang="en-US" i="1" dirty="0" err="1" smtClean="0"/>
              <a:t>soort</a:t>
            </a:r>
            <a:r>
              <a:rPr lang="en-US" dirty="0" smtClean="0"/>
              <a:t>/ a simple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GETAL</a:t>
            </a:r>
            <a:r>
              <a:rPr lang="en-US" dirty="0" smtClean="0"/>
              <a:t>/ a closed DC</a:t>
            </a:r>
          </a:p>
          <a:p>
            <a:r>
              <a:rPr lang="en-US" dirty="0"/>
              <a:t> </a:t>
            </a:r>
            <a:r>
              <a:rPr lang="en-US" dirty="0" smtClean="0"/>
              <a:t> /</a:t>
            </a:r>
            <a:r>
              <a:rPr lang="en-US" i="1" dirty="0" smtClean="0"/>
              <a:t>mv</a:t>
            </a:r>
            <a:r>
              <a:rPr lang="en-US" dirty="0" smtClean="0"/>
              <a:t>/ a simple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GRAAD</a:t>
            </a:r>
            <a:r>
              <a:rPr lang="en-US" dirty="0" smtClean="0"/>
              <a:t>/ a closed DC</a:t>
            </a:r>
          </a:p>
          <a:p>
            <a:r>
              <a:rPr lang="en-US" dirty="0"/>
              <a:t> </a:t>
            </a:r>
            <a:r>
              <a:rPr lang="en-US" dirty="0" smtClean="0"/>
              <a:t> /</a:t>
            </a:r>
            <a:r>
              <a:rPr lang="en-US" i="1" dirty="0" smtClean="0"/>
              <a:t>basis</a:t>
            </a:r>
            <a:r>
              <a:rPr lang="en-US" dirty="0" smtClean="0"/>
              <a:t>/ a simple DC</a:t>
            </a:r>
          </a:p>
        </p:txBody>
      </p:sp>
      <p:sp>
        <p:nvSpPr>
          <p:cNvPr id="60" name="Oval 59"/>
          <p:cNvSpPr/>
          <p:nvPr/>
        </p:nvSpPr>
        <p:spPr>
          <a:xfrm>
            <a:off x="7162800" y="1752600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 anchorCtr="1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CGN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tag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6172200" y="2362200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6800" rIns="36000" rtlCol="0" anchor="ctr" anchorCtr="1"/>
          <a:lstStyle/>
          <a:p>
            <a:pPr algn="ctr"/>
            <a:r>
              <a:rPr lang="en-US" sz="1100" dirty="0" err="1" smtClean="0">
                <a:solidFill>
                  <a:schemeClr val="tx1"/>
                </a:solidFill>
              </a:rPr>
              <a:t>PoS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66" name="Straight Connector 65"/>
          <p:cNvCxnSpPr>
            <a:stCxn id="60" idx="4"/>
            <a:endCxn id="76" idx="0"/>
          </p:cNvCxnSpPr>
          <p:nvPr/>
        </p:nvCxnSpPr>
        <p:spPr>
          <a:xfrm flipH="1">
            <a:off x="6438900" y="2286000"/>
            <a:ext cx="9906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301038" y="2971800"/>
            <a:ext cx="2757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N</a:t>
            </a:r>
            <a:endParaRPr lang="en-US" sz="1100" dirty="0"/>
          </a:p>
        </p:txBody>
      </p:sp>
      <p:sp>
        <p:nvSpPr>
          <p:cNvPr id="78" name="Oval 77"/>
          <p:cNvSpPr/>
          <p:nvPr/>
        </p:nvSpPr>
        <p:spPr>
          <a:xfrm>
            <a:off x="6810261" y="2362200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6800" rIns="36000" rtlCol="0" anchor="ctr" anchorCtr="1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NTYPE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834438" y="2971800"/>
            <a:ext cx="4850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/>
              <a:t>soort</a:t>
            </a:r>
            <a:endParaRPr lang="en-US" sz="1100" dirty="0"/>
          </a:p>
        </p:txBody>
      </p:sp>
      <p:sp>
        <p:nvSpPr>
          <p:cNvPr id="80" name="Oval 79"/>
          <p:cNvSpPr/>
          <p:nvPr/>
        </p:nvSpPr>
        <p:spPr>
          <a:xfrm>
            <a:off x="7467600" y="2362200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6800" rIns="36000" rtlCol="0" anchor="ctr" anchorCtr="1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GETAL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545787" y="2971800"/>
            <a:ext cx="3770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mv</a:t>
            </a:r>
            <a:endParaRPr lang="en-US" sz="1100" dirty="0"/>
          </a:p>
        </p:txBody>
      </p:sp>
      <p:sp>
        <p:nvSpPr>
          <p:cNvPr id="82" name="Oval 81"/>
          <p:cNvSpPr/>
          <p:nvPr/>
        </p:nvSpPr>
        <p:spPr>
          <a:xfrm>
            <a:off x="8153400" y="2362200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6800" rIns="36000" rtlCol="0" anchor="ctr" anchorCtr="1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GRAAD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185567" y="2971800"/>
            <a:ext cx="4690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basis</a:t>
            </a:r>
            <a:endParaRPr lang="en-US" sz="1100" dirty="0"/>
          </a:p>
        </p:txBody>
      </p:sp>
      <p:cxnSp>
        <p:nvCxnSpPr>
          <p:cNvPr id="84" name="Straight Connector 83"/>
          <p:cNvCxnSpPr>
            <a:stCxn id="60" idx="4"/>
            <a:endCxn id="78" idx="0"/>
          </p:cNvCxnSpPr>
          <p:nvPr/>
        </p:nvCxnSpPr>
        <p:spPr>
          <a:xfrm flipH="1">
            <a:off x="7076961" y="2286000"/>
            <a:ext cx="352539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60" idx="4"/>
            <a:endCxn id="80" idx="0"/>
          </p:cNvCxnSpPr>
          <p:nvPr/>
        </p:nvCxnSpPr>
        <p:spPr>
          <a:xfrm>
            <a:off x="7429500" y="2286000"/>
            <a:ext cx="3048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60" idx="4"/>
            <a:endCxn id="82" idx="0"/>
          </p:cNvCxnSpPr>
          <p:nvPr/>
        </p:nvCxnSpPr>
        <p:spPr>
          <a:xfrm>
            <a:off x="7429500" y="2286000"/>
            <a:ext cx="9906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9936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Data Category relationships</a:t>
            </a:r>
            <a:endParaRPr lang="en-US" dirty="0"/>
          </a:p>
        </p:txBody>
      </p:sp>
      <p:sp>
        <p:nvSpPr>
          <p:cNvPr id="22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4800600" cy="452596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Value domain membership</a:t>
            </a:r>
          </a:p>
          <a:p>
            <a:r>
              <a:rPr lang="en-GB" dirty="0" err="1" smtClean="0"/>
              <a:t>Subsumption</a:t>
            </a:r>
            <a:r>
              <a:rPr lang="en-GB" dirty="0" smtClean="0"/>
              <a:t> relationships between simple data categories (legacy)</a:t>
            </a:r>
          </a:p>
          <a:p>
            <a:r>
              <a:rPr lang="en-GB" dirty="0" smtClean="0"/>
              <a:t>Relationships between complex/container data categories are not stored in the DCR</a:t>
            </a:r>
            <a:endParaRPr lang="en-GB" dirty="0"/>
          </a:p>
        </p:txBody>
      </p:sp>
      <p:grpSp>
        <p:nvGrpSpPr>
          <p:cNvPr id="23" name="Groep 29"/>
          <p:cNvGrpSpPr/>
          <p:nvPr/>
        </p:nvGrpSpPr>
        <p:grpSpPr>
          <a:xfrm>
            <a:off x="5791200" y="1905000"/>
            <a:ext cx="2590800" cy="2286000"/>
            <a:chOff x="5029200" y="2895600"/>
            <a:chExt cx="2590800" cy="2286000"/>
          </a:xfrm>
        </p:grpSpPr>
        <p:sp>
          <p:nvSpPr>
            <p:cNvPr id="24" name="Ovaal 7"/>
            <p:cNvSpPr>
              <a:spLocks noChangeArrowheads="1"/>
            </p:cNvSpPr>
            <p:nvPr/>
          </p:nvSpPr>
          <p:spPr bwMode="auto">
            <a:xfrm>
              <a:off x="5029200" y="2895600"/>
              <a:ext cx="2209800" cy="914543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err="1" smtClean="0"/>
                <a:t>partOfSpeech</a:t>
              </a:r>
              <a:endParaRPr lang="en-US" dirty="0"/>
            </a:p>
          </p:txBody>
        </p:sp>
        <p:sp>
          <p:nvSpPr>
            <p:cNvPr id="25" name="Tekstvak 8"/>
            <p:cNvSpPr txBox="1">
              <a:spLocks noChangeArrowheads="1"/>
            </p:cNvSpPr>
            <p:nvPr/>
          </p:nvSpPr>
          <p:spPr bwMode="auto">
            <a:xfrm>
              <a:off x="6871077" y="3821813"/>
              <a:ext cx="748923" cy="369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i="1" dirty="0" err="1"/>
                <a:t>string</a:t>
              </a:r>
              <a:endParaRPr lang="en-US" i="1" dirty="0"/>
            </a:p>
          </p:txBody>
        </p:sp>
        <p:sp>
          <p:nvSpPr>
            <p:cNvPr id="26" name="Ovaal 9"/>
            <p:cNvSpPr/>
            <p:nvPr/>
          </p:nvSpPr>
          <p:spPr bwMode="auto">
            <a:xfrm>
              <a:off x="5029200" y="4267200"/>
              <a:ext cx="2209800" cy="914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 smtClean="0"/>
                <a:t>pronoun</a:t>
              </a:r>
              <a:endParaRPr lang="en-US" dirty="0"/>
            </a:p>
          </p:txBody>
        </p:sp>
        <p:cxnSp>
          <p:nvCxnSpPr>
            <p:cNvPr id="27" name="Rechte verbindingslijn 13"/>
            <p:cNvCxnSpPr>
              <a:cxnSpLocks noChangeShapeType="1"/>
              <a:stCxn id="24" idx="4"/>
              <a:endCxn id="26" idx="0"/>
            </p:cNvCxnSpPr>
            <p:nvPr/>
          </p:nvCxnSpPr>
          <p:spPr bwMode="auto">
            <a:xfrm rot="5400000">
              <a:off x="5905572" y="4038671"/>
              <a:ext cx="457057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8" name="Rechte verbindingslijn 13"/>
            <p:cNvCxnSpPr>
              <a:cxnSpLocks noChangeShapeType="1"/>
              <a:stCxn id="24" idx="4"/>
            </p:cNvCxnSpPr>
            <p:nvPr/>
          </p:nvCxnSpPr>
          <p:spPr bwMode="auto">
            <a:xfrm rot="5400000">
              <a:off x="5543622" y="3524323"/>
              <a:ext cx="304659" cy="87629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" name="Rechte verbindingslijn 13"/>
            <p:cNvCxnSpPr>
              <a:cxnSpLocks noChangeShapeType="1"/>
              <a:stCxn id="24" idx="4"/>
            </p:cNvCxnSpPr>
            <p:nvPr/>
          </p:nvCxnSpPr>
          <p:spPr bwMode="auto">
            <a:xfrm rot="16200000" flipH="1">
              <a:off x="6419922" y="3524321"/>
              <a:ext cx="304659" cy="876302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" name="Groep 31"/>
          <p:cNvGrpSpPr/>
          <p:nvPr/>
        </p:nvGrpSpPr>
        <p:grpSpPr>
          <a:xfrm>
            <a:off x="5791200" y="4191000"/>
            <a:ext cx="2209800" cy="1371600"/>
            <a:chOff x="5029200" y="5181600"/>
            <a:chExt cx="2209800" cy="1371600"/>
          </a:xfrm>
        </p:grpSpPr>
        <p:sp>
          <p:nvSpPr>
            <p:cNvPr id="31" name="Ovaal 18"/>
            <p:cNvSpPr/>
            <p:nvPr/>
          </p:nvSpPr>
          <p:spPr bwMode="auto">
            <a:xfrm>
              <a:off x="5029200" y="5638800"/>
              <a:ext cx="2209800" cy="914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 smtClean="0"/>
                <a:t>personal</a:t>
              </a:r>
            </a:p>
            <a:p>
              <a:pPr algn="ctr">
                <a:defRPr/>
              </a:pPr>
              <a:r>
                <a:rPr lang="en-US" dirty="0" smtClean="0"/>
                <a:t>pronoun</a:t>
              </a:r>
              <a:endParaRPr lang="en-US" dirty="0"/>
            </a:p>
          </p:txBody>
        </p:sp>
        <p:cxnSp>
          <p:nvCxnSpPr>
            <p:cNvPr id="32" name="Rechte verbindingslijn 20"/>
            <p:cNvCxnSpPr>
              <a:stCxn id="26" idx="4"/>
              <a:endCxn id="31" idx="0"/>
            </p:cNvCxnSpPr>
            <p:nvPr/>
          </p:nvCxnSpPr>
          <p:spPr bwMode="auto">
            <a:xfrm rot="5400000">
              <a:off x="5905500" y="5410200"/>
              <a:ext cx="457200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Rechte verbindingslijn 13"/>
            <p:cNvCxnSpPr>
              <a:cxnSpLocks noChangeShapeType="1"/>
            </p:cNvCxnSpPr>
            <p:nvPr/>
          </p:nvCxnSpPr>
          <p:spPr bwMode="auto">
            <a:xfrm rot="5400000">
              <a:off x="5543620" y="4895781"/>
              <a:ext cx="304659" cy="87629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" name="Rechte verbindingslijn 13"/>
            <p:cNvCxnSpPr>
              <a:cxnSpLocks noChangeShapeType="1"/>
            </p:cNvCxnSpPr>
            <p:nvPr/>
          </p:nvCxnSpPr>
          <p:spPr bwMode="auto">
            <a:xfrm rot="16200000" flipH="1">
              <a:off x="6419920" y="4895779"/>
              <a:ext cx="304659" cy="876302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</p:bldLst>
  </p:timing>
</p:sld>
</file>

<file path=ppt/theme/theme1.xml><?xml version="1.0" encoding="utf-8"?>
<a:theme xmlns:a="http://schemas.openxmlformats.org/drawingml/2006/main" name="ISOc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ISOcat</Template>
  <TotalTime>1529</TotalTime>
  <Words>1658</Words>
  <Application>Microsoft Macintosh PowerPoint</Application>
  <PresentationFormat>On-screen Show (4:3)</PresentationFormat>
  <Paragraphs>380</Paragraphs>
  <Slides>26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ISOcat</vt:lpstr>
      <vt:lpstr>ISOcat introduction</vt:lpstr>
      <vt:lpstr>ISOcat: a Data Category Registry</vt:lpstr>
      <vt:lpstr>What is a Data Category?</vt:lpstr>
      <vt:lpstr>Data Category example</vt:lpstr>
      <vt:lpstr>Data Category types</vt:lpstr>
      <vt:lpstr>Data Category types</vt:lpstr>
      <vt:lpstr>Which type to use?</vt:lpstr>
      <vt:lpstr>Some examples</vt:lpstr>
      <vt:lpstr>Data Category relationships</vt:lpstr>
      <vt:lpstr>PowerPoint Presentation</vt:lpstr>
      <vt:lpstr>How can you use Data Categories?</vt:lpstr>
      <vt:lpstr>What is a Data Category Registry?</vt:lpstr>
      <vt:lpstr>Standardization</vt:lpstr>
      <vt:lpstr>How can you use a Data Category Registry?</vt:lpstr>
      <vt:lpstr>ISOcat and CLARIN(-NL/VL):  general remarks</vt:lpstr>
      <vt:lpstr>Importance of ISOcat</vt:lpstr>
      <vt:lpstr>Importance of ISOcat</vt:lpstr>
      <vt:lpstr>CLARIN-NL (and VL) and ISOcat</vt:lpstr>
      <vt:lpstr>CLARIN-NL (and VL) and ISOcat</vt:lpstr>
      <vt:lpstr>CLARIN-NL (and VL) and ISOcat</vt:lpstr>
      <vt:lpstr>Collaboration necessary</vt:lpstr>
      <vt:lpstr>Collaboration (1)</vt:lpstr>
      <vt:lpstr>Collaboration (2)</vt:lpstr>
      <vt:lpstr>View</vt:lpstr>
      <vt:lpstr>FORUM</vt:lpstr>
      <vt:lpstr> </vt:lpstr>
    </vt:vector>
  </TitlesOfParts>
  <Company>mpi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ISOcat within CMDI</dc:title>
  <dc:creator>Menzo Windhouwer</dc:creator>
  <cp:lastModifiedBy>Menzo windhouwer</cp:lastModifiedBy>
  <cp:revision>104</cp:revision>
  <dcterms:created xsi:type="dcterms:W3CDTF">2010-05-20T13:02:02Z</dcterms:created>
  <dcterms:modified xsi:type="dcterms:W3CDTF">2013-06-21T10:11:57Z</dcterms:modified>
</cp:coreProperties>
</file>