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8" r:id="rId3"/>
    <p:sldId id="259" r:id="rId4"/>
    <p:sldId id="265" r:id="rId5"/>
    <p:sldId id="268" r:id="rId6"/>
    <p:sldId id="260" r:id="rId7"/>
    <p:sldId id="264" r:id="rId8"/>
    <p:sldId id="267" r:id="rId9"/>
    <p:sldId id="269" r:id="rId10"/>
    <p:sldId id="270" r:id="rId11"/>
    <p:sldId id="261" r:id="rId12"/>
    <p:sldId id="271" r:id="rId13"/>
    <p:sldId id="275" r:id="rId14"/>
    <p:sldId id="276" r:id="rId15"/>
    <p:sldId id="277" r:id="rId16"/>
    <p:sldId id="278" r:id="rId17"/>
    <p:sldId id="263" r:id="rId18"/>
    <p:sldId id="279" r:id="rId19"/>
    <p:sldId id="274" r:id="rId20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de ondertitelstijl van het model te bewerken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587CE0-F2E9-453B-8392-191ED0ECCA0B}" type="datetimeFigureOut">
              <a:rPr lang="nl-NL" smtClean="0"/>
              <a:t>22-1-2016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962C9-9CD3-4BFC-B7CA-BCA1120AFB3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235687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587CE0-F2E9-453B-8392-191ED0ECCA0B}" type="datetimeFigureOut">
              <a:rPr lang="nl-NL" smtClean="0"/>
              <a:t>22-1-2016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962C9-9CD3-4BFC-B7CA-BCA1120AFB3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429227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587CE0-F2E9-453B-8392-191ED0ECCA0B}" type="datetimeFigureOut">
              <a:rPr lang="nl-NL" smtClean="0"/>
              <a:t>22-1-2016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962C9-9CD3-4BFC-B7CA-BCA1120AFB3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417280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587CE0-F2E9-453B-8392-191ED0ECCA0B}" type="datetimeFigureOut">
              <a:rPr lang="nl-NL" smtClean="0"/>
              <a:t>22-1-2016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962C9-9CD3-4BFC-B7CA-BCA1120AFB3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98885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587CE0-F2E9-453B-8392-191ED0ECCA0B}" type="datetimeFigureOut">
              <a:rPr lang="nl-NL" smtClean="0"/>
              <a:t>22-1-2016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962C9-9CD3-4BFC-B7CA-BCA1120AFB3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3751210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587CE0-F2E9-453B-8392-191ED0ECCA0B}" type="datetimeFigureOut">
              <a:rPr lang="nl-NL" smtClean="0"/>
              <a:t>22-1-2016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962C9-9CD3-4BFC-B7CA-BCA1120AFB3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1225947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587CE0-F2E9-453B-8392-191ED0ECCA0B}" type="datetimeFigureOut">
              <a:rPr lang="nl-NL" smtClean="0"/>
              <a:t>22-1-2016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962C9-9CD3-4BFC-B7CA-BCA1120AFB3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1874506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587CE0-F2E9-453B-8392-191ED0ECCA0B}" type="datetimeFigureOut">
              <a:rPr lang="nl-NL" smtClean="0"/>
              <a:t>22-1-2016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962C9-9CD3-4BFC-B7CA-BCA1120AFB3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677689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587CE0-F2E9-453B-8392-191ED0ECCA0B}" type="datetimeFigureOut">
              <a:rPr lang="nl-NL" smtClean="0"/>
              <a:t>22-1-2016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962C9-9CD3-4BFC-B7CA-BCA1120AFB3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72275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587CE0-F2E9-453B-8392-191ED0ECCA0B}" type="datetimeFigureOut">
              <a:rPr lang="nl-NL" smtClean="0"/>
              <a:t>22-1-2016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962C9-9CD3-4BFC-B7CA-BCA1120AFB3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898238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587CE0-F2E9-453B-8392-191ED0ECCA0B}" type="datetimeFigureOut">
              <a:rPr lang="nl-NL" smtClean="0"/>
              <a:t>22-1-2016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962C9-9CD3-4BFC-B7CA-BCA1120AFB3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491090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60000">
              <a:schemeClr val="bg1"/>
            </a:gs>
            <a:gs pos="0">
              <a:schemeClr val="bg1">
                <a:tint val="80000"/>
                <a:satMod val="300000"/>
              </a:schemeClr>
            </a:gs>
            <a:gs pos="100000">
              <a:schemeClr val="tx2">
                <a:lumMod val="20000"/>
                <a:lumOff val="80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587CE0-F2E9-453B-8392-191ED0ECCA0B}" type="datetimeFigureOut">
              <a:rPr lang="nl-NL" smtClean="0"/>
              <a:t>22-1-2016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4962C9-9CD3-4BFC-B7CA-BCA1120AFB3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403400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3568" y="1052736"/>
            <a:ext cx="7772400" cy="1470025"/>
          </a:xfrm>
        </p:spPr>
        <p:txBody>
          <a:bodyPr/>
          <a:lstStyle/>
          <a:p>
            <a:r>
              <a:rPr lang="nl-NL" sz="3600" dirty="0" smtClean="0"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Hoe </a:t>
            </a:r>
            <a:r>
              <a:rPr lang="nl-NL" sz="3600" i="1" dirty="0" smtClean="0"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hun-</a:t>
            </a:r>
            <a:r>
              <a:rPr lang="nl-NL" sz="3600" dirty="0" smtClean="0"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vrees tot fouten leidt</a:t>
            </a:r>
            <a:endParaRPr lang="nl-NL" sz="3600" dirty="0">
              <a:solidFill>
                <a:schemeClr val="tx1"/>
              </a:solidFill>
              <a:effectLst/>
              <a:latin typeface="Calibri" panose="020F0502020204030204" pitchFamily="34" charset="0"/>
            </a:endParaRP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259632" y="2564904"/>
            <a:ext cx="6768752" cy="1752600"/>
          </a:xfrm>
        </p:spPr>
        <p:txBody>
          <a:bodyPr>
            <a:normAutofit/>
          </a:bodyPr>
          <a:lstStyle/>
          <a:p>
            <a:r>
              <a:rPr lang="nl-NL" sz="2800" dirty="0" smtClean="0">
                <a:solidFill>
                  <a:schemeClr val="tx1"/>
                </a:solidFill>
                <a:latin typeface="Calibri" panose="020F0502020204030204" pitchFamily="34" charset="0"/>
              </a:rPr>
              <a:t>Een onderzoek naar het gebruik van </a:t>
            </a:r>
            <a:r>
              <a:rPr lang="nl-NL" sz="2800" i="1" dirty="0" smtClean="0">
                <a:solidFill>
                  <a:schemeClr val="tx1"/>
                </a:solidFill>
                <a:latin typeface="Calibri" panose="020F0502020204030204" pitchFamily="34" charset="0"/>
              </a:rPr>
              <a:t>hen</a:t>
            </a:r>
            <a:r>
              <a:rPr lang="nl-NL" sz="2800" dirty="0" smtClean="0">
                <a:solidFill>
                  <a:schemeClr val="tx1"/>
                </a:solidFill>
                <a:latin typeface="Calibri" panose="020F0502020204030204" pitchFamily="34" charset="0"/>
              </a:rPr>
              <a:t> en </a:t>
            </a:r>
            <a:r>
              <a:rPr lang="nl-NL" sz="2800" i="1" dirty="0" smtClean="0">
                <a:solidFill>
                  <a:schemeClr val="tx1"/>
                </a:solidFill>
                <a:latin typeface="Calibri" panose="020F0502020204030204" pitchFamily="34" charset="0"/>
              </a:rPr>
              <a:t>hun </a:t>
            </a:r>
            <a:r>
              <a:rPr lang="nl-NL" sz="2800" dirty="0" smtClean="0">
                <a:solidFill>
                  <a:schemeClr val="tx1"/>
                </a:solidFill>
                <a:latin typeface="Calibri" panose="020F0502020204030204" pitchFamily="34" charset="0"/>
              </a:rPr>
              <a:t>in formeel en informeel schriftelijk taalgebruik</a:t>
            </a:r>
            <a:endParaRPr lang="nl-NL" sz="2800" dirty="0">
              <a:solidFill>
                <a:schemeClr val="tx1"/>
              </a:solidFill>
              <a:latin typeface="Calibri" panose="020F0502020204030204" pitchFamily="34" charset="0"/>
            </a:endParaRPr>
          </a:p>
        </p:txBody>
      </p:sp>
      <p:sp>
        <p:nvSpPr>
          <p:cNvPr id="4" name="Tekstvak 3"/>
          <p:cNvSpPr txBox="1"/>
          <p:nvPr/>
        </p:nvSpPr>
        <p:spPr>
          <a:xfrm>
            <a:off x="755576" y="5733256"/>
            <a:ext cx="52565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>
                <a:latin typeface="Calibri" panose="020F0502020204030204" pitchFamily="34" charset="0"/>
              </a:rPr>
              <a:t>Merel van Leeuwen, Tim van Dam, Roos Kuipers</a:t>
            </a:r>
            <a:endParaRPr lang="nl-NL" dirty="0">
              <a:latin typeface="Calibri" panose="020F0502020204030204" pitchFamily="34" charset="0"/>
            </a:endParaRPr>
          </a:p>
        </p:txBody>
      </p:sp>
      <p:sp>
        <p:nvSpPr>
          <p:cNvPr id="5" name="Tekstvak 4"/>
          <p:cNvSpPr txBox="1"/>
          <p:nvPr/>
        </p:nvSpPr>
        <p:spPr>
          <a:xfrm>
            <a:off x="789112" y="6102588"/>
            <a:ext cx="17918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>
                <a:latin typeface="Calibri" panose="020F0502020204030204" pitchFamily="34" charset="0"/>
              </a:rPr>
              <a:t>22 januari, 2016</a:t>
            </a:r>
            <a:endParaRPr lang="nl-NL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57598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Resultaten (1)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228600" y="1417638"/>
            <a:ext cx="8686800" cy="4785395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nl-NL" sz="2800" dirty="0" smtClean="0"/>
              <a:t>Logistische regressietest</a:t>
            </a:r>
          </a:p>
          <a:p>
            <a:pPr>
              <a:lnSpc>
                <a:spcPct val="150000"/>
              </a:lnSpc>
            </a:pPr>
            <a:r>
              <a:rPr lang="nl-NL" sz="2400" dirty="0" smtClean="0"/>
              <a:t>Invloed functie op correctheid </a:t>
            </a:r>
            <a:r>
              <a:rPr lang="nl-NL" sz="2400" dirty="0"/>
              <a:t>	</a:t>
            </a:r>
            <a:endParaRPr lang="nl-NL" sz="2400" dirty="0" smtClean="0"/>
          </a:p>
          <a:p>
            <a:pPr marL="0" indent="0">
              <a:lnSpc>
                <a:spcPct val="150000"/>
              </a:lnSpc>
              <a:buNone/>
            </a:pPr>
            <a:r>
              <a:rPr lang="nl-NL" sz="2400" dirty="0" smtClean="0">
                <a:sym typeface="Wingdings" panose="05000000000000000000" pitchFamily="2" charset="2"/>
              </a:rPr>
              <a:t>	 </a:t>
            </a:r>
            <a:r>
              <a:rPr lang="nl-NL" sz="2400" dirty="0" err="1" smtClean="0">
                <a:sym typeface="Wingdings" panose="05000000000000000000" pitchFamily="2" charset="2"/>
              </a:rPr>
              <a:t>mw</a:t>
            </a:r>
            <a:r>
              <a:rPr lang="nl-NL" sz="2400" dirty="0" smtClean="0">
                <a:sym typeface="Wingdings" panose="05000000000000000000" pitchFamily="2" charset="2"/>
              </a:rPr>
              <a:t> vaker fout dan </a:t>
            </a:r>
            <a:r>
              <a:rPr lang="nl-NL" sz="2400" dirty="0" smtClean="0">
                <a:sym typeface="Wingdings" panose="05000000000000000000" pitchFamily="2" charset="2"/>
              </a:rPr>
              <a:t>lv </a:t>
            </a:r>
            <a:r>
              <a:rPr lang="nl-NL" sz="2400" dirty="0" smtClean="0"/>
              <a:t>(</a:t>
            </a:r>
            <a:r>
              <a:rPr lang="nl-NL" sz="2400" dirty="0" err="1"/>
              <a:t>odds</a:t>
            </a:r>
            <a:r>
              <a:rPr lang="nl-NL" sz="2400" dirty="0"/>
              <a:t> ratio=253,622, p&lt;.001</a:t>
            </a:r>
            <a:r>
              <a:rPr lang="nl-NL" sz="2400" dirty="0" smtClean="0"/>
              <a:t>)</a:t>
            </a:r>
            <a:endParaRPr lang="nl-NL" sz="2400" dirty="0" smtClean="0"/>
          </a:p>
          <a:p>
            <a:pPr>
              <a:lnSpc>
                <a:spcPct val="150000"/>
              </a:lnSpc>
            </a:pPr>
            <a:r>
              <a:rPr lang="nl-NL" sz="2400" dirty="0" smtClean="0"/>
              <a:t>Invloed woordkeuze op correctheid </a:t>
            </a:r>
            <a:r>
              <a:rPr lang="nl-NL" sz="2400" dirty="0"/>
              <a:t>	</a:t>
            </a:r>
            <a:endParaRPr lang="nl-NL" sz="2400" dirty="0" smtClean="0"/>
          </a:p>
          <a:p>
            <a:pPr marL="0" indent="0">
              <a:lnSpc>
                <a:spcPct val="150000"/>
              </a:lnSpc>
              <a:buNone/>
            </a:pPr>
            <a:r>
              <a:rPr lang="nl-NL" sz="2400" dirty="0" smtClean="0">
                <a:sym typeface="Wingdings" panose="05000000000000000000" pitchFamily="2" charset="2"/>
              </a:rPr>
              <a:t>	 </a:t>
            </a:r>
            <a:r>
              <a:rPr lang="nl-NL" sz="2400" i="1" dirty="0" smtClean="0">
                <a:sym typeface="Wingdings" panose="05000000000000000000" pitchFamily="2" charset="2"/>
              </a:rPr>
              <a:t>hen</a:t>
            </a:r>
            <a:r>
              <a:rPr lang="nl-NL" sz="2400" dirty="0" smtClean="0">
                <a:sym typeface="Wingdings" panose="05000000000000000000" pitchFamily="2" charset="2"/>
              </a:rPr>
              <a:t> vaker fout dan </a:t>
            </a:r>
            <a:r>
              <a:rPr lang="nl-NL" sz="2400" i="1" dirty="0" smtClean="0">
                <a:sym typeface="Wingdings" panose="05000000000000000000" pitchFamily="2" charset="2"/>
              </a:rPr>
              <a:t>hun </a:t>
            </a:r>
            <a:r>
              <a:rPr lang="nl-NL" sz="2400" dirty="0" smtClean="0"/>
              <a:t>(</a:t>
            </a:r>
            <a:r>
              <a:rPr lang="nl-NL" sz="2400" dirty="0" err="1"/>
              <a:t>odds</a:t>
            </a:r>
            <a:r>
              <a:rPr lang="nl-NL" sz="2400" dirty="0"/>
              <a:t> ratio=.011, p&lt;.001</a:t>
            </a:r>
            <a:r>
              <a:rPr lang="nl-NL" sz="2400" dirty="0" smtClean="0"/>
              <a:t>)</a:t>
            </a:r>
            <a:endParaRPr lang="nl-NL" sz="2400" dirty="0" smtClean="0"/>
          </a:p>
          <a:p>
            <a:pPr>
              <a:lnSpc>
                <a:spcPct val="150000"/>
              </a:lnSpc>
            </a:pPr>
            <a:r>
              <a:rPr lang="nl-NL" sz="2400" dirty="0" smtClean="0"/>
              <a:t>Invloed tekstsoort op correctheid </a:t>
            </a:r>
            <a:r>
              <a:rPr lang="nl-NL" sz="2400" dirty="0"/>
              <a:t>	</a:t>
            </a:r>
            <a:endParaRPr lang="nl-NL" sz="2400" dirty="0" smtClean="0"/>
          </a:p>
          <a:p>
            <a:pPr marL="0" indent="0">
              <a:lnSpc>
                <a:spcPct val="150000"/>
              </a:lnSpc>
              <a:buNone/>
            </a:pPr>
            <a:r>
              <a:rPr lang="nl-NL" sz="2400" dirty="0" smtClean="0">
                <a:sym typeface="Wingdings" panose="05000000000000000000" pitchFamily="2" charset="2"/>
              </a:rPr>
              <a:t>	 </a:t>
            </a:r>
            <a:r>
              <a:rPr lang="nl-NL" sz="2400" dirty="0" smtClean="0">
                <a:sym typeface="Wingdings" panose="05000000000000000000" pitchFamily="2" charset="2"/>
              </a:rPr>
              <a:t>geen significant verschil in formele en informele </a:t>
            </a:r>
            <a:r>
              <a:rPr lang="nl-NL" sz="2400" dirty="0" smtClean="0">
                <a:sym typeface="Wingdings" panose="05000000000000000000" pitchFamily="2" charset="2"/>
              </a:rPr>
              <a:t>teksten 	</a:t>
            </a:r>
            <a:r>
              <a:rPr lang="nl-NL" sz="2400" dirty="0" smtClean="0"/>
              <a:t>(</a:t>
            </a:r>
            <a:r>
              <a:rPr lang="nl-NL" sz="2400" dirty="0" err="1"/>
              <a:t>odds</a:t>
            </a:r>
            <a:r>
              <a:rPr lang="nl-NL" sz="2400" dirty="0"/>
              <a:t> ratio=.881, p=.528)</a:t>
            </a:r>
          </a:p>
          <a:p>
            <a:pPr marL="0" indent="0">
              <a:lnSpc>
                <a:spcPct val="150000"/>
              </a:lnSpc>
              <a:buNone/>
            </a:pPr>
            <a:endParaRPr lang="nl-NL" sz="2400" dirty="0"/>
          </a:p>
        </p:txBody>
      </p:sp>
    </p:spTree>
    <p:extLst>
      <p:ext uri="{BB962C8B-B14F-4D97-AF65-F5344CB8AC3E}">
        <p14:creationId xmlns:p14="http://schemas.microsoft.com/office/powerpoint/2010/main" val="2211433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Resultaten (2)</a:t>
            </a:r>
            <a:endParaRPr lang="nl-NL" dirty="0"/>
          </a:p>
        </p:txBody>
      </p:sp>
      <p:graphicFrame>
        <p:nvGraphicFramePr>
          <p:cNvPr id="4" name="Tijdelijke aanduiding voor inhoud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71303635"/>
              </p:ext>
            </p:extLst>
          </p:nvPr>
        </p:nvGraphicFramePr>
        <p:xfrm>
          <a:off x="827584" y="1700809"/>
          <a:ext cx="3240360" cy="381642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622964"/>
                <a:gridCol w="763748"/>
                <a:gridCol w="853648"/>
              </a:tblGrid>
              <a:tr h="51091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200" dirty="0">
                          <a:effectLst/>
                        </a:rPr>
                        <a:t> </a:t>
                      </a:r>
                      <a:endParaRPr lang="nl-NL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200">
                          <a:effectLst/>
                        </a:rPr>
                        <a:t>formeel</a:t>
                      </a:r>
                      <a:endParaRPr lang="nl-NL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200" dirty="0">
                          <a:effectLst/>
                        </a:rPr>
                        <a:t>Informeel</a:t>
                      </a:r>
                      <a:endParaRPr lang="nl-NL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</a:tr>
              <a:tr h="25427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200">
                          <a:effectLst/>
                        </a:rPr>
                        <a:t>hen</a:t>
                      </a:r>
                      <a:endParaRPr lang="nl-NL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200">
                          <a:effectLst/>
                        </a:rPr>
                        <a:t>926</a:t>
                      </a:r>
                      <a:endParaRPr lang="nl-NL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200" dirty="0">
                          <a:effectLst/>
                        </a:rPr>
                        <a:t>401</a:t>
                      </a:r>
                      <a:endParaRPr lang="nl-NL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</a:tr>
              <a:tr h="25427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200">
                          <a:effectLst/>
                        </a:rPr>
                        <a:t>hun</a:t>
                      </a:r>
                      <a:endParaRPr lang="nl-NL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200">
                          <a:effectLst/>
                        </a:rPr>
                        <a:t>135</a:t>
                      </a:r>
                      <a:endParaRPr lang="nl-NL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200" dirty="0">
                          <a:effectLst/>
                        </a:rPr>
                        <a:t>168</a:t>
                      </a:r>
                      <a:endParaRPr lang="nl-NL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</a:tr>
              <a:tr h="25427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200">
                          <a:effectLst/>
                        </a:rPr>
                        <a:t>hen + hun</a:t>
                      </a:r>
                      <a:endParaRPr lang="nl-NL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200">
                          <a:effectLst/>
                        </a:rPr>
                        <a:t>1061</a:t>
                      </a:r>
                      <a:endParaRPr lang="nl-NL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200">
                          <a:effectLst/>
                        </a:rPr>
                        <a:t>569</a:t>
                      </a:r>
                      <a:endParaRPr lang="nl-NL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</a:tr>
              <a:tr h="25427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200">
                          <a:effectLst/>
                        </a:rPr>
                        <a:t>hen als mw</a:t>
                      </a:r>
                      <a:endParaRPr lang="nl-NL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200">
                          <a:effectLst/>
                        </a:rPr>
                        <a:t>698</a:t>
                      </a:r>
                      <a:endParaRPr lang="nl-NL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200">
                          <a:effectLst/>
                        </a:rPr>
                        <a:t>353</a:t>
                      </a:r>
                      <a:endParaRPr lang="nl-NL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</a:tr>
              <a:tr h="25427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200" dirty="0">
                          <a:effectLst/>
                        </a:rPr>
                        <a:t>hen als </a:t>
                      </a:r>
                      <a:r>
                        <a:rPr lang="nl-NL" sz="1200" dirty="0" err="1">
                          <a:effectLst/>
                        </a:rPr>
                        <a:t>mw</a:t>
                      </a:r>
                      <a:r>
                        <a:rPr lang="nl-NL" sz="1200" dirty="0">
                          <a:effectLst/>
                        </a:rPr>
                        <a:t> goed</a:t>
                      </a:r>
                      <a:endParaRPr lang="nl-NL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200">
                          <a:effectLst/>
                        </a:rPr>
                        <a:t>23</a:t>
                      </a:r>
                      <a:endParaRPr lang="nl-NL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200">
                          <a:effectLst/>
                        </a:rPr>
                        <a:t>31</a:t>
                      </a:r>
                      <a:endParaRPr lang="nl-NL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</a:tr>
              <a:tr h="25427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200">
                          <a:effectLst/>
                        </a:rPr>
                        <a:t>hen als mw fout</a:t>
                      </a:r>
                      <a:endParaRPr lang="nl-NL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200">
                          <a:effectLst/>
                        </a:rPr>
                        <a:t>675</a:t>
                      </a:r>
                      <a:endParaRPr lang="nl-NL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200">
                          <a:effectLst/>
                        </a:rPr>
                        <a:t>322</a:t>
                      </a:r>
                      <a:endParaRPr lang="nl-NL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</a:tr>
              <a:tr h="25427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200">
                          <a:effectLst/>
                        </a:rPr>
                        <a:t>hen als lv goed</a:t>
                      </a:r>
                      <a:endParaRPr lang="nl-NL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200">
                          <a:effectLst/>
                        </a:rPr>
                        <a:t>228</a:t>
                      </a:r>
                      <a:endParaRPr lang="nl-NL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200" dirty="0">
                          <a:effectLst/>
                        </a:rPr>
                        <a:t>48</a:t>
                      </a:r>
                      <a:endParaRPr lang="nl-NL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</a:tr>
              <a:tr h="25427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200">
                          <a:effectLst/>
                        </a:rPr>
                        <a:t>hen als lv fout</a:t>
                      </a:r>
                      <a:endParaRPr lang="nl-NL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200">
                          <a:effectLst/>
                        </a:rPr>
                        <a:t>0</a:t>
                      </a:r>
                      <a:endParaRPr lang="nl-NL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200">
                          <a:effectLst/>
                        </a:rPr>
                        <a:t>0</a:t>
                      </a:r>
                      <a:endParaRPr lang="nl-NL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</a:tr>
              <a:tr h="25427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200" dirty="0">
                          <a:effectLst/>
                        </a:rPr>
                        <a:t>hun als </a:t>
                      </a:r>
                      <a:r>
                        <a:rPr lang="nl-NL" sz="1200" dirty="0" err="1">
                          <a:effectLst/>
                        </a:rPr>
                        <a:t>mw</a:t>
                      </a:r>
                      <a:endParaRPr lang="nl-NL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200" dirty="0">
                          <a:effectLst/>
                        </a:rPr>
                        <a:t>127</a:t>
                      </a:r>
                      <a:endParaRPr lang="nl-NL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200">
                          <a:effectLst/>
                        </a:rPr>
                        <a:t>161</a:t>
                      </a:r>
                      <a:endParaRPr lang="nl-NL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</a:tr>
              <a:tr h="25427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200">
                          <a:effectLst/>
                        </a:rPr>
                        <a:t>hun als mw goed</a:t>
                      </a:r>
                      <a:endParaRPr lang="nl-NL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200">
                          <a:effectLst/>
                        </a:rPr>
                        <a:t>126</a:t>
                      </a:r>
                      <a:endParaRPr lang="nl-NL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200">
                          <a:effectLst/>
                        </a:rPr>
                        <a:t>140</a:t>
                      </a:r>
                      <a:endParaRPr lang="nl-NL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</a:tr>
              <a:tr h="25427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200" dirty="0">
                          <a:effectLst/>
                        </a:rPr>
                        <a:t>hun als </a:t>
                      </a:r>
                      <a:r>
                        <a:rPr lang="nl-NL" sz="1200" dirty="0" err="1">
                          <a:effectLst/>
                        </a:rPr>
                        <a:t>mw</a:t>
                      </a:r>
                      <a:r>
                        <a:rPr lang="nl-NL" sz="1200" dirty="0">
                          <a:effectLst/>
                        </a:rPr>
                        <a:t> fout</a:t>
                      </a:r>
                      <a:endParaRPr lang="nl-NL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200">
                          <a:effectLst/>
                        </a:rPr>
                        <a:t>1</a:t>
                      </a:r>
                      <a:endParaRPr lang="nl-NL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200">
                          <a:effectLst/>
                        </a:rPr>
                        <a:t>21</a:t>
                      </a:r>
                      <a:endParaRPr lang="nl-NL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</a:tr>
              <a:tr h="25427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200" dirty="0">
                          <a:effectLst/>
                        </a:rPr>
                        <a:t>hun als lv goed</a:t>
                      </a:r>
                      <a:endParaRPr lang="nl-NL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200">
                          <a:effectLst/>
                        </a:rPr>
                        <a:t>0</a:t>
                      </a:r>
                      <a:endParaRPr lang="nl-NL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200">
                          <a:effectLst/>
                        </a:rPr>
                        <a:t>0</a:t>
                      </a:r>
                      <a:endParaRPr lang="nl-NL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</a:tr>
              <a:tr h="25427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200">
                          <a:effectLst/>
                        </a:rPr>
                        <a:t>hun als lv fout</a:t>
                      </a:r>
                      <a:endParaRPr lang="nl-NL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200">
                          <a:effectLst/>
                        </a:rPr>
                        <a:t>8</a:t>
                      </a:r>
                      <a:endParaRPr lang="nl-NL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200" dirty="0">
                          <a:effectLst/>
                        </a:rPr>
                        <a:t>7</a:t>
                      </a:r>
                      <a:endParaRPr lang="nl-NL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</a:tr>
            </a:tbl>
          </a:graphicData>
        </a:graphic>
      </p:graphicFrame>
      <p:graphicFrame>
        <p:nvGraphicFramePr>
          <p:cNvPr id="5" name="Tabel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94876267"/>
              </p:ext>
            </p:extLst>
          </p:nvPr>
        </p:nvGraphicFramePr>
        <p:xfrm>
          <a:off x="4860032" y="1700812"/>
          <a:ext cx="3096345" cy="446449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550833"/>
                <a:gridCol w="729804"/>
                <a:gridCol w="815708"/>
              </a:tblGrid>
              <a:tr h="45171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200" dirty="0">
                          <a:effectLst/>
                        </a:rPr>
                        <a:t> </a:t>
                      </a:r>
                      <a:endParaRPr lang="nl-NL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200">
                          <a:effectLst/>
                        </a:rPr>
                        <a:t>formeel</a:t>
                      </a:r>
                      <a:endParaRPr lang="nl-NL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200" dirty="0">
                          <a:effectLst/>
                        </a:rPr>
                        <a:t>informeel</a:t>
                      </a:r>
                      <a:endParaRPr lang="nl-NL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</a:tr>
              <a:tr h="236046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200">
                          <a:effectLst/>
                        </a:rPr>
                        <a:t>hen</a:t>
                      </a:r>
                      <a:endParaRPr lang="nl-NL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200">
                          <a:effectLst/>
                        </a:rPr>
                        <a:t>491</a:t>
                      </a:r>
                      <a:endParaRPr lang="nl-NL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200">
                          <a:effectLst/>
                        </a:rPr>
                        <a:t>158</a:t>
                      </a:r>
                      <a:endParaRPr lang="nl-NL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</a:tr>
              <a:tr h="236046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200">
                          <a:effectLst/>
                        </a:rPr>
                        <a:t>hun</a:t>
                      </a:r>
                      <a:endParaRPr lang="nl-NL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200">
                          <a:effectLst/>
                        </a:rPr>
                        <a:t>15</a:t>
                      </a:r>
                      <a:endParaRPr lang="nl-NL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200">
                          <a:effectLst/>
                        </a:rPr>
                        <a:t>39</a:t>
                      </a:r>
                      <a:endParaRPr lang="nl-NL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</a:tr>
              <a:tr h="236046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200">
                          <a:effectLst/>
                        </a:rPr>
                        <a:t>hen + hun</a:t>
                      </a:r>
                      <a:endParaRPr lang="nl-NL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200">
                          <a:effectLst/>
                        </a:rPr>
                        <a:t>506</a:t>
                      </a:r>
                      <a:endParaRPr lang="nl-NL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200">
                          <a:effectLst/>
                        </a:rPr>
                        <a:t>197</a:t>
                      </a:r>
                      <a:endParaRPr lang="nl-NL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</a:tr>
              <a:tr h="236046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200">
                          <a:effectLst/>
                        </a:rPr>
                        <a:t>hen als mw </a:t>
                      </a:r>
                      <a:endParaRPr lang="nl-NL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200">
                          <a:effectLst/>
                        </a:rPr>
                        <a:t>57</a:t>
                      </a:r>
                      <a:endParaRPr lang="nl-NL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200">
                          <a:effectLst/>
                        </a:rPr>
                        <a:t>15</a:t>
                      </a:r>
                      <a:endParaRPr lang="nl-NL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</a:tr>
              <a:tr h="236046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200">
                          <a:effectLst/>
                        </a:rPr>
                        <a:t>hen als mw goed</a:t>
                      </a:r>
                      <a:endParaRPr lang="nl-NL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200">
                          <a:effectLst/>
                        </a:rPr>
                        <a:t>8</a:t>
                      </a:r>
                      <a:endParaRPr lang="nl-NL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200">
                          <a:effectLst/>
                        </a:rPr>
                        <a:t>2</a:t>
                      </a:r>
                      <a:endParaRPr lang="nl-NL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</a:tr>
              <a:tr h="236046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200">
                          <a:effectLst/>
                        </a:rPr>
                        <a:t>hen als mw fout</a:t>
                      </a:r>
                      <a:endParaRPr lang="nl-NL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200">
                          <a:effectLst/>
                        </a:rPr>
                        <a:t>49</a:t>
                      </a:r>
                      <a:endParaRPr lang="nl-NL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200">
                          <a:effectLst/>
                        </a:rPr>
                        <a:t>13</a:t>
                      </a:r>
                      <a:endParaRPr lang="nl-NL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</a:tr>
              <a:tr h="236046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200">
                          <a:effectLst/>
                        </a:rPr>
                        <a:t>hen als lv goed</a:t>
                      </a:r>
                      <a:endParaRPr lang="nl-NL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200">
                          <a:effectLst/>
                        </a:rPr>
                        <a:t>129</a:t>
                      </a:r>
                      <a:endParaRPr lang="nl-NL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200">
                          <a:effectLst/>
                        </a:rPr>
                        <a:t>78</a:t>
                      </a:r>
                      <a:endParaRPr lang="nl-NL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</a:tr>
              <a:tr h="236046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200">
                          <a:effectLst/>
                        </a:rPr>
                        <a:t>hen als lv fout</a:t>
                      </a:r>
                      <a:endParaRPr lang="nl-NL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200">
                          <a:effectLst/>
                        </a:rPr>
                        <a:t>0</a:t>
                      </a:r>
                      <a:endParaRPr lang="nl-NL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200">
                          <a:effectLst/>
                        </a:rPr>
                        <a:t>0</a:t>
                      </a:r>
                      <a:endParaRPr lang="nl-NL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</a:tr>
              <a:tr h="236046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200">
                          <a:effectLst/>
                        </a:rPr>
                        <a:t>hun als mw</a:t>
                      </a:r>
                      <a:endParaRPr lang="nl-NL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200">
                          <a:effectLst/>
                        </a:rPr>
                        <a:t>12</a:t>
                      </a:r>
                      <a:endParaRPr lang="nl-NL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200">
                          <a:effectLst/>
                        </a:rPr>
                        <a:t>3</a:t>
                      </a:r>
                      <a:endParaRPr lang="nl-NL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</a:tr>
              <a:tr h="236046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200">
                          <a:effectLst/>
                        </a:rPr>
                        <a:t>hun als mw goed</a:t>
                      </a:r>
                      <a:endParaRPr lang="nl-NL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200">
                          <a:effectLst/>
                        </a:rPr>
                        <a:t>11</a:t>
                      </a:r>
                      <a:endParaRPr lang="nl-NL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200">
                          <a:effectLst/>
                        </a:rPr>
                        <a:t>3</a:t>
                      </a:r>
                      <a:endParaRPr lang="nl-NL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</a:tr>
              <a:tr h="236046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200">
                          <a:effectLst/>
                        </a:rPr>
                        <a:t>hun als mw fout</a:t>
                      </a:r>
                      <a:endParaRPr lang="nl-NL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200">
                          <a:effectLst/>
                        </a:rPr>
                        <a:t>1</a:t>
                      </a:r>
                      <a:endParaRPr lang="nl-NL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200">
                          <a:effectLst/>
                        </a:rPr>
                        <a:t>0</a:t>
                      </a:r>
                      <a:endParaRPr lang="nl-NL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</a:tr>
              <a:tr h="236046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200">
                          <a:effectLst/>
                        </a:rPr>
                        <a:t>hun als lv goed</a:t>
                      </a:r>
                      <a:endParaRPr lang="nl-NL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200">
                          <a:effectLst/>
                        </a:rPr>
                        <a:t>0</a:t>
                      </a:r>
                      <a:endParaRPr lang="nl-NL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200">
                          <a:effectLst/>
                        </a:rPr>
                        <a:t>0</a:t>
                      </a:r>
                      <a:endParaRPr lang="nl-NL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</a:tr>
              <a:tr h="236046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200">
                          <a:effectLst/>
                        </a:rPr>
                        <a:t>hun als lv fout</a:t>
                      </a:r>
                      <a:endParaRPr lang="nl-NL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200">
                          <a:effectLst/>
                        </a:rPr>
                        <a:t>2</a:t>
                      </a:r>
                      <a:endParaRPr lang="nl-NL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200">
                          <a:effectLst/>
                        </a:rPr>
                        <a:t>18</a:t>
                      </a:r>
                      <a:endParaRPr lang="nl-NL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</a:tr>
              <a:tr h="236046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200">
                          <a:effectLst/>
                        </a:rPr>
                        <a:t>hen na vz goed</a:t>
                      </a:r>
                      <a:endParaRPr lang="nl-NL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200">
                          <a:effectLst/>
                        </a:rPr>
                        <a:t>305</a:t>
                      </a:r>
                      <a:endParaRPr lang="nl-NL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200">
                          <a:effectLst/>
                        </a:rPr>
                        <a:t>65</a:t>
                      </a:r>
                      <a:endParaRPr lang="nl-NL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</a:tr>
              <a:tr h="236046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200">
                          <a:effectLst/>
                        </a:rPr>
                        <a:t>hen na vz fout</a:t>
                      </a:r>
                      <a:endParaRPr lang="nl-NL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200">
                          <a:effectLst/>
                        </a:rPr>
                        <a:t>0</a:t>
                      </a:r>
                      <a:endParaRPr lang="nl-NL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200">
                          <a:effectLst/>
                        </a:rPr>
                        <a:t>0</a:t>
                      </a:r>
                      <a:endParaRPr lang="nl-NL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</a:tr>
              <a:tr h="236046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200">
                          <a:effectLst/>
                        </a:rPr>
                        <a:t>hun na vz goed</a:t>
                      </a:r>
                      <a:endParaRPr lang="nl-NL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200">
                          <a:effectLst/>
                        </a:rPr>
                        <a:t>0</a:t>
                      </a:r>
                      <a:endParaRPr lang="nl-NL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200">
                          <a:effectLst/>
                        </a:rPr>
                        <a:t>0</a:t>
                      </a:r>
                      <a:endParaRPr lang="nl-NL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</a:tr>
              <a:tr h="236046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200">
                          <a:effectLst/>
                        </a:rPr>
                        <a:t>hun na vz fout</a:t>
                      </a:r>
                      <a:endParaRPr lang="nl-NL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200">
                          <a:effectLst/>
                        </a:rPr>
                        <a:t>1</a:t>
                      </a:r>
                      <a:endParaRPr lang="nl-NL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200" dirty="0">
                          <a:effectLst/>
                        </a:rPr>
                        <a:t>13</a:t>
                      </a:r>
                      <a:endParaRPr lang="nl-NL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</a:tr>
            </a:tbl>
          </a:graphicData>
        </a:graphic>
      </p:graphicFrame>
      <p:sp>
        <p:nvSpPr>
          <p:cNvPr id="7" name="Tekstvak 6"/>
          <p:cNvSpPr txBox="1"/>
          <p:nvPr/>
        </p:nvSpPr>
        <p:spPr>
          <a:xfrm>
            <a:off x="823182" y="1393031"/>
            <a:ext cx="176464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400" dirty="0" smtClean="0"/>
              <a:t>Tabel 1, categorie 1</a:t>
            </a:r>
            <a:endParaRPr lang="nl-NL" sz="1400" dirty="0"/>
          </a:p>
        </p:txBody>
      </p:sp>
      <p:sp>
        <p:nvSpPr>
          <p:cNvPr id="8" name="Tekstvak 7"/>
          <p:cNvSpPr txBox="1"/>
          <p:nvPr/>
        </p:nvSpPr>
        <p:spPr>
          <a:xfrm>
            <a:off x="4860032" y="1393030"/>
            <a:ext cx="20882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400" dirty="0" smtClean="0"/>
              <a:t>Tabel 2, categorie 2</a:t>
            </a:r>
            <a:endParaRPr lang="nl-NL" sz="1400" dirty="0"/>
          </a:p>
        </p:txBody>
      </p:sp>
    </p:spTree>
    <p:extLst>
      <p:ext uri="{BB962C8B-B14F-4D97-AF65-F5344CB8AC3E}">
        <p14:creationId xmlns:p14="http://schemas.microsoft.com/office/powerpoint/2010/main" val="28125742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Resultaten (3)</a:t>
            </a:r>
            <a:endParaRPr lang="nl-NL" dirty="0"/>
          </a:p>
        </p:txBody>
      </p:sp>
      <p:graphicFrame>
        <p:nvGraphicFramePr>
          <p:cNvPr id="4" name="Tijdelijke aanduiding voor inhoud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32891833"/>
              </p:ext>
            </p:extLst>
          </p:nvPr>
        </p:nvGraphicFramePr>
        <p:xfrm>
          <a:off x="482824" y="1864569"/>
          <a:ext cx="4104457" cy="158417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70411"/>
                <a:gridCol w="1044682"/>
                <a:gridCol w="1044682"/>
                <a:gridCol w="1044682"/>
              </a:tblGrid>
              <a:tr h="39604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200" dirty="0">
                          <a:effectLst/>
                        </a:rPr>
                        <a:t> </a:t>
                      </a:r>
                      <a:endParaRPr lang="nl-NL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200" dirty="0">
                          <a:effectLst/>
                        </a:rPr>
                        <a:t>goed</a:t>
                      </a:r>
                      <a:endParaRPr lang="nl-NL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200" dirty="0">
                          <a:effectLst/>
                        </a:rPr>
                        <a:t>fout</a:t>
                      </a:r>
                      <a:endParaRPr lang="nl-NL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200" dirty="0">
                          <a:effectLst/>
                        </a:rPr>
                        <a:t> </a:t>
                      </a:r>
                      <a:r>
                        <a:rPr lang="nl-NL" sz="1200" dirty="0" smtClean="0">
                          <a:effectLst/>
                        </a:rPr>
                        <a:t>totaal</a:t>
                      </a:r>
                      <a:endParaRPr lang="nl-NL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</a:tr>
              <a:tr h="39604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200">
                          <a:effectLst/>
                        </a:rPr>
                        <a:t>hen</a:t>
                      </a:r>
                      <a:endParaRPr lang="nl-NL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200">
                          <a:effectLst/>
                        </a:rPr>
                        <a:t>23(2,8) </a:t>
                      </a:r>
                      <a:endParaRPr lang="nl-NL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200">
                          <a:effectLst/>
                        </a:rPr>
                        <a:t>675(81,8)</a:t>
                      </a:r>
                      <a:endParaRPr lang="nl-NL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200" dirty="0">
                          <a:effectLst/>
                        </a:rPr>
                        <a:t>698 (84,6)</a:t>
                      </a:r>
                      <a:endParaRPr lang="nl-NL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</a:tr>
              <a:tr h="39604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200">
                          <a:effectLst/>
                        </a:rPr>
                        <a:t>hun</a:t>
                      </a:r>
                      <a:endParaRPr lang="nl-NL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200">
                          <a:effectLst/>
                        </a:rPr>
                        <a:t>126 (15,3)</a:t>
                      </a:r>
                      <a:endParaRPr lang="nl-NL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200">
                          <a:effectLst/>
                        </a:rPr>
                        <a:t>1(0,1) </a:t>
                      </a:r>
                      <a:endParaRPr lang="nl-NL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200">
                          <a:effectLst/>
                        </a:rPr>
                        <a:t>127(15,4)</a:t>
                      </a:r>
                      <a:endParaRPr lang="nl-NL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</a:tr>
              <a:tr h="39604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200" dirty="0">
                          <a:effectLst/>
                        </a:rPr>
                        <a:t> </a:t>
                      </a:r>
                      <a:r>
                        <a:rPr lang="nl-NL" sz="1200" dirty="0" smtClean="0">
                          <a:effectLst/>
                        </a:rPr>
                        <a:t>totaal</a:t>
                      </a:r>
                      <a:endParaRPr lang="nl-NL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200" dirty="0">
                          <a:effectLst/>
                        </a:rPr>
                        <a:t>149(18,1)</a:t>
                      </a:r>
                      <a:endParaRPr lang="nl-NL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200">
                          <a:effectLst/>
                        </a:rPr>
                        <a:t>676 (81,9)</a:t>
                      </a:r>
                      <a:endParaRPr lang="nl-NL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200" dirty="0">
                          <a:effectLst/>
                        </a:rPr>
                        <a:t>825 (100)</a:t>
                      </a:r>
                      <a:endParaRPr lang="nl-NL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</a:tr>
            </a:tbl>
          </a:graphicData>
        </a:graphic>
      </p:graphicFrame>
      <p:graphicFrame>
        <p:nvGraphicFramePr>
          <p:cNvPr id="5" name="Tabel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09184910"/>
              </p:ext>
            </p:extLst>
          </p:nvPr>
        </p:nvGraphicFramePr>
        <p:xfrm>
          <a:off x="4716016" y="1864569"/>
          <a:ext cx="3960441" cy="158417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89532"/>
                <a:gridCol w="990303"/>
                <a:gridCol w="990303"/>
                <a:gridCol w="990303"/>
              </a:tblGrid>
              <a:tr h="396044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200" dirty="0">
                          <a:effectLst/>
                        </a:rPr>
                        <a:t> </a:t>
                      </a:r>
                      <a:endParaRPr lang="nl-NL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200">
                          <a:effectLst/>
                        </a:rPr>
                        <a:t>goed</a:t>
                      </a:r>
                      <a:endParaRPr lang="nl-NL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200">
                          <a:effectLst/>
                        </a:rPr>
                        <a:t>fout</a:t>
                      </a:r>
                      <a:endParaRPr lang="nl-NL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200" dirty="0">
                          <a:effectLst/>
                        </a:rPr>
                        <a:t> </a:t>
                      </a:r>
                      <a:r>
                        <a:rPr lang="nl-NL" sz="1200" dirty="0" smtClean="0">
                          <a:effectLst/>
                        </a:rPr>
                        <a:t>totaal</a:t>
                      </a:r>
                      <a:endParaRPr lang="nl-NL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</a:tr>
              <a:tr h="396044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200">
                          <a:effectLst/>
                        </a:rPr>
                        <a:t>hen</a:t>
                      </a:r>
                      <a:endParaRPr lang="nl-NL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200" dirty="0">
                          <a:effectLst/>
                        </a:rPr>
                        <a:t>31(6,0)</a:t>
                      </a:r>
                      <a:endParaRPr lang="nl-NL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200" dirty="0">
                          <a:effectLst/>
                        </a:rPr>
                        <a:t>322(62,6)</a:t>
                      </a:r>
                      <a:endParaRPr lang="nl-NL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200">
                          <a:effectLst/>
                        </a:rPr>
                        <a:t>353(68,7)</a:t>
                      </a:r>
                      <a:endParaRPr lang="nl-NL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</a:tr>
              <a:tr h="396044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200">
                          <a:effectLst/>
                        </a:rPr>
                        <a:t>hun</a:t>
                      </a:r>
                      <a:endParaRPr lang="nl-NL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200">
                          <a:effectLst/>
                        </a:rPr>
                        <a:t>140(27,2)</a:t>
                      </a:r>
                      <a:endParaRPr lang="nl-NL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200">
                          <a:effectLst/>
                        </a:rPr>
                        <a:t>21(4,1)</a:t>
                      </a:r>
                      <a:endParaRPr lang="nl-NL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200">
                          <a:effectLst/>
                        </a:rPr>
                        <a:t>161(31,3)</a:t>
                      </a:r>
                      <a:endParaRPr lang="nl-NL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</a:tr>
              <a:tr h="396044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200" dirty="0">
                          <a:effectLst/>
                        </a:rPr>
                        <a:t> </a:t>
                      </a:r>
                      <a:r>
                        <a:rPr lang="nl-NL" sz="1200" dirty="0" smtClean="0">
                          <a:effectLst/>
                        </a:rPr>
                        <a:t>totaal</a:t>
                      </a:r>
                      <a:endParaRPr lang="nl-NL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200" dirty="0">
                          <a:effectLst/>
                        </a:rPr>
                        <a:t>171(33,3)</a:t>
                      </a:r>
                      <a:endParaRPr lang="nl-NL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200" dirty="0">
                          <a:effectLst/>
                        </a:rPr>
                        <a:t>343(66,7)</a:t>
                      </a:r>
                      <a:endParaRPr lang="nl-NL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200" dirty="0">
                          <a:effectLst/>
                        </a:rPr>
                        <a:t>514(100)</a:t>
                      </a:r>
                      <a:endParaRPr lang="nl-NL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</a:tr>
            </a:tbl>
          </a:graphicData>
        </a:graphic>
      </p:graphicFrame>
      <p:sp>
        <p:nvSpPr>
          <p:cNvPr id="6" name="Tekstvak 5"/>
          <p:cNvSpPr txBox="1"/>
          <p:nvPr/>
        </p:nvSpPr>
        <p:spPr>
          <a:xfrm>
            <a:off x="439180" y="1540749"/>
            <a:ext cx="20882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Tabel 3, </a:t>
            </a:r>
            <a:r>
              <a:rPr lang="nl-NL" dirty="0" err="1" smtClean="0"/>
              <a:t>mw</a:t>
            </a:r>
            <a:r>
              <a:rPr lang="nl-NL" dirty="0" smtClean="0"/>
              <a:t> formeel</a:t>
            </a:r>
            <a:endParaRPr lang="nl-NL" dirty="0"/>
          </a:p>
        </p:txBody>
      </p:sp>
      <p:sp>
        <p:nvSpPr>
          <p:cNvPr id="7" name="Tekstvak 6"/>
          <p:cNvSpPr txBox="1"/>
          <p:nvPr/>
        </p:nvSpPr>
        <p:spPr>
          <a:xfrm>
            <a:off x="4572000" y="1556792"/>
            <a:ext cx="34563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Tabel 4, </a:t>
            </a:r>
            <a:r>
              <a:rPr lang="nl-NL" dirty="0" err="1" smtClean="0"/>
              <a:t>mw</a:t>
            </a:r>
            <a:r>
              <a:rPr lang="nl-NL" dirty="0" smtClean="0"/>
              <a:t> informeel</a:t>
            </a:r>
            <a:endParaRPr lang="nl-NL" dirty="0"/>
          </a:p>
        </p:txBody>
      </p:sp>
      <p:sp>
        <p:nvSpPr>
          <p:cNvPr id="13" name="Tekstvak 12"/>
          <p:cNvSpPr txBox="1"/>
          <p:nvPr/>
        </p:nvSpPr>
        <p:spPr>
          <a:xfrm>
            <a:off x="439180" y="3790087"/>
            <a:ext cx="820215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nl-NL" sz="2400" i="1" dirty="0" smtClean="0"/>
              <a:t>Hen</a:t>
            </a:r>
            <a:r>
              <a:rPr lang="nl-NL" sz="2400" dirty="0" smtClean="0"/>
              <a:t> vaker gekozen bij </a:t>
            </a:r>
            <a:r>
              <a:rPr lang="nl-NL" sz="2400" dirty="0" err="1" smtClean="0"/>
              <a:t>drieplaatsige</a:t>
            </a:r>
            <a:r>
              <a:rPr lang="nl-NL" sz="2400" dirty="0" smtClean="0"/>
              <a:t> werkwoorden</a:t>
            </a:r>
            <a:endParaRPr lang="nl-NL" sz="2400" i="1" dirty="0" smtClean="0"/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nl-NL" sz="2400" i="1" dirty="0" smtClean="0"/>
              <a:t>Hen</a:t>
            </a:r>
            <a:r>
              <a:rPr lang="nl-NL" sz="2400" dirty="0" smtClean="0"/>
              <a:t> vaak fout gebruikt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nl-NL" sz="2400" i="1" dirty="0" smtClean="0"/>
              <a:t>Hun </a:t>
            </a:r>
            <a:r>
              <a:rPr lang="nl-NL" sz="2400" dirty="0" smtClean="0"/>
              <a:t>meestal goed gebruikt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nl-NL" sz="2400" dirty="0" smtClean="0"/>
              <a:t>Geen grote verschillen formeel en informeel</a:t>
            </a:r>
            <a:endParaRPr lang="nl-NL" sz="2400" dirty="0"/>
          </a:p>
        </p:txBody>
      </p:sp>
    </p:spTree>
    <p:extLst>
      <p:ext uri="{BB962C8B-B14F-4D97-AF65-F5344CB8AC3E}">
        <p14:creationId xmlns:p14="http://schemas.microsoft.com/office/powerpoint/2010/main" val="33198003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Resultaten (3)</a:t>
            </a:r>
            <a:endParaRPr lang="nl-NL" dirty="0"/>
          </a:p>
        </p:txBody>
      </p:sp>
      <p:graphicFrame>
        <p:nvGraphicFramePr>
          <p:cNvPr id="4" name="Tijdelijke aanduiding voor inhoud 3"/>
          <p:cNvGraphicFramePr>
            <a:graphicFrameLocks noGrp="1"/>
          </p:cNvGraphicFramePr>
          <p:nvPr>
            <p:ph idx="1"/>
            <p:extLst/>
          </p:nvPr>
        </p:nvGraphicFramePr>
        <p:xfrm>
          <a:off x="482824" y="1864569"/>
          <a:ext cx="4104457" cy="158417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70411"/>
                <a:gridCol w="1044682"/>
                <a:gridCol w="1044682"/>
                <a:gridCol w="1044682"/>
              </a:tblGrid>
              <a:tr h="39604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200" dirty="0">
                          <a:effectLst/>
                        </a:rPr>
                        <a:t> </a:t>
                      </a:r>
                      <a:endParaRPr lang="nl-NL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200" dirty="0">
                          <a:effectLst/>
                        </a:rPr>
                        <a:t>goed</a:t>
                      </a:r>
                      <a:endParaRPr lang="nl-NL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200" dirty="0">
                          <a:effectLst/>
                        </a:rPr>
                        <a:t>fout</a:t>
                      </a:r>
                      <a:endParaRPr lang="nl-NL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200" dirty="0">
                          <a:effectLst/>
                        </a:rPr>
                        <a:t> </a:t>
                      </a:r>
                      <a:r>
                        <a:rPr lang="nl-NL" sz="1200" dirty="0" smtClean="0">
                          <a:effectLst/>
                        </a:rPr>
                        <a:t>totaal</a:t>
                      </a:r>
                      <a:endParaRPr lang="nl-NL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</a:tr>
              <a:tr h="39604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200">
                          <a:effectLst/>
                        </a:rPr>
                        <a:t>hen</a:t>
                      </a:r>
                      <a:endParaRPr lang="nl-NL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200">
                          <a:effectLst/>
                        </a:rPr>
                        <a:t>23(2,8) </a:t>
                      </a:r>
                      <a:endParaRPr lang="nl-NL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200">
                          <a:effectLst/>
                        </a:rPr>
                        <a:t>675(81,8)</a:t>
                      </a:r>
                      <a:endParaRPr lang="nl-NL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200">
                          <a:effectLst/>
                        </a:rPr>
                        <a:t>698 (84,6)</a:t>
                      </a:r>
                      <a:endParaRPr lang="nl-NL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</a:tr>
              <a:tr h="39604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200">
                          <a:effectLst/>
                        </a:rPr>
                        <a:t>hun</a:t>
                      </a:r>
                      <a:endParaRPr lang="nl-NL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200">
                          <a:effectLst/>
                        </a:rPr>
                        <a:t>126 (15,3)</a:t>
                      </a:r>
                      <a:endParaRPr lang="nl-NL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200">
                          <a:effectLst/>
                        </a:rPr>
                        <a:t>1(0,1) </a:t>
                      </a:r>
                      <a:endParaRPr lang="nl-NL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200">
                          <a:effectLst/>
                        </a:rPr>
                        <a:t>127(15,4)</a:t>
                      </a:r>
                      <a:endParaRPr lang="nl-NL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</a:tr>
              <a:tr h="39604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200" dirty="0">
                          <a:effectLst/>
                        </a:rPr>
                        <a:t> </a:t>
                      </a:r>
                      <a:r>
                        <a:rPr lang="nl-NL" sz="1200" dirty="0" smtClean="0">
                          <a:effectLst/>
                        </a:rPr>
                        <a:t>totaal</a:t>
                      </a:r>
                      <a:endParaRPr lang="nl-NL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200" dirty="0">
                          <a:effectLst/>
                        </a:rPr>
                        <a:t>149(18,1)</a:t>
                      </a:r>
                      <a:endParaRPr lang="nl-NL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200">
                          <a:effectLst/>
                        </a:rPr>
                        <a:t>676 (81,9)</a:t>
                      </a:r>
                      <a:endParaRPr lang="nl-NL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200" dirty="0">
                          <a:effectLst/>
                        </a:rPr>
                        <a:t>825 (100)</a:t>
                      </a:r>
                      <a:endParaRPr lang="nl-NL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</a:tr>
            </a:tbl>
          </a:graphicData>
        </a:graphic>
      </p:graphicFrame>
      <p:graphicFrame>
        <p:nvGraphicFramePr>
          <p:cNvPr id="5" name="Tabel 4"/>
          <p:cNvGraphicFramePr>
            <a:graphicFrameLocks noGrp="1"/>
          </p:cNvGraphicFramePr>
          <p:nvPr>
            <p:extLst/>
          </p:nvPr>
        </p:nvGraphicFramePr>
        <p:xfrm>
          <a:off x="4716016" y="1864569"/>
          <a:ext cx="3960441" cy="158417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89532"/>
                <a:gridCol w="990303"/>
                <a:gridCol w="990303"/>
                <a:gridCol w="990303"/>
              </a:tblGrid>
              <a:tr h="396044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200" dirty="0">
                          <a:effectLst/>
                        </a:rPr>
                        <a:t> </a:t>
                      </a:r>
                      <a:endParaRPr lang="nl-NL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200">
                          <a:effectLst/>
                        </a:rPr>
                        <a:t>goed</a:t>
                      </a:r>
                      <a:endParaRPr lang="nl-NL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200">
                          <a:effectLst/>
                        </a:rPr>
                        <a:t>fout</a:t>
                      </a:r>
                      <a:endParaRPr lang="nl-NL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200" dirty="0">
                          <a:effectLst/>
                        </a:rPr>
                        <a:t> </a:t>
                      </a:r>
                      <a:r>
                        <a:rPr lang="nl-NL" sz="1200" dirty="0" smtClean="0">
                          <a:effectLst/>
                        </a:rPr>
                        <a:t>totaal</a:t>
                      </a:r>
                      <a:endParaRPr lang="nl-NL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</a:tr>
              <a:tr h="396044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200">
                          <a:effectLst/>
                        </a:rPr>
                        <a:t>hen</a:t>
                      </a:r>
                      <a:endParaRPr lang="nl-NL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200" dirty="0">
                          <a:effectLst/>
                        </a:rPr>
                        <a:t>31(6,0)</a:t>
                      </a:r>
                      <a:endParaRPr lang="nl-NL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200" dirty="0">
                          <a:effectLst/>
                        </a:rPr>
                        <a:t>322(62,6)</a:t>
                      </a:r>
                      <a:endParaRPr lang="nl-NL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200">
                          <a:effectLst/>
                        </a:rPr>
                        <a:t>353(68,7)</a:t>
                      </a:r>
                      <a:endParaRPr lang="nl-NL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</a:tr>
              <a:tr h="396044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200">
                          <a:effectLst/>
                        </a:rPr>
                        <a:t>hun</a:t>
                      </a:r>
                      <a:endParaRPr lang="nl-NL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200">
                          <a:effectLst/>
                        </a:rPr>
                        <a:t>140(27,2)</a:t>
                      </a:r>
                      <a:endParaRPr lang="nl-NL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200">
                          <a:effectLst/>
                        </a:rPr>
                        <a:t>21(4,1)</a:t>
                      </a:r>
                      <a:endParaRPr lang="nl-NL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200">
                          <a:effectLst/>
                        </a:rPr>
                        <a:t>161(31,3)</a:t>
                      </a:r>
                      <a:endParaRPr lang="nl-NL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</a:tr>
              <a:tr h="396044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200" dirty="0">
                          <a:effectLst/>
                        </a:rPr>
                        <a:t> </a:t>
                      </a:r>
                      <a:r>
                        <a:rPr lang="nl-NL" sz="1200" dirty="0" smtClean="0">
                          <a:effectLst/>
                        </a:rPr>
                        <a:t>totaal</a:t>
                      </a:r>
                      <a:endParaRPr lang="nl-NL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200" dirty="0">
                          <a:effectLst/>
                        </a:rPr>
                        <a:t>171(33,3)</a:t>
                      </a:r>
                      <a:endParaRPr lang="nl-NL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200" dirty="0">
                          <a:effectLst/>
                        </a:rPr>
                        <a:t>343(66,7)</a:t>
                      </a:r>
                      <a:endParaRPr lang="nl-NL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200" dirty="0">
                          <a:effectLst/>
                        </a:rPr>
                        <a:t>514(100)</a:t>
                      </a:r>
                      <a:endParaRPr lang="nl-NL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</a:tr>
            </a:tbl>
          </a:graphicData>
        </a:graphic>
      </p:graphicFrame>
      <p:sp>
        <p:nvSpPr>
          <p:cNvPr id="6" name="Tekstvak 5"/>
          <p:cNvSpPr txBox="1"/>
          <p:nvPr/>
        </p:nvSpPr>
        <p:spPr>
          <a:xfrm>
            <a:off x="439180" y="1540749"/>
            <a:ext cx="20882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Tabel 3, </a:t>
            </a:r>
            <a:r>
              <a:rPr lang="nl-NL" dirty="0" err="1" smtClean="0"/>
              <a:t>mw</a:t>
            </a:r>
            <a:r>
              <a:rPr lang="nl-NL" dirty="0" smtClean="0"/>
              <a:t> formeel</a:t>
            </a:r>
            <a:endParaRPr lang="nl-NL" dirty="0"/>
          </a:p>
        </p:txBody>
      </p:sp>
      <p:sp>
        <p:nvSpPr>
          <p:cNvPr id="7" name="Tekstvak 6"/>
          <p:cNvSpPr txBox="1"/>
          <p:nvPr/>
        </p:nvSpPr>
        <p:spPr>
          <a:xfrm>
            <a:off x="4572000" y="1556792"/>
            <a:ext cx="34563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Tabel 4, </a:t>
            </a:r>
            <a:r>
              <a:rPr lang="nl-NL" dirty="0" err="1" smtClean="0"/>
              <a:t>mw</a:t>
            </a:r>
            <a:r>
              <a:rPr lang="nl-NL" dirty="0" smtClean="0"/>
              <a:t> informeel</a:t>
            </a:r>
            <a:endParaRPr lang="nl-NL" dirty="0"/>
          </a:p>
        </p:txBody>
      </p:sp>
      <p:sp>
        <p:nvSpPr>
          <p:cNvPr id="3" name="Ovaal 2"/>
          <p:cNvSpPr/>
          <p:nvPr/>
        </p:nvSpPr>
        <p:spPr>
          <a:xfrm>
            <a:off x="3764631" y="2233901"/>
            <a:ext cx="951385" cy="936104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1" name="Tekstvak 10"/>
          <p:cNvSpPr txBox="1"/>
          <p:nvPr/>
        </p:nvSpPr>
        <p:spPr>
          <a:xfrm>
            <a:off x="439180" y="3790087"/>
            <a:ext cx="820215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nl-NL" sz="2400" i="1" dirty="0" smtClean="0"/>
              <a:t>Hen</a:t>
            </a:r>
            <a:r>
              <a:rPr lang="nl-NL" sz="2400" dirty="0" smtClean="0"/>
              <a:t> vaker gekozen bij </a:t>
            </a:r>
            <a:r>
              <a:rPr lang="nl-NL" sz="2400" dirty="0" err="1" smtClean="0"/>
              <a:t>drieplaatsige</a:t>
            </a:r>
            <a:r>
              <a:rPr lang="nl-NL" sz="2400" dirty="0" smtClean="0"/>
              <a:t> werkwoorden</a:t>
            </a:r>
            <a:endParaRPr lang="nl-NL" sz="2400" i="1" dirty="0" smtClean="0"/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nl-NL" sz="2400" i="1" dirty="0" smtClean="0"/>
              <a:t>Hen</a:t>
            </a:r>
            <a:r>
              <a:rPr lang="nl-NL" sz="2400" dirty="0" smtClean="0"/>
              <a:t> vaak fout gebruikt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nl-NL" sz="2400" i="1" dirty="0" smtClean="0"/>
              <a:t>Hun </a:t>
            </a:r>
            <a:r>
              <a:rPr lang="nl-NL" sz="2400" dirty="0" smtClean="0"/>
              <a:t>meestal goed gebruikt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nl-NL" sz="2400" dirty="0" smtClean="0"/>
              <a:t>Geen grote verschillen formeel en informeel</a:t>
            </a:r>
            <a:endParaRPr lang="nl-NL" sz="2400" dirty="0"/>
          </a:p>
        </p:txBody>
      </p:sp>
    </p:spTree>
    <p:extLst>
      <p:ext uri="{BB962C8B-B14F-4D97-AF65-F5344CB8AC3E}">
        <p14:creationId xmlns:p14="http://schemas.microsoft.com/office/powerpoint/2010/main" val="1251813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Resultaten (3)</a:t>
            </a:r>
            <a:endParaRPr lang="nl-NL" dirty="0"/>
          </a:p>
        </p:txBody>
      </p:sp>
      <p:graphicFrame>
        <p:nvGraphicFramePr>
          <p:cNvPr id="4" name="Tijdelijke aanduiding voor inhoud 3"/>
          <p:cNvGraphicFramePr>
            <a:graphicFrameLocks noGrp="1"/>
          </p:cNvGraphicFramePr>
          <p:nvPr>
            <p:ph idx="1"/>
            <p:extLst/>
          </p:nvPr>
        </p:nvGraphicFramePr>
        <p:xfrm>
          <a:off x="482824" y="1864569"/>
          <a:ext cx="4104457" cy="158417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70411"/>
                <a:gridCol w="1044682"/>
                <a:gridCol w="1044682"/>
                <a:gridCol w="1044682"/>
              </a:tblGrid>
              <a:tr h="39604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200" dirty="0">
                          <a:effectLst/>
                        </a:rPr>
                        <a:t> </a:t>
                      </a:r>
                      <a:endParaRPr lang="nl-NL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200" dirty="0">
                          <a:effectLst/>
                        </a:rPr>
                        <a:t>goed</a:t>
                      </a:r>
                      <a:endParaRPr lang="nl-NL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200" dirty="0">
                          <a:effectLst/>
                        </a:rPr>
                        <a:t>fout</a:t>
                      </a:r>
                      <a:endParaRPr lang="nl-NL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200" dirty="0">
                          <a:effectLst/>
                        </a:rPr>
                        <a:t> </a:t>
                      </a:r>
                      <a:r>
                        <a:rPr lang="nl-NL" sz="1200" dirty="0" smtClean="0">
                          <a:effectLst/>
                        </a:rPr>
                        <a:t>totaal</a:t>
                      </a:r>
                      <a:endParaRPr lang="nl-NL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</a:tr>
              <a:tr h="39604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200">
                          <a:effectLst/>
                        </a:rPr>
                        <a:t>hen</a:t>
                      </a:r>
                      <a:endParaRPr lang="nl-NL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200">
                          <a:effectLst/>
                        </a:rPr>
                        <a:t>23(2,8) </a:t>
                      </a:r>
                      <a:endParaRPr lang="nl-NL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200">
                          <a:effectLst/>
                        </a:rPr>
                        <a:t>675(81,8)</a:t>
                      </a:r>
                      <a:endParaRPr lang="nl-NL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200">
                          <a:effectLst/>
                        </a:rPr>
                        <a:t>698 (84,6)</a:t>
                      </a:r>
                      <a:endParaRPr lang="nl-NL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</a:tr>
              <a:tr h="39604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200">
                          <a:effectLst/>
                        </a:rPr>
                        <a:t>hun</a:t>
                      </a:r>
                      <a:endParaRPr lang="nl-NL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200">
                          <a:effectLst/>
                        </a:rPr>
                        <a:t>126 (15,3)</a:t>
                      </a:r>
                      <a:endParaRPr lang="nl-NL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200">
                          <a:effectLst/>
                        </a:rPr>
                        <a:t>1(0,1) </a:t>
                      </a:r>
                      <a:endParaRPr lang="nl-NL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200">
                          <a:effectLst/>
                        </a:rPr>
                        <a:t>127(15,4)</a:t>
                      </a:r>
                      <a:endParaRPr lang="nl-NL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</a:tr>
              <a:tr h="39604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200" dirty="0">
                          <a:effectLst/>
                        </a:rPr>
                        <a:t> </a:t>
                      </a:r>
                      <a:r>
                        <a:rPr lang="nl-NL" sz="1200" dirty="0" smtClean="0">
                          <a:effectLst/>
                        </a:rPr>
                        <a:t>totaal</a:t>
                      </a:r>
                      <a:endParaRPr lang="nl-NL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200" dirty="0">
                          <a:effectLst/>
                        </a:rPr>
                        <a:t>149(18,1)</a:t>
                      </a:r>
                      <a:endParaRPr lang="nl-NL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200">
                          <a:effectLst/>
                        </a:rPr>
                        <a:t>676 (81,9)</a:t>
                      </a:r>
                      <a:endParaRPr lang="nl-NL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200" dirty="0">
                          <a:effectLst/>
                        </a:rPr>
                        <a:t>825 (100)</a:t>
                      </a:r>
                      <a:endParaRPr lang="nl-NL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</a:tr>
            </a:tbl>
          </a:graphicData>
        </a:graphic>
      </p:graphicFrame>
      <p:graphicFrame>
        <p:nvGraphicFramePr>
          <p:cNvPr id="5" name="Tabel 4"/>
          <p:cNvGraphicFramePr>
            <a:graphicFrameLocks noGrp="1"/>
          </p:cNvGraphicFramePr>
          <p:nvPr>
            <p:extLst/>
          </p:nvPr>
        </p:nvGraphicFramePr>
        <p:xfrm>
          <a:off x="4716016" y="1864569"/>
          <a:ext cx="3960441" cy="158417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89532"/>
                <a:gridCol w="990303"/>
                <a:gridCol w="990303"/>
                <a:gridCol w="990303"/>
              </a:tblGrid>
              <a:tr h="396044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200" dirty="0">
                          <a:effectLst/>
                        </a:rPr>
                        <a:t> </a:t>
                      </a:r>
                      <a:endParaRPr lang="nl-NL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200">
                          <a:effectLst/>
                        </a:rPr>
                        <a:t>goed</a:t>
                      </a:r>
                      <a:endParaRPr lang="nl-NL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200">
                          <a:effectLst/>
                        </a:rPr>
                        <a:t>fout</a:t>
                      </a:r>
                      <a:endParaRPr lang="nl-NL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200" dirty="0">
                          <a:effectLst/>
                        </a:rPr>
                        <a:t> </a:t>
                      </a:r>
                      <a:r>
                        <a:rPr lang="nl-NL" sz="1200" dirty="0" smtClean="0">
                          <a:effectLst/>
                        </a:rPr>
                        <a:t>totaal</a:t>
                      </a:r>
                      <a:endParaRPr lang="nl-NL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</a:tr>
              <a:tr h="396044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200">
                          <a:effectLst/>
                        </a:rPr>
                        <a:t>hen</a:t>
                      </a:r>
                      <a:endParaRPr lang="nl-NL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200" dirty="0">
                          <a:effectLst/>
                        </a:rPr>
                        <a:t>31(6,0)</a:t>
                      </a:r>
                      <a:endParaRPr lang="nl-NL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200" dirty="0">
                          <a:effectLst/>
                        </a:rPr>
                        <a:t>322(62,6)</a:t>
                      </a:r>
                      <a:endParaRPr lang="nl-NL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200">
                          <a:effectLst/>
                        </a:rPr>
                        <a:t>353(68,7)</a:t>
                      </a:r>
                      <a:endParaRPr lang="nl-NL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</a:tr>
              <a:tr h="396044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200">
                          <a:effectLst/>
                        </a:rPr>
                        <a:t>hun</a:t>
                      </a:r>
                      <a:endParaRPr lang="nl-NL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200">
                          <a:effectLst/>
                        </a:rPr>
                        <a:t>140(27,2)</a:t>
                      </a:r>
                      <a:endParaRPr lang="nl-NL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200">
                          <a:effectLst/>
                        </a:rPr>
                        <a:t>21(4,1)</a:t>
                      </a:r>
                      <a:endParaRPr lang="nl-NL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200">
                          <a:effectLst/>
                        </a:rPr>
                        <a:t>161(31,3)</a:t>
                      </a:r>
                      <a:endParaRPr lang="nl-NL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</a:tr>
              <a:tr h="396044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200" dirty="0">
                          <a:effectLst/>
                        </a:rPr>
                        <a:t> </a:t>
                      </a:r>
                      <a:r>
                        <a:rPr lang="nl-NL" sz="1200" dirty="0" smtClean="0">
                          <a:effectLst/>
                        </a:rPr>
                        <a:t>totaal</a:t>
                      </a:r>
                      <a:endParaRPr lang="nl-NL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200" dirty="0">
                          <a:effectLst/>
                        </a:rPr>
                        <a:t>171(33,3)</a:t>
                      </a:r>
                      <a:endParaRPr lang="nl-NL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200" dirty="0">
                          <a:effectLst/>
                        </a:rPr>
                        <a:t>343(66,7)</a:t>
                      </a:r>
                      <a:endParaRPr lang="nl-NL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200" dirty="0">
                          <a:effectLst/>
                        </a:rPr>
                        <a:t>514(100)</a:t>
                      </a:r>
                      <a:endParaRPr lang="nl-NL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</a:tr>
            </a:tbl>
          </a:graphicData>
        </a:graphic>
      </p:graphicFrame>
      <p:sp>
        <p:nvSpPr>
          <p:cNvPr id="6" name="Tekstvak 5"/>
          <p:cNvSpPr txBox="1"/>
          <p:nvPr/>
        </p:nvSpPr>
        <p:spPr>
          <a:xfrm>
            <a:off x="439180" y="1540749"/>
            <a:ext cx="20882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Tabel 3, </a:t>
            </a:r>
            <a:r>
              <a:rPr lang="nl-NL" dirty="0" err="1" smtClean="0"/>
              <a:t>mw</a:t>
            </a:r>
            <a:r>
              <a:rPr lang="nl-NL" dirty="0" smtClean="0"/>
              <a:t> formeel</a:t>
            </a:r>
            <a:endParaRPr lang="nl-NL" dirty="0"/>
          </a:p>
        </p:txBody>
      </p:sp>
      <p:sp>
        <p:nvSpPr>
          <p:cNvPr id="7" name="Tekstvak 6"/>
          <p:cNvSpPr txBox="1"/>
          <p:nvPr/>
        </p:nvSpPr>
        <p:spPr>
          <a:xfrm>
            <a:off x="4572000" y="1556792"/>
            <a:ext cx="34563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Tabel 4, </a:t>
            </a:r>
            <a:r>
              <a:rPr lang="nl-NL" dirty="0" err="1" smtClean="0"/>
              <a:t>mw</a:t>
            </a:r>
            <a:r>
              <a:rPr lang="nl-NL" dirty="0" smtClean="0"/>
              <a:t> informeel</a:t>
            </a:r>
            <a:endParaRPr lang="nl-NL" dirty="0"/>
          </a:p>
        </p:txBody>
      </p:sp>
      <p:sp>
        <p:nvSpPr>
          <p:cNvPr id="9" name="Ovaal 8"/>
          <p:cNvSpPr/>
          <p:nvPr/>
        </p:nvSpPr>
        <p:spPr>
          <a:xfrm>
            <a:off x="1483296" y="2254267"/>
            <a:ext cx="2152600" cy="542515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1" name="Tekstvak 10"/>
          <p:cNvSpPr txBox="1"/>
          <p:nvPr/>
        </p:nvSpPr>
        <p:spPr>
          <a:xfrm>
            <a:off x="439180" y="3790087"/>
            <a:ext cx="820215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nl-NL" sz="2400" i="1" dirty="0" smtClean="0"/>
              <a:t>Hen</a:t>
            </a:r>
            <a:r>
              <a:rPr lang="nl-NL" sz="2400" dirty="0" smtClean="0"/>
              <a:t> vaker gekozen bij </a:t>
            </a:r>
            <a:r>
              <a:rPr lang="nl-NL" sz="2400" dirty="0" err="1" smtClean="0"/>
              <a:t>drieplaatsige</a:t>
            </a:r>
            <a:r>
              <a:rPr lang="nl-NL" sz="2400" dirty="0" smtClean="0"/>
              <a:t> werkwoorden</a:t>
            </a:r>
            <a:endParaRPr lang="nl-NL" sz="2400" i="1" dirty="0" smtClean="0"/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nl-NL" sz="2400" i="1" dirty="0" smtClean="0"/>
              <a:t>Hen</a:t>
            </a:r>
            <a:r>
              <a:rPr lang="nl-NL" sz="2400" dirty="0" smtClean="0"/>
              <a:t> vaak fout gebruikt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nl-NL" sz="2400" i="1" dirty="0" smtClean="0"/>
              <a:t>Hun </a:t>
            </a:r>
            <a:r>
              <a:rPr lang="nl-NL" sz="2400" dirty="0" smtClean="0"/>
              <a:t>meestal goed gebruikt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nl-NL" sz="2400" dirty="0" smtClean="0"/>
              <a:t>Geen grote verschillen formeel en informeel</a:t>
            </a:r>
            <a:endParaRPr lang="nl-NL" sz="2400" dirty="0"/>
          </a:p>
        </p:txBody>
      </p:sp>
    </p:spTree>
    <p:extLst>
      <p:ext uri="{BB962C8B-B14F-4D97-AF65-F5344CB8AC3E}">
        <p14:creationId xmlns:p14="http://schemas.microsoft.com/office/powerpoint/2010/main" val="8081669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Resultaten (3)</a:t>
            </a:r>
            <a:endParaRPr lang="nl-NL" dirty="0"/>
          </a:p>
        </p:txBody>
      </p:sp>
      <p:graphicFrame>
        <p:nvGraphicFramePr>
          <p:cNvPr id="4" name="Tijdelijke aanduiding voor inhoud 3"/>
          <p:cNvGraphicFramePr>
            <a:graphicFrameLocks noGrp="1"/>
          </p:cNvGraphicFramePr>
          <p:nvPr>
            <p:ph idx="1"/>
            <p:extLst/>
          </p:nvPr>
        </p:nvGraphicFramePr>
        <p:xfrm>
          <a:off x="482824" y="1864569"/>
          <a:ext cx="4104457" cy="158417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70411"/>
                <a:gridCol w="1044682"/>
                <a:gridCol w="1044682"/>
                <a:gridCol w="1044682"/>
              </a:tblGrid>
              <a:tr h="39604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200" dirty="0">
                          <a:effectLst/>
                        </a:rPr>
                        <a:t> </a:t>
                      </a:r>
                      <a:endParaRPr lang="nl-NL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200" dirty="0">
                          <a:effectLst/>
                        </a:rPr>
                        <a:t>goed</a:t>
                      </a:r>
                      <a:endParaRPr lang="nl-NL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200" dirty="0">
                          <a:effectLst/>
                        </a:rPr>
                        <a:t>fout</a:t>
                      </a:r>
                      <a:endParaRPr lang="nl-NL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200" dirty="0">
                          <a:effectLst/>
                        </a:rPr>
                        <a:t> </a:t>
                      </a:r>
                      <a:r>
                        <a:rPr lang="nl-NL" sz="1200" dirty="0" smtClean="0">
                          <a:effectLst/>
                        </a:rPr>
                        <a:t>totaal</a:t>
                      </a:r>
                      <a:endParaRPr lang="nl-NL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</a:tr>
              <a:tr h="39604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200">
                          <a:effectLst/>
                        </a:rPr>
                        <a:t>hen</a:t>
                      </a:r>
                      <a:endParaRPr lang="nl-NL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200">
                          <a:effectLst/>
                        </a:rPr>
                        <a:t>23(2,8) </a:t>
                      </a:r>
                      <a:endParaRPr lang="nl-NL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200">
                          <a:effectLst/>
                        </a:rPr>
                        <a:t>675(81,8)</a:t>
                      </a:r>
                      <a:endParaRPr lang="nl-NL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200" dirty="0">
                          <a:effectLst/>
                        </a:rPr>
                        <a:t>698 (84,6)</a:t>
                      </a:r>
                      <a:endParaRPr lang="nl-NL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</a:tr>
              <a:tr h="39604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200">
                          <a:effectLst/>
                        </a:rPr>
                        <a:t>hun</a:t>
                      </a:r>
                      <a:endParaRPr lang="nl-NL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200">
                          <a:effectLst/>
                        </a:rPr>
                        <a:t>126 (15,3)</a:t>
                      </a:r>
                      <a:endParaRPr lang="nl-NL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200">
                          <a:effectLst/>
                        </a:rPr>
                        <a:t>1(0,1) </a:t>
                      </a:r>
                      <a:endParaRPr lang="nl-NL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200">
                          <a:effectLst/>
                        </a:rPr>
                        <a:t>127(15,4)</a:t>
                      </a:r>
                      <a:endParaRPr lang="nl-NL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</a:tr>
              <a:tr h="39604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200" dirty="0">
                          <a:effectLst/>
                        </a:rPr>
                        <a:t> </a:t>
                      </a:r>
                      <a:r>
                        <a:rPr lang="nl-NL" sz="1200" dirty="0" smtClean="0">
                          <a:effectLst/>
                        </a:rPr>
                        <a:t>totaal</a:t>
                      </a:r>
                      <a:endParaRPr lang="nl-NL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200" dirty="0">
                          <a:effectLst/>
                        </a:rPr>
                        <a:t>149(18,1)</a:t>
                      </a:r>
                      <a:endParaRPr lang="nl-NL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200">
                          <a:effectLst/>
                        </a:rPr>
                        <a:t>676 (81,9)</a:t>
                      </a:r>
                      <a:endParaRPr lang="nl-NL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200" dirty="0">
                          <a:effectLst/>
                        </a:rPr>
                        <a:t>825 (100)</a:t>
                      </a:r>
                      <a:endParaRPr lang="nl-NL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</a:tr>
            </a:tbl>
          </a:graphicData>
        </a:graphic>
      </p:graphicFrame>
      <p:graphicFrame>
        <p:nvGraphicFramePr>
          <p:cNvPr id="5" name="Tabel 4"/>
          <p:cNvGraphicFramePr>
            <a:graphicFrameLocks noGrp="1"/>
          </p:cNvGraphicFramePr>
          <p:nvPr>
            <p:extLst/>
          </p:nvPr>
        </p:nvGraphicFramePr>
        <p:xfrm>
          <a:off x="4716016" y="1864569"/>
          <a:ext cx="3960441" cy="158417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89532"/>
                <a:gridCol w="990303"/>
                <a:gridCol w="990303"/>
                <a:gridCol w="990303"/>
              </a:tblGrid>
              <a:tr h="396044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200" dirty="0">
                          <a:effectLst/>
                        </a:rPr>
                        <a:t> </a:t>
                      </a:r>
                      <a:endParaRPr lang="nl-NL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200">
                          <a:effectLst/>
                        </a:rPr>
                        <a:t>goed</a:t>
                      </a:r>
                      <a:endParaRPr lang="nl-NL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200">
                          <a:effectLst/>
                        </a:rPr>
                        <a:t>fout</a:t>
                      </a:r>
                      <a:endParaRPr lang="nl-NL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200" dirty="0">
                          <a:effectLst/>
                        </a:rPr>
                        <a:t> </a:t>
                      </a:r>
                      <a:r>
                        <a:rPr lang="nl-NL" sz="1200" dirty="0" smtClean="0">
                          <a:effectLst/>
                        </a:rPr>
                        <a:t>totaal</a:t>
                      </a:r>
                      <a:endParaRPr lang="nl-NL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</a:tr>
              <a:tr h="396044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200">
                          <a:effectLst/>
                        </a:rPr>
                        <a:t>hen</a:t>
                      </a:r>
                      <a:endParaRPr lang="nl-NL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200" dirty="0">
                          <a:effectLst/>
                        </a:rPr>
                        <a:t>31(6,0)</a:t>
                      </a:r>
                      <a:endParaRPr lang="nl-NL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200" dirty="0">
                          <a:effectLst/>
                        </a:rPr>
                        <a:t>322(62,6)</a:t>
                      </a:r>
                      <a:endParaRPr lang="nl-NL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200">
                          <a:effectLst/>
                        </a:rPr>
                        <a:t>353(68,7)</a:t>
                      </a:r>
                      <a:endParaRPr lang="nl-NL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</a:tr>
              <a:tr h="396044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200">
                          <a:effectLst/>
                        </a:rPr>
                        <a:t>hun</a:t>
                      </a:r>
                      <a:endParaRPr lang="nl-NL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200">
                          <a:effectLst/>
                        </a:rPr>
                        <a:t>140(27,2)</a:t>
                      </a:r>
                      <a:endParaRPr lang="nl-NL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200">
                          <a:effectLst/>
                        </a:rPr>
                        <a:t>21(4,1)</a:t>
                      </a:r>
                      <a:endParaRPr lang="nl-NL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200">
                          <a:effectLst/>
                        </a:rPr>
                        <a:t>161(31,3)</a:t>
                      </a:r>
                      <a:endParaRPr lang="nl-NL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</a:tr>
              <a:tr h="396044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200" dirty="0">
                          <a:effectLst/>
                        </a:rPr>
                        <a:t> </a:t>
                      </a:r>
                      <a:r>
                        <a:rPr lang="nl-NL" sz="1200" dirty="0" smtClean="0">
                          <a:effectLst/>
                        </a:rPr>
                        <a:t>totaal</a:t>
                      </a:r>
                      <a:endParaRPr lang="nl-NL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200" dirty="0">
                          <a:effectLst/>
                        </a:rPr>
                        <a:t>171(33,3)</a:t>
                      </a:r>
                      <a:endParaRPr lang="nl-NL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200" dirty="0">
                          <a:effectLst/>
                        </a:rPr>
                        <a:t>343(66,7)</a:t>
                      </a:r>
                      <a:endParaRPr lang="nl-NL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200" dirty="0">
                          <a:effectLst/>
                        </a:rPr>
                        <a:t>514(100)</a:t>
                      </a:r>
                      <a:endParaRPr lang="nl-NL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</a:tr>
            </a:tbl>
          </a:graphicData>
        </a:graphic>
      </p:graphicFrame>
      <p:sp>
        <p:nvSpPr>
          <p:cNvPr id="6" name="Tekstvak 5"/>
          <p:cNvSpPr txBox="1"/>
          <p:nvPr/>
        </p:nvSpPr>
        <p:spPr>
          <a:xfrm>
            <a:off x="439180" y="1540749"/>
            <a:ext cx="20882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Tabel 3, </a:t>
            </a:r>
            <a:r>
              <a:rPr lang="nl-NL" dirty="0" err="1" smtClean="0"/>
              <a:t>mw</a:t>
            </a:r>
            <a:r>
              <a:rPr lang="nl-NL" dirty="0" smtClean="0"/>
              <a:t> formeel</a:t>
            </a:r>
            <a:endParaRPr lang="nl-NL" dirty="0"/>
          </a:p>
        </p:txBody>
      </p:sp>
      <p:sp>
        <p:nvSpPr>
          <p:cNvPr id="7" name="Tekstvak 6"/>
          <p:cNvSpPr txBox="1"/>
          <p:nvPr/>
        </p:nvSpPr>
        <p:spPr>
          <a:xfrm>
            <a:off x="4572000" y="1556792"/>
            <a:ext cx="34563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Tabel 4, </a:t>
            </a:r>
            <a:r>
              <a:rPr lang="nl-NL" dirty="0" err="1" smtClean="0"/>
              <a:t>mw</a:t>
            </a:r>
            <a:r>
              <a:rPr lang="nl-NL" dirty="0" smtClean="0"/>
              <a:t> informeel</a:t>
            </a:r>
            <a:endParaRPr lang="nl-NL" dirty="0"/>
          </a:p>
        </p:txBody>
      </p:sp>
      <p:sp>
        <p:nvSpPr>
          <p:cNvPr id="8" name="Tekstvak 7"/>
          <p:cNvSpPr txBox="1"/>
          <p:nvPr/>
        </p:nvSpPr>
        <p:spPr>
          <a:xfrm>
            <a:off x="439180" y="3790087"/>
            <a:ext cx="820215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nl-NL" sz="2400" i="1" dirty="0" smtClean="0"/>
              <a:t>Hen</a:t>
            </a:r>
            <a:r>
              <a:rPr lang="nl-NL" sz="2400" dirty="0" smtClean="0"/>
              <a:t> vaker gekozen bij </a:t>
            </a:r>
            <a:r>
              <a:rPr lang="nl-NL" sz="2400" dirty="0" err="1" smtClean="0"/>
              <a:t>drieplaatsige</a:t>
            </a:r>
            <a:r>
              <a:rPr lang="nl-NL" sz="2400" dirty="0" smtClean="0"/>
              <a:t> werkwoorden</a:t>
            </a:r>
            <a:endParaRPr lang="nl-NL" sz="2400" i="1" dirty="0" smtClean="0"/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nl-NL" sz="2400" i="1" dirty="0" smtClean="0"/>
              <a:t>Hen</a:t>
            </a:r>
            <a:r>
              <a:rPr lang="nl-NL" sz="2400" dirty="0" smtClean="0"/>
              <a:t> vaak fout gebruikt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nl-NL" sz="2400" i="1" dirty="0" smtClean="0"/>
              <a:t>Hun </a:t>
            </a:r>
            <a:r>
              <a:rPr lang="nl-NL" sz="2400" dirty="0" smtClean="0"/>
              <a:t>meestal goed gebruikt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nl-NL" sz="2400" dirty="0" smtClean="0"/>
              <a:t>Geen grote verschillen formeel en informeel</a:t>
            </a:r>
            <a:endParaRPr lang="nl-NL" sz="2400" dirty="0"/>
          </a:p>
        </p:txBody>
      </p:sp>
      <p:sp>
        <p:nvSpPr>
          <p:cNvPr id="10" name="Ovaal 9"/>
          <p:cNvSpPr/>
          <p:nvPr/>
        </p:nvSpPr>
        <p:spPr>
          <a:xfrm>
            <a:off x="2865645" y="2664924"/>
            <a:ext cx="770251" cy="521556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866499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Resultaten (3)</a:t>
            </a:r>
            <a:endParaRPr lang="nl-NL" dirty="0"/>
          </a:p>
        </p:txBody>
      </p:sp>
      <p:graphicFrame>
        <p:nvGraphicFramePr>
          <p:cNvPr id="4" name="Tijdelijke aanduiding voor inhoud 3"/>
          <p:cNvGraphicFramePr>
            <a:graphicFrameLocks noGrp="1"/>
          </p:cNvGraphicFramePr>
          <p:nvPr>
            <p:ph idx="1"/>
            <p:extLst/>
          </p:nvPr>
        </p:nvGraphicFramePr>
        <p:xfrm>
          <a:off x="482824" y="1864569"/>
          <a:ext cx="4104457" cy="158417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70411"/>
                <a:gridCol w="1044682"/>
                <a:gridCol w="1044682"/>
                <a:gridCol w="1044682"/>
              </a:tblGrid>
              <a:tr h="39604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200" dirty="0">
                          <a:effectLst/>
                        </a:rPr>
                        <a:t> </a:t>
                      </a:r>
                      <a:endParaRPr lang="nl-NL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200" dirty="0">
                          <a:effectLst/>
                        </a:rPr>
                        <a:t>goed</a:t>
                      </a:r>
                      <a:endParaRPr lang="nl-NL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200" dirty="0">
                          <a:effectLst/>
                        </a:rPr>
                        <a:t>fout</a:t>
                      </a:r>
                      <a:endParaRPr lang="nl-NL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200" dirty="0">
                          <a:effectLst/>
                        </a:rPr>
                        <a:t> </a:t>
                      </a:r>
                      <a:r>
                        <a:rPr lang="nl-NL" sz="1200" dirty="0" smtClean="0">
                          <a:effectLst/>
                        </a:rPr>
                        <a:t>totaal</a:t>
                      </a:r>
                      <a:endParaRPr lang="nl-NL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</a:tr>
              <a:tr h="39604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200">
                          <a:effectLst/>
                        </a:rPr>
                        <a:t>hen</a:t>
                      </a:r>
                      <a:endParaRPr lang="nl-NL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200">
                          <a:effectLst/>
                        </a:rPr>
                        <a:t>23(2,8) </a:t>
                      </a:r>
                      <a:endParaRPr lang="nl-NL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200">
                          <a:effectLst/>
                        </a:rPr>
                        <a:t>675(81,8)</a:t>
                      </a:r>
                      <a:endParaRPr lang="nl-NL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200" dirty="0">
                          <a:effectLst/>
                        </a:rPr>
                        <a:t>698 (84,6)</a:t>
                      </a:r>
                      <a:endParaRPr lang="nl-NL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</a:tr>
              <a:tr h="39604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200">
                          <a:effectLst/>
                        </a:rPr>
                        <a:t>hun</a:t>
                      </a:r>
                      <a:endParaRPr lang="nl-NL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200">
                          <a:effectLst/>
                        </a:rPr>
                        <a:t>126 (15,3)</a:t>
                      </a:r>
                      <a:endParaRPr lang="nl-NL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200">
                          <a:effectLst/>
                        </a:rPr>
                        <a:t>1(0,1) </a:t>
                      </a:r>
                      <a:endParaRPr lang="nl-NL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200">
                          <a:effectLst/>
                        </a:rPr>
                        <a:t>127(15,4)</a:t>
                      </a:r>
                      <a:endParaRPr lang="nl-NL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</a:tr>
              <a:tr h="39604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200" dirty="0">
                          <a:effectLst/>
                        </a:rPr>
                        <a:t> </a:t>
                      </a:r>
                      <a:r>
                        <a:rPr lang="nl-NL" sz="1200" dirty="0" smtClean="0">
                          <a:effectLst/>
                        </a:rPr>
                        <a:t>totaal</a:t>
                      </a:r>
                      <a:endParaRPr lang="nl-NL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200" dirty="0">
                          <a:effectLst/>
                        </a:rPr>
                        <a:t>149(18,1)</a:t>
                      </a:r>
                      <a:endParaRPr lang="nl-NL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200">
                          <a:effectLst/>
                        </a:rPr>
                        <a:t>676 (81,9)</a:t>
                      </a:r>
                      <a:endParaRPr lang="nl-NL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200" dirty="0">
                          <a:effectLst/>
                        </a:rPr>
                        <a:t>825 (100)</a:t>
                      </a:r>
                      <a:endParaRPr lang="nl-NL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</a:tr>
            </a:tbl>
          </a:graphicData>
        </a:graphic>
      </p:graphicFrame>
      <p:graphicFrame>
        <p:nvGraphicFramePr>
          <p:cNvPr id="5" name="Tabel 4"/>
          <p:cNvGraphicFramePr>
            <a:graphicFrameLocks noGrp="1"/>
          </p:cNvGraphicFramePr>
          <p:nvPr>
            <p:extLst/>
          </p:nvPr>
        </p:nvGraphicFramePr>
        <p:xfrm>
          <a:off x="4716016" y="1864569"/>
          <a:ext cx="3960441" cy="158417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89532"/>
                <a:gridCol w="990303"/>
                <a:gridCol w="990303"/>
                <a:gridCol w="990303"/>
              </a:tblGrid>
              <a:tr h="396044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200" dirty="0">
                          <a:effectLst/>
                        </a:rPr>
                        <a:t> </a:t>
                      </a:r>
                      <a:endParaRPr lang="nl-NL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200">
                          <a:effectLst/>
                        </a:rPr>
                        <a:t>goed</a:t>
                      </a:r>
                      <a:endParaRPr lang="nl-NL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200">
                          <a:effectLst/>
                        </a:rPr>
                        <a:t>fout</a:t>
                      </a:r>
                      <a:endParaRPr lang="nl-NL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200" dirty="0">
                          <a:effectLst/>
                        </a:rPr>
                        <a:t> </a:t>
                      </a:r>
                      <a:r>
                        <a:rPr lang="nl-NL" sz="1200" dirty="0" smtClean="0">
                          <a:effectLst/>
                        </a:rPr>
                        <a:t>totaal</a:t>
                      </a:r>
                      <a:endParaRPr lang="nl-NL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</a:tr>
              <a:tr h="396044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200">
                          <a:effectLst/>
                        </a:rPr>
                        <a:t>hen</a:t>
                      </a:r>
                      <a:endParaRPr lang="nl-NL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200" dirty="0">
                          <a:effectLst/>
                        </a:rPr>
                        <a:t>31(6,0)</a:t>
                      </a:r>
                      <a:endParaRPr lang="nl-NL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200" dirty="0">
                          <a:effectLst/>
                        </a:rPr>
                        <a:t>322(62,6)</a:t>
                      </a:r>
                      <a:endParaRPr lang="nl-NL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200">
                          <a:effectLst/>
                        </a:rPr>
                        <a:t>353(68,7)</a:t>
                      </a:r>
                      <a:endParaRPr lang="nl-NL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</a:tr>
              <a:tr h="396044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200">
                          <a:effectLst/>
                        </a:rPr>
                        <a:t>hun</a:t>
                      </a:r>
                      <a:endParaRPr lang="nl-NL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200">
                          <a:effectLst/>
                        </a:rPr>
                        <a:t>140(27,2)</a:t>
                      </a:r>
                      <a:endParaRPr lang="nl-NL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200">
                          <a:effectLst/>
                        </a:rPr>
                        <a:t>21(4,1)</a:t>
                      </a:r>
                      <a:endParaRPr lang="nl-NL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200">
                          <a:effectLst/>
                        </a:rPr>
                        <a:t>161(31,3)</a:t>
                      </a:r>
                      <a:endParaRPr lang="nl-NL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</a:tr>
              <a:tr h="396044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200" dirty="0">
                          <a:effectLst/>
                        </a:rPr>
                        <a:t> </a:t>
                      </a:r>
                      <a:r>
                        <a:rPr lang="nl-NL" sz="1200" dirty="0" smtClean="0">
                          <a:effectLst/>
                        </a:rPr>
                        <a:t>totaal</a:t>
                      </a:r>
                      <a:endParaRPr lang="nl-NL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200" dirty="0">
                          <a:effectLst/>
                        </a:rPr>
                        <a:t>171(33,3)</a:t>
                      </a:r>
                      <a:endParaRPr lang="nl-NL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200" dirty="0">
                          <a:effectLst/>
                        </a:rPr>
                        <a:t>343(66,7)</a:t>
                      </a:r>
                      <a:endParaRPr lang="nl-NL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200" dirty="0">
                          <a:effectLst/>
                        </a:rPr>
                        <a:t>514(100)</a:t>
                      </a:r>
                      <a:endParaRPr lang="nl-NL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</a:tr>
            </a:tbl>
          </a:graphicData>
        </a:graphic>
      </p:graphicFrame>
      <p:sp>
        <p:nvSpPr>
          <p:cNvPr id="6" name="Tekstvak 5"/>
          <p:cNvSpPr txBox="1"/>
          <p:nvPr/>
        </p:nvSpPr>
        <p:spPr>
          <a:xfrm>
            <a:off x="439180" y="1540749"/>
            <a:ext cx="20882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Tabel 3, </a:t>
            </a:r>
            <a:r>
              <a:rPr lang="nl-NL" dirty="0" err="1" smtClean="0"/>
              <a:t>mw</a:t>
            </a:r>
            <a:r>
              <a:rPr lang="nl-NL" dirty="0" smtClean="0"/>
              <a:t> formeel</a:t>
            </a:r>
            <a:endParaRPr lang="nl-NL" dirty="0"/>
          </a:p>
        </p:txBody>
      </p:sp>
      <p:sp>
        <p:nvSpPr>
          <p:cNvPr id="7" name="Tekstvak 6"/>
          <p:cNvSpPr txBox="1"/>
          <p:nvPr/>
        </p:nvSpPr>
        <p:spPr>
          <a:xfrm>
            <a:off x="4572000" y="1556792"/>
            <a:ext cx="34563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Tabel 4, </a:t>
            </a:r>
            <a:r>
              <a:rPr lang="nl-NL" dirty="0" err="1" smtClean="0"/>
              <a:t>mw</a:t>
            </a:r>
            <a:r>
              <a:rPr lang="nl-NL" dirty="0" smtClean="0"/>
              <a:t> informeel</a:t>
            </a:r>
            <a:endParaRPr lang="nl-NL" dirty="0"/>
          </a:p>
        </p:txBody>
      </p:sp>
      <p:sp>
        <p:nvSpPr>
          <p:cNvPr id="8" name="Tekstvak 7"/>
          <p:cNvSpPr txBox="1"/>
          <p:nvPr/>
        </p:nvSpPr>
        <p:spPr>
          <a:xfrm>
            <a:off x="439180" y="3790087"/>
            <a:ext cx="820215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nl-NL" sz="2400" i="1" dirty="0" smtClean="0"/>
              <a:t>Hen</a:t>
            </a:r>
            <a:r>
              <a:rPr lang="nl-NL" sz="2400" dirty="0" smtClean="0"/>
              <a:t> vaker gekozen bij </a:t>
            </a:r>
            <a:r>
              <a:rPr lang="nl-NL" sz="2400" dirty="0" err="1" smtClean="0"/>
              <a:t>drieplaatsige</a:t>
            </a:r>
            <a:r>
              <a:rPr lang="nl-NL" sz="2400" dirty="0" smtClean="0"/>
              <a:t> werkwoorden</a:t>
            </a:r>
            <a:endParaRPr lang="nl-NL" sz="2400" i="1" dirty="0" smtClean="0"/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nl-NL" sz="2400" i="1" dirty="0" smtClean="0"/>
              <a:t>Hen</a:t>
            </a:r>
            <a:r>
              <a:rPr lang="nl-NL" sz="2400" dirty="0" smtClean="0"/>
              <a:t> vaak fout gebruikt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nl-NL" sz="2400" i="1" dirty="0" smtClean="0"/>
              <a:t>Hun </a:t>
            </a:r>
            <a:r>
              <a:rPr lang="nl-NL" sz="2400" dirty="0" smtClean="0"/>
              <a:t>meestal goed gebruikt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nl-NL" sz="2400" dirty="0" smtClean="0"/>
              <a:t>Geen grote verschillen formeel en informeel</a:t>
            </a:r>
            <a:endParaRPr lang="nl-NL" sz="2400" dirty="0"/>
          </a:p>
        </p:txBody>
      </p:sp>
      <p:sp>
        <p:nvSpPr>
          <p:cNvPr id="10" name="Ovaal 9"/>
          <p:cNvSpPr/>
          <p:nvPr/>
        </p:nvSpPr>
        <p:spPr>
          <a:xfrm>
            <a:off x="7020272" y="2656657"/>
            <a:ext cx="770251" cy="521556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9" name="Ovaal 8"/>
          <p:cNvSpPr/>
          <p:nvPr/>
        </p:nvSpPr>
        <p:spPr>
          <a:xfrm>
            <a:off x="7921847" y="2121547"/>
            <a:ext cx="883345" cy="1160054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3967854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Conclusie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57200" y="1772816"/>
            <a:ext cx="8229600" cy="4353347"/>
          </a:xfrm>
        </p:spPr>
        <p:txBody>
          <a:bodyPr>
            <a:normAutofit/>
          </a:bodyPr>
          <a:lstStyle/>
          <a:p>
            <a:r>
              <a:rPr lang="nl-NL" i="1" dirty="0" smtClean="0"/>
              <a:t>Hun</a:t>
            </a:r>
            <a:r>
              <a:rPr lang="nl-NL" dirty="0" smtClean="0"/>
              <a:t>-vrees aangetoond</a:t>
            </a:r>
          </a:p>
          <a:p>
            <a:r>
              <a:rPr lang="nl-NL" dirty="0" smtClean="0"/>
              <a:t>Weinig contrast formele en informele teksten</a:t>
            </a:r>
          </a:p>
          <a:p>
            <a:pPr marL="0" indent="0">
              <a:buNone/>
            </a:pPr>
            <a:r>
              <a:rPr lang="nl-NL" dirty="0" smtClean="0"/>
              <a:t/>
            </a:r>
            <a:br>
              <a:rPr lang="nl-NL" dirty="0" smtClean="0"/>
            </a:b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9002438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i="1" dirty="0" smtClean="0"/>
              <a:t>Hun</a:t>
            </a:r>
            <a:r>
              <a:rPr lang="nl-NL" dirty="0" smtClean="0"/>
              <a:t>-paradox</a:t>
            </a:r>
            <a:endParaRPr lang="nl-NL" i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57200" y="1857624"/>
            <a:ext cx="8229600" cy="3417243"/>
          </a:xfrm>
        </p:spPr>
        <p:txBody>
          <a:bodyPr/>
          <a:lstStyle/>
          <a:p>
            <a:pPr marL="0" indent="0">
              <a:buNone/>
            </a:pPr>
            <a:endParaRPr lang="nl-NL" b="1" dirty="0"/>
          </a:p>
        </p:txBody>
      </p:sp>
      <p:sp>
        <p:nvSpPr>
          <p:cNvPr id="4" name="Tekstvak 7"/>
          <p:cNvSpPr txBox="1"/>
          <p:nvPr/>
        </p:nvSpPr>
        <p:spPr>
          <a:xfrm>
            <a:off x="3203848" y="4212898"/>
            <a:ext cx="2304256" cy="432048"/>
          </a:xfrm>
          <a:prstGeom prst="rect">
            <a:avLst/>
          </a:prstGeom>
          <a:solidFill>
            <a:schemeClr val="lt1"/>
          </a:solidFill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nl-NL" sz="2400" b="1" dirty="0" smtClean="0">
                <a:effectLst/>
                <a:ea typeface="Calibri"/>
                <a:cs typeface="Times New Roman"/>
              </a:rPr>
              <a:t>Gebruik van </a:t>
            </a:r>
            <a:r>
              <a:rPr lang="nl-NL" sz="2400" b="1" i="1" dirty="0" smtClean="0">
                <a:effectLst/>
                <a:ea typeface="Calibri"/>
                <a:cs typeface="Times New Roman"/>
              </a:rPr>
              <a:t>hun</a:t>
            </a:r>
            <a:endParaRPr lang="nl-NL" sz="2400" b="1" dirty="0">
              <a:effectLst/>
              <a:ea typeface="Calibri"/>
              <a:cs typeface="Times New Roman"/>
            </a:endParaRPr>
          </a:p>
        </p:txBody>
      </p:sp>
      <p:sp>
        <p:nvSpPr>
          <p:cNvPr id="5" name="PIJL-OMLAAG 4"/>
          <p:cNvSpPr/>
          <p:nvPr/>
        </p:nvSpPr>
        <p:spPr>
          <a:xfrm>
            <a:off x="4157720" y="3139121"/>
            <a:ext cx="432049" cy="1032536"/>
          </a:xfrm>
          <a:prstGeom prst="down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nl-NL"/>
          </a:p>
        </p:txBody>
      </p:sp>
      <p:sp>
        <p:nvSpPr>
          <p:cNvPr id="6" name="PIJL-OMLAAG 5"/>
          <p:cNvSpPr/>
          <p:nvPr/>
        </p:nvSpPr>
        <p:spPr>
          <a:xfrm rot="10800000">
            <a:off x="4139952" y="4852718"/>
            <a:ext cx="447477" cy="936104"/>
          </a:xfrm>
          <a:prstGeom prst="down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nl-NL"/>
          </a:p>
        </p:txBody>
      </p:sp>
      <p:sp>
        <p:nvSpPr>
          <p:cNvPr id="7" name="Tekstvak 19"/>
          <p:cNvSpPr txBox="1"/>
          <p:nvPr/>
        </p:nvSpPr>
        <p:spPr>
          <a:xfrm>
            <a:off x="1979194" y="3438822"/>
            <a:ext cx="2088231" cy="295275"/>
          </a:xfrm>
          <a:prstGeom prst="rect">
            <a:avLst/>
          </a:prstGeom>
          <a:solidFill>
            <a:schemeClr val="lt1"/>
          </a:solidFill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nl-NL" dirty="0">
                <a:effectLst/>
                <a:ea typeface="Calibri"/>
                <a:cs typeface="Times New Roman"/>
              </a:rPr>
              <a:t>Change </a:t>
            </a:r>
            <a:r>
              <a:rPr lang="nl-NL" dirty="0" err="1" smtClean="0">
                <a:effectLst/>
                <a:ea typeface="Calibri"/>
                <a:cs typeface="Times New Roman"/>
              </a:rPr>
              <a:t>from</a:t>
            </a:r>
            <a:r>
              <a:rPr lang="nl-NL" dirty="0">
                <a:ea typeface="Calibri"/>
                <a:cs typeface="Times New Roman"/>
              </a:rPr>
              <a:t> </a:t>
            </a:r>
            <a:r>
              <a:rPr lang="nl-NL" dirty="0" err="1" smtClean="0">
                <a:effectLst/>
                <a:ea typeface="Calibri"/>
                <a:cs typeface="Times New Roman"/>
              </a:rPr>
              <a:t>above</a:t>
            </a:r>
            <a:endParaRPr lang="nl-NL" dirty="0">
              <a:effectLst/>
              <a:ea typeface="Calibri"/>
              <a:cs typeface="Times New Roman"/>
            </a:endParaRPr>
          </a:p>
        </p:txBody>
      </p:sp>
      <p:sp>
        <p:nvSpPr>
          <p:cNvPr id="8" name="Tekstvak 17"/>
          <p:cNvSpPr txBox="1"/>
          <p:nvPr/>
        </p:nvSpPr>
        <p:spPr>
          <a:xfrm>
            <a:off x="1979712" y="5084932"/>
            <a:ext cx="2088231" cy="471675"/>
          </a:xfrm>
          <a:prstGeom prst="rect">
            <a:avLst/>
          </a:prstGeom>
          <a:solidFill>
            <a:schemeClr val="lt1"/>
          </a:solidFill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nl-NL" dirty="0">
                <a:effectLst/>
                <a:ea typeface="Calibri"/>
                <a:cs typeface="Times New Roman"/>
              </a:rPr>
              <a:t>Change </a:t>
            </a:r>
            <a:r>
              <a:rPr lang="nl-NL" dirty="0" err="1">
                <a:effectLst/>
                <a:ea typeface="Calibri"/>
                <a:cs typeface="Times New Roman"/>
              </a:rPr>
              <a:t>from</a:t>
            </a:r>
            <a:r>
              <a:rPr lang="nl-NL" dirty="0">
                <a:effectLst/>
                <a:ea typeface="Calibri"/>
                <a:cs typeface="Times New Roman"/>
              </a:rPr>
              <a:t> below</a:t>
            </a:r>
          </a:p>
        </p:txBody>
      </p:sp>
      <p:cxnSp>
        <p:nvCxnSpPr>
          <p:cNvPr id="9" name="Gekromde verbindingslijn 8"/>
          <p:cNvCxnSpPr/>
          <p:nvPr/>
        </p:nvCxnSpPr>
        <p:spPr>
          <a:xfrm flipH="1" flipV="1">
            <a:off x="5220072" y="3819322"/>
            <a:ext cx="85725" cy="1219200"/>
          </a:xfrm>
          <a:prstGeom prst="curvedConnector3">
            <a:avLst>
              <a:gd name="adj1" fmla="val -1069048"/>
            </a:avLst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488918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R</a:t>
            </a:r>
            <a:r>
              <a:rPr lang="nl-NL" dirty="0" smtClean="0"/>
              <a:t>eferenties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95536" y="1196752"/>
            <a:ext cx="8229600" cy="4525963"/>
          </a:xfrm>
        </p:spPr>
        <p:txBody>
          <a:bodyPr>
            <a:normAutofit fontScale="47500" lnSpcReduction="20000"/>
          </a:bodyPr>
          <a:lstStyle/>
          <a:p>
            <a:pPr marL="0" indent="0">
              <a:lnSpc>
                <a:spcPct val="170000"/>
              </a:lnSpc>
              <a:buNone/>
            </a:pPr>
            <a:r>
              <a:rPr lang="nl-NL" sz="3300" dirty="0"/>
              <a:t>Van Bergen, G. et al. ‘Leve hun! Waarom hun nog steeds hun zeggen.’: </a:t>
            </a:r>
            <a:r>
              <a:rPr lang="nl-NL" sz="3300" i="1" dirty="0" smtClean="0"/>
              <a:t>Nederlandse Taalkunde</a:t>
            </a:r>
            <a:r>
              <a:rPr lang="nl-NL" sz="3300" i="1" dirty="0"/>
              <a:t>.</a:t>
            </a:r>
            <a:r>
              <a:rPr lang="nl-NL" sz="3300" dirty="0"/>
              <a:t> 16. (2011): 2-29. Print</a:t>
            </a:r>
            <a:r>
              <a:rPr lang="nl-NL" sz="3300" dirty="0" smtClean="0"/>
              <a:t>.</a:t>
            </a:r>
            <a:br>
              <a:rPr lang="nl-NL" sz="3300" dirty="0" smtClean="0"/>
            </a:br>
            <a:r>
              <a:rPr lang="nl-NL" sz="3300" dirty="0"/>
              <a:t/>
            </a:r>
            <a:br>
              <a:rPr lang="nl-NL" sz="3300" dirty="0"/>
            </a:br>
            <a:r>
              <a:rPr lang="nl-NL" sz="3300" dirty="0"/>
              <a:t>Van </a:t>
            </a:r>
            <a:r>
              <a:rPr lang="nl-NL" sz="3300" dirty="0" err="1"/>
              <a:t>Heule</a:t>
            </a:r>
            <a:r>
              <a:rPr lang="nl-NL" sz="3300" dirty="0"/>
              <a:t>, Christiaan. ‘De </a:t>
            </a:r>
            <a:r>
              <a:rPr lang="nl-NL" sz="3300" dirty="0" err="1"/>
              <a:t>Nederduytsche</a:t>
            </a:r>
            <a:r>
              <a:rPr lang="nl-NL" sz="3300" dirty="0"/>
              <a:t> Grammatica ofte </a:t>
            </a:r>
            <a:r>
              <a:rPr lang="nl-NL" sz="3300" dirty="0" err="1"/>
              <a:t>Spraec-konst</a:t>
            </a:r>
            <a:r>
              <a:rPr lang="nl-NL" sz="3300" dirty="0"/>
              <a:t>’ ed. W.J.H. </a:t>
            </a:r>
            <a:r>
              <a:rPr lang="nl-NL" sz="3300" dirty="0" err="1"/>
              <a:t>Caron</a:t>
            </a:r>
            <a:r>
              <a:rPr lang="nl-NL" sz="3300" dirty="0"/>
              <a:t>. </a:t>
            </a:r>
            <a:r>
              <a:rPr lang="nl-NL" sz="3300" dirty="0" smtClean="0"/>
              <a:t>Groningen</a:t>
            </a:r>
            <a:r>
              <a:rPr lang="nl-NL" sz="3300" dirty="0"/>
              <a:t>/ </a:t>
            </a:r>
            <a:r>
              <a:rPr lang="nl-NL" sz="3300" dirty="0" err="1"/>
              <a:t>Djakarta</a:t>
            </a:r>
            <a:r>
              <a:rPr lang="nl-NL" sz="3300" dirty="0"/>
              <a:t>: 1953. Print</a:t>
            </a:r>
            <a:r>
              <a:rPr lang="nl-NL" sz="3300" dirty="0" smtClean="0"/>
              <a:t>.</a:t>
            </a:r>
            <a:br>
              <a:rPr lang="nl-NL" sz="3300" dirty="0" smtClean="0"/>
            </a:br>
            <a:r>
              <a:rPr lang="nl-NL" sz="3300" dirty="0"/>
              <a:t/>
            </a:r>
            <a:br>
              <a:rPr lang="nl-NL" sz="3300" dirty="0"/>
            </a:br>
            <a:r>
              <a:rPr lang="nl-NL" sz="3300" dirty="0"/>
              <a:t>Van Hout, R. ‘Waarom veroveren ‘hun’ onze taal? Sociale en taalkundige verklaringen voor </a:t>
            </a:r>
            <a:r>
              <a:rPr lang="nl-NL" sz="3300" dirty="0" smtClean="0"/>
              <a:t> de </a:t>
            </a:r>
            <a:r>
              <a:rPr lang="nl-NL" sz="3300" dirty="0"/>
              <a:t>opkomst van een subjectspronomen.’ </a:t>
            </a:r>
            <a:r>
              <a:rPr lang="nl-NL" sz="3300" i="1" dirty="0"/>
              <a:t>Thema’s en trends in de sociolinguïstiek 3. </a:t>
            </a:r>
            <a:r>
              <a:rPr lang="nl-NL" sz="3300" dirty="0" smtClean="0"/>
              <a:t>Huls</a:t>
            </a:r>
            <a:r>
              <a:rPr lang="nl-NL" sz="3300" dirty="0"/>
              <a:t>, E. Weltens, B. Tilburg: </a:t>
            </a:r>
            <a:r>
              <a:rPr lang="nl-NL" sz="3300" dirty="0" err="1"/>
              <a:t>ANeLA</a:t>
            </a:r>
            <a:r>
              <a:rPr lang="nl-NL" sz="3300" dirty="0"/>
              <a:t>, 1999. 73-86. Print.</a:t>
            </a:r>
            <a:br>
              <a:rPr lang="nl-NL" sz="3300" dirty="0"/>
            </a:br>
            <a:r>
              <a:rPr lang="nl-NL" sz="3300" dirty="0" smtClean="0"/>
              <a:t/>
            </a:r>
            <a:br>
              <a:rPr lang="nl-NL" sz="3300" dirty="0" smtClean="0"/>
            </a:br>
            <a:r>
              <a:rPr lang="nl-NL" sz="3300" dirty="0" smtClean="0"/>
              <a:t>Kooyman</a:t>
            </a:r>
            <a:r>
              <a:rPr lang="nl-NL" sz="3300" dirty="0"/>
              <a:t>, A. ‘Hen en hun tussen 1600 en 2010’: </a:t>
            </a:r>
            <a:r>
              <a:rPr lang="nl-NL" sz="3300" i="1" dirty="0" err="1"/>
              <a:t>Neerlandia</a:t>
            </a:r>
            <a:r>
              <a:rPr lang="nl-NL" sz="3300" dirty="0"/>
              <a:t>. </a:t>
            </a:r>
            <a:r>
              <a:rPr lang="en-GB" sz="3300" dirty="0"/>
              <a:t>115.2 (2011): 34-35. Print.</a:t>
            </a:r>
            <a:endParaRPr lang="nl-NL" sz="3300" dirty="0"/>
          </a:p>
          <a:p>
            <a:pPr marL="0" indent="0">
              <a:buNone/>
            </a:pP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0058449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l-NL" dirty="0" smtClean="0"/>
              <a:t>Hoe zit het ook alweer met hun?.. Of hen? 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67544" y="1984603"/>
            <a:ext cx="8229600" cy="4281339"/>
          </a:xfrm>
        </p:spPr>
        <p:txBody>
          <a:bodyPr/>
          <a:lstStyle/>
          <a:p>
            <a:pPr marL="0" indent="0">
              <a:buNone/>
            </a:pPr>
            <a:r>
              <a:rPr lang="nl-NL" dirty="0" smtClean="0"/>
              <a:t>- </a:t>
            </a:r>
            <a:r>
              <a:rPr lang="nl-NL" dirty="0" err="1" smtClean="0"/>
              <a:t>Christiaen</a:t>
            </a:r>
            <a:r>
              <a:rPr lang="nl-NL" dirty="0" smtClean="0"/>
              <a:t> van </a:t>
            </a:r>
            <a:r>
              <a:rPr lang="nl-NL" dirty="0" err="1" smtClean="0"/>
              <a:t>Heule</a:t>
            </a:r>
            <a:r>
              <a:rPr lang="nl-NL" dirty="0" smtClean="0"/>
              <a:t> (1625)</a:t>
            </a:r>
            <a:endParaRPr lang="nl-NL" dirty="0"/>
          </a:p>
        </p:txBody>
      </p:sp>
      <p:sp>
        <p:nvSpPr>
          <p:cNvPr id="4" name="Tekstvak 3"/>
          <p:cNvSpPr txBox="1"/>
          <p:nvPr/>
        </p:nvSpPr>
        <p:spPr>
          <a:xfrm>
            <a:off x="1691680" y="2924944"/>
            <a:ext cx="2376264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Hen</a:t>
            </a:r>
          </a:p>
          <a:p>
            <a:pPr marL="285750" indent="-285750">
              <a:buFontTx/>
              <a:buChar char="-"/>
            </a:pPr>
            <a:r>
              <a:rPr lang="nl-NL" dirty="0" smtClean="0"/>
              <a:t>Lijdend voorwerp</a:t>
            </a:r>
          </a:p>
          <a:p>
            <a:pPr marL="285750" indent="-285750">
              <a:buFontTx/>
              <a:buChar char="-"/>
            </a:pPr>
            <a:r>
              <a:rPr lang="nl-NL" dirty="0" smtClean="0"/>
              <a:t>Na voorzetsel</a:t>
            </a:r>
          </a:p>
          <a:p>
            <a:pPr marL="285750" indent="-285750">
              <a:buFontTx/>
              <a:buChar char="-"/>
            </a:pPr>
            <a:r>
              <a:rPr lang="nl-NL" dirty="0" smtClean="0"/>
              <a:t>Meewerkend voorwerp: alléén met aan, voor of bij</a:t>
            </a:r>
          </a:p>
          <a:p>
            <a:r>
              <a:rPr lang="nl-NL" dirty="0"/>
              <a:t/>
            </a:r>
            <a:br>
              <a:rPr lang="nl-NL" dirty="0"/>
            </a:br>
            <a:r>
              <a:rPr lang="nl-NL" dirty="0" smtClean="0"/>
              <a:t/>
            </a:r>
            <a:br>
              <a:rPr lang="nl-NL" dirty="0" smtClean="0"/>
            </a:br>
            <a:endParaRPr lang="nl-NL" dirty="0"/>
          </a:p>
        </p:txBody>
      </p:sp>
      <p:sp>
        <p:nvSpPr>
          <p:cNvPr id="5" name="Tekstvak 4"/>
          <p:cNvSpPr txBox="1"/>
          <p:nvPr/>
        </p:nvSpPr>
        <p:spPr>
          <a:xfrm>
            <a:off x="4860032" y="2924944"/>
            <a:ext cx="244827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Hun</a:t>
            </a:r>
          </a:p>
          <a:p>
            <a:pPr marL="285750" indent="-285750">
              <a:buFontTx/>
              <a:buChar char="-"/>
            </a:pPr>
            <a:r>
              <a:rPr lang="nl-NL" dirty="0" smtClean="0"/>
              <a:t>Meewerkend voorwerp: zonder </a:t>
            </a:r>
            <a:r>
              <a:rPr lang="nl-NL" dirty="0" smtClean="0"/>
              <a:t>voorzetsel</a:t>
            </a:r>
          </a:p>
          <a:p>
            <a:pPr marL="285750" indent="-285750">
              <a:buFontTx/>
              <a:buChar char="-"/>
            </a:pPr>
            <a:r>
              <a:rPr lang="nl-NL" dirty="0" smtClean="0"/>
              <a:t>Bezittelijk vnw. </a:t>
            </a:r>
            <a:endParaRPr lang="nl-NL" dirty="0" smtClean="0"/>
          </a:p>
        </p:txBody>
      </p:sp>
    </p:spTree>
    <p:extLst>
      <p:ext uri="{BB962C8B-B14F-4D97-AF65-F5344CB8AC3E}">
        <p14:creationId xmlns:p14="http://schemas.microsoft.com/office/powerpoint/2010/main" val="28503193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i="1" dirty="0" smtClean="0"/>
              <a:t>Hun</a:t>
            </a:r>
            <a:r>
              <a:rPr lang="nl-NL" dirty="0" smtClean="0"/>
              <a:t>-vrees</a:t>
            </a:r>
            <a:endParaRPr lang="nl-NL" i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683568" y="1268760"/>
            <a:ext cx="8003232" cy="4857403"/>
          </a:xfrm>
        </p:spPr>
        <p:txBody>
          <a:bodyPr>
            <a:normAutofit/>
          </a:bodyPr>
          <a:lstStyle/>
          <a:p>
            <a:pPr>
              <a:buFontTx/>
              <a:buChar char="-"/>
            </a:pPr>
            <a:r>
              <a:rPr lang="nl-NL" dirty="0" smtClean="0"/>
              <a:t>Van Hout (1999)</a:t>
            </a:r>
          </a:p>
          <a:p>
            <a:pPr>
              <a:buFontTx/>
              <a:buChar char="-"/>
            </a:pPr>
            <a:r>
              <a:rPr lang="nl-NL" dirty="0" smtClean="0"/>
              <a:t>Kooyman (2011)</a:t>
            </a:r>
          </a:p>
          <a:p>
            <a:pPr>
              <a:buFontTx/>
              <a:buChar char="-"/>
            </a:pPr>
            <a:endParaRPr lang="nl-NL" dirty="0" smtClean="0"/>
          </a:p>
          <a:p>
            <a:pPr marL="0" indent="0">
              <a:buNone/>
            </a:pPr>
            <a:r>
              <a:rPr lang="nl-NL" dirty="0" smtClean="0"/>
              <a:t>Hoe ziet </a:t>
            </a:r>
            <a:r>
              <a:rPr lang="nl-NL" i="1" dirty="0" smtClean="0"/>
              <a:t>hun</a:t>
            </a:r>
            <a:r>
              <a:rPr lang="nl-NL" dirty="0" smtClean="0"/>
              <a:t>-vrees eruit? </a:t>
            </a:r>
          </a:p>
          <a:p>
            <a:pPr>
              <a:lnSpc>
                <a:spcPct val="150000"/>
              </a:lnSpc>
            </a:pPr>
            <a:r>
              <a:rPr lang="nl-NL" dirty="0" smtClean="0"/>
              <a:t>Vermijden </a:t>
            </a:r>
            <a:r>
              <a:rPr lang="nl-NL" dirty="0"/>
              <a:t>van </a:t>
            </a:r>
            <a:r>
              <a:rPr lang="nl-NL" i="1" dirty="0"/>
              <a:t>hun</a:t>
            </a:r>
            <a:r>
              <a:rPr lang="nl-NL" dirty="0"/>
              <a:t> </a:t>
            </a:r>
          </a:p>
          <a:p>
            <a:pPr marL="0" indent="0">
              <a:buNone/>
            </a:pPr>
            <a:r>
              <a:rPr lang="nl-NL" dirty="0">
                <a:sym typeface="Wingdings" panose="05000000000000000000" pitchFamily="2" charset="2"/>
              </a:rPr>
              <a:t>	 vervangen door </a:t>
            </a:r>
            <a:r>
              <a:rPr lang="nl-NL" i="1" dirty="0">
                <a:sym typeface="Wingdings" panose="05000000000000000000" pitchFamily="2" charset="2"/>
              </a:rPr>
              <a:t>hen</a:t>
            </a:r>
            <a:r>
              <a:rPr lang="nl-NL" dirty="0">
                <a:sym typeface="Wingdings" panose="05000000000000000000" pitchFamily="2" charset="2"/>
              </a:rPr>
              <a:t/>
            </a:r>
            <a:br>
              <a:rPr lang="nl-NL" dirty="0">
                <a:sym typeface="Wingdings" panose="05000000000000000000" pitchFamily="2" charset="2"/>
              </a:rPr>
            </a:br>
            <a:r>
              <a:rPr lang="nl-NL" dirty="0">
                <a:sym typeface="Wingdings" panose="05000000000000000000" pitchFamily="2" charset="2"/>
              </a:rPr>
              <a:t>	 vervangen door </a:t>
            </a:r>
            <a:r>
              <a:rPr lang="nl-NL" i="1" dirty="0">
                <a:sym typeface="Wingdings" panose="05000000000000000000" pitchFamily="2" charset="2"/>
              </a:rPr>
              <a:t>ze</a:t>
            </a:r>
            <a:r>
              <a:rPr lang="nl-NL" dirty="0">
                <a:sym typeface="Wingdings" panose="05000000000000000000" pitchFamily="2" charset="2"/>
              </a:rPr>
              <a:t/>
            </a:r>
            <a:br>
              <a:rPr lang="nl-NL" dirty="0">
                <a:sym typeface="Wingdings" panose="05000000000000000000" pitchFamily="2" charset="2"/>
              </a:rPr>
            </a:br>
            <a:r>
              <a:rPr lang="nl-NL" dirty="0">
                <a:sym typeface="Wingdings" panose="05000000000000000000" pitchFamily="2" charset="2"/>
              </a:rPr>
              <a:t>	 vervangen door nomen</a:t>
            </a:r>
          </a:p>
          <a:p>
            <a:pPr marL="0" indent="0">
              <a:buNone/>
            </a:pPr>
            <a:endParaRPr lang="nl-NL" dirty="0" smtClean="0"/>
          </a:p>
        </p:txBody>
      </p:sp>
      <p:sp>
        <p:nvSpPr>
          <p:cNvPr id="4" name="Rechteraccolade 3"/>
          <p:cNvSpPr/>
          <p:nvPr/>
        </p:nvSpPr>
        <p:spPr>
          <a:xfrm>
            <a:off x="5868144" y="5301208"/>
            <a:ext cx="360040" cy="648072"/>
          </a:xfrm>
          <a:prstGeom prst="righ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sp>
        <p:nvSpPr>
          <p:cNvPr id="5" name="Tekstvak 4"/>
          <p:cNvSpPr txBox="1"/>
          <p:nvPr/>
        </p:nvSpPr>
        <p:spPr>
          <a:xfrm>
            <a:off x="6228184" y="5437557"/>
            <a:ext cx="209857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000" dirty="0" smtClean="0"/>
              <a:t>Vervolgonderzoek</a:t>
            </a:r>
            <a:endParaRPr lang="nl-NL" sz="2000" dirty="0"/>
          </a:p>
        </p:txBody>
      </p:sp>
    </p:spTree>
    <p:extLst>
      <p:ext uri="{BB962C8B-B14F-4D97-AF65-F5344CB8AC3E}">
        <p14:creationId xmlns:p14="http://schemas.microsoft.com/office/powerpoint/2010/main" val="30206191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785395"/>
          </a:xfrm>
        </p:spPr>
        <p:txBody>
          <a:bodyPr/>
          <a:lstStyle/>
          <a:p>
            <a:pPr marL="0" indent="0">
              <a:buNone/>
            </a:pPr>
            <a:r>
              <a:rPr lang="nl-NL" dirty="0" smtClean="0"/>
              <a:t>Onderzoeksvraag: Is </a:t>
            </a:r>
            <a:r>
              <a:rPr lang="nl-NL" i="1" dirty="0"/>
              <a:t>hun</a:t>
            </a:r>
            <a:r>
              <a:rPr lang="nl-NL" dirty="0"/>
              <a:t>-vrees meer in formeel schriftelijk taalgebruik terug te vinden dan in informeel schriftelijk taalgebruik? </a:t>
            </a:r>
            <a:endParaRPr lang="nl-NL" dirty="0" smtClean="0"/>
          </a:p>
          <a:p>
            <a:pPr marL="0" indent="0">
              <a:buNone/>
            </a:pPr>
            <a:r>
              <a:rPr lang="nl-NL" dirty="0"/>
              <a:t/>
            </a:r>
            <a:br>
              <a:rPr lang="nl-NL" dirty="0"/>
            </a:br>
            <a:r>
              <a:rPr lang="nl-NL" dirty="0" smtClean="0"/>
              <a:t>Hypothese: in </a:t>
            </a:r>
            <a:r>
              <a:rPr lang="nl-NL" dirty="0"/>
              <a:t>formeel schriftelijk taalgebruik </a:t>
            </a:r>
            <a:r>
              <a:rPr lang="nl-NL" dirty="0" smtClean="0"/>
              <a:t>zal </a:t>
            </a:r>
            <a:r>
              <a:rPr lang="nl-NL" i="1" dirty="0" smtClean="0"/>
              <a:t>hun</a:t>
            </a:r>
            <a:r>
              <a:rPr lang="nl-NL" dirty="0" smtClean="0"/>
              <a:t>-vrees worden </a:t>
            </a:r>
            <a:r>
              <a:rPr lang="nl-NL" dirty="0"/>
              <a:t>aangetroffen en in informeel schriftelijk taalgebruik niet</a:t>
            </a:r>
          </a:p>
          <a:p>
            <a:pPr marL="0" indent="0">
              <a:buNone/>
            </a:pP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0377998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Methode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nl-NL" dirty="0" smtClean="0"/>
              <a:t>Corpus: </a:t>
            </a:r>
            <a:r>
              <a:rPr lang="nl-NL" dirty="0" err="1" smtClean="0"/>
              <a:t>OpenSonar</a:t>
            </a:r>
            <a:endParaRPr lang="nl-NL" dirty="0" smtClean="0"/>
          </a:p>
          <a:p>
            <a:pPr>
              <a:lnSpc>
                <a:spcPct val="150000"/>
              </a:lnSpc>
            </a:pPr>
            <a:r>
              <a:rPr lang="nl-NL" dirty="0" smtClean="0"/>
              <a:t>Tekstsoort: formeel en informeel</a:t>
            </a:r>
          </a:p>
          <a:p>
            <a:pPr>
              <a:lnSpc>
                <a:spcPct val="150000"/>
              </a:lnSpc>
            </a:pPr>
            <a:r>
              <a:rPr lang="nl-NL" dirty="0" smtClean="0"/>
              <a:t>12 </a:t>
            </a:r>
            <a:r>
              <a:rPr lang="nl-NL" dirty="0" err="1" smtClean="0"/>
              <a:t>drieplaatsige</a:t>
            </a:r>
            <a:r>
              <a:rPr lang="nl-NL" dirty="0" smtClean="0"/>
              <a:t> werkwoorden 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6349249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err="1" smtClean="0"/>
              <a:t>OpenSonar</a:t>
            </a:r>
            <a:endParaRPr lang="nl-NL" dirty="0"/>
          </a:p>
        </p:txBody>
      </p:sp>
      <p:pic>
        <p:nvPicPr>
          <p:cNvPr id="4" name="Tijdelijke aanduiding voor inhoud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1196752"/>
            <a:ext cx="8490633" cy="4752528"/>
          </a:xfrm>
        </p:spPr>
      </p:pic>
    </p:spTree>
    <p:extLst>
      <p:ext uri="{BB962C8B-B14F-4D97-AF65-F5344CB8AC3E}">
        <p14:creationId xmlns:p14="http://schemas.microsoft.com/office/powerpoint/2010/main" val="15470341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err="1" smtClean="0"/>
              <a:t>OpenSonar</a:t>
            </a:r>
            <a:endParaRPr lang="nl-NL" dirty="0"/>
          </a:p>
        </p:txBody>
      </p:sp>
      <p:pic>
        <p:nvPicPr>
          <p:cNvPr id="4" name="Tijdelijke aanduiding voor inhoud 3"/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83" b="1"/>
          <a:stretch/>
        </p:blipFill>
        <p:spPr>
          <a:xfrm>
            <a:off x="467544" y="1268760"/>
            <a:ext cx="8352928" cy="47771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54111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Voorbeelden categorieën 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95536" y="1340768"/>
            <a:ext cx="8363272" cy="4608512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nl-NL" sz="2400" dirty="0" smtClean="0"/>
              <a:t>(1)	De </a:t>
            </a:r>
            <a:r>
              <a:rPr lang="nl-NL" sz="2400" dirty="0"/>
              <a:t>kapster </a:t>
            </a:r>
            <a:r>
              <a:rPr lang="nl-NL" sz="2400" u="sng" dirty="0"/>
              <a:t>overhandigde hen</a:t>
            </a:r>
            <a:r>
              <a:rPr lang="nl-NL" sz="2400" dirty="0"/>
              <a:t> het geld uit de kassa. (</a:t>
            </a:r>
            <a:r>
              <a:rPr lang="nl-NL" sz="2400" dirty="0" err="1"/>
              <a:t>mw</a:t>
            </a:r>
            <a:r>
              <a:rPr lang="nl-NL" sz="2400" dirty="0"/>
              <a:t> </a:t>
            </a:r>
            <a:r>
              <a:rPr lang="nl-NL" sz="2400" dirty="0" smtClean="0"/>
              <a:t>f)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nl-NL" sz="2400" dirty="0" smtClean="0"/>
              <a:t>(2)	De </a:t>
            </a:r>
            <a:r>
              <a:rPr lang="nl-NL" sz="2400" dirty="0"/>
              <a:t>Geus </a:t>
            </a:r>
            <a:r>
              <a:rPr lang="nl-NL" sz="2400" u="sng" dirty="0"/>
              <a:t>herinnert hen </a:t>
            </a:r>
            <a:r>
              <a:rPr lang="nl-NL" sz="2400" dirty="0"/>
              <a:t>aan hun belofte [...] (lv g)</a:t>
            </a:r>
            <a:br>
              <a:rPr lang="nl-NL" sz="2400" dirty="0"/>
            </a:br>
            <a:r>
              <a:rPr lang="nl-NL" sz="2400" dirty="0" smtClean="0"/>
              <a:t>(3)	[…] </a:t>
            </a:r>
            <a:r>
              <a:rPr lang="nl-NL" sz="2400" dirty="0"/>
              <a:t>al onze trouwe kiezers </a:t>
            </a:r>
            <a:r>
              <a:rPr lang="nl-NL" sz="2400" u="sng" dirty="0"/>
              <a:t>bedanken</a:t>
            </a:r>
            <a:r>
              <a:rPr lang="nl-NL" sz="2400" dirty="0"/>
              <a:t> en </a:t>
            </a:r>
            <a:r>
              <a:rPr lang="nl-NL" sz="2400" u="sng" dirty="0"/>
              <a:t>hen</a:t>
            </a:r>
            <a:r>
              <a:rPr lang="nl-NL" sz="2400" dirty="0"/>
              <a:t> verzekeren </a:t>
            </a:r>
            <a:r>
              <a:rPr lang="nl-NL" sz="2400" dirty="0" smtClean="0"/>
              <a:t>	[...] </a:t>
            </a:r>
            <a:r>
              <a:rPr lang="nl-NL" sz="2400" dirty="0" smtClean="0"/>
              <a:t>(</a:t>
            </a:r>
            <a:r>
              <a:rPr lang="nl-NL" sz="2400" dirty="0"/>
              <a:t>mw2 f</a:t>
            </a:r>
            <a:r>
              <a:rPr lang="nl-NL" sz="2400" dirty="0" smtClean="0"/>
              <a:t>)</a:t>
            </a:r>
            <a:r>
              <a:rPr lang="nl-NL" sz="2400" dirty="0"/>
              <a:t/>
            </a:r>
            <a:br>
              <a:rPr lang="nl-NL" sz="2400" dirty="0"/>
            </a:br>
            <a:r>
              <a:rPr lang="nl-NL" sz="2400" dirty="0" smtClean="0"/>
              <a:t>(4)</a:t>
            </a:r>
            <a:r>
              <a:rPr lang="nl-NL" sz="2400" dirty="0" smtClean="0"/>
              <a:t>	Op </a:t>
            </a:r>
            <a:r>
              <a:rPr lang="nl-NL" sz="2400" dirty="0"/>
              <a:t>dat ogenblik </a:t>
            </a:r>
            <a:r>
              <a:rPr lang="nl-NL" sz="2400" u="sng" dirty="0"/>
              <a:t>vertelde </a:t>
            </a:r>
            <a:r>
              <a:rPr lang="nl-NL" sz="2400" dirty="0"/>
              <a:t>één van </a:t>
            </a:r>
            <a:r>
              <a:rPr lang="nl-NL" sz="2400" u="sng" dirty="0"/>
              <a:t>hen</a:t>
            </a:r>
            <a:r>
              <a:rPr lang="nl-NL" sz="2400" dirty="0"/>
              <a:t> dat […] (vz2 g</a:t>
            </a:r>
            <a:r>
              <a:rPr lang="nl-NL" sz="2400" dirty="0" smtClean="0"/>
              <a:t>)</a:t>
            </a:r>
            <a:r>
              <a:rPr lang="nl-NL" sz="2400" dirty="0"/>
              <a:t/>
            </a:r>
            <a:br>
              <a:rPr lang="nl-NL" sz="2400" dirty="0"/>
            </a:br>
            <a:r>
              <a:rPr lang="nl-NL" sz="2400" dirty="0" smtClean="0"/>
              <a:t>(5)</a:t>
            </a:r>
            <a:r>
              <a:rPr lang="nl-NL" sz="2400" dirty="0" smtClean="0"/>
              <a:t>	[…] </a:t>
            </a:r>
            <a:r>
              <a:rPr lang="nl-NL" sz="2400" dirty="0"/>
              <a:t>met een nieuwe </a:t>
            </a:r>
            <a:r>
              <a:rPr lang="nl-NL" sz="2400" u="sng" dirty="0"/>
              <a:t>hen</a:t>
            </a:r>
            <a:r>
              <a:rPr lang="nl-NL" sz="2400" dirty="0"/>
              <a:t> </a:t>
            </a:r>
            <a:r>
              <a:rPr lang="nl-NL" sz="2400" u="sng" dirty="0"/>
              <a:t>toont </a:t>
            </a:r>
            <a:r>
              <a:rPr lang="nl-NL" sz="2400" dirty="0"/>
              <a:t>hij zich enthousiast (-) </a:t>
            </a:r>
          </a:p>
        </p:txBody>
      </p:sp>
    </p:spTree>
    <p:extLst>
      <p:ext uri="{BB962C8B-B14F-4D97-AF65-F5344CB8AC3E}">
        <p14:creationId xmlns:p14="http://schemas.microsoft.com/office/powerpoint/2010/main" val="16802582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SPSS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nl-NL" dirty="0" smtClean="0"/>
              <a:t>Logistische regressie</a:t>
            </a:r>
          </a:p>
          <a:p>
            <a:pPr>
              <a:lnSpc>
                <a:spcPct val="150000"/>
              </a:lnSpc>
            </a:pPr>
            <a:r>
              <a:rPr lang="nl-NL" dirty="0"/>
              <a:t>C</a:t>
            </a:r>
            <a:r>
              <a:rPr lang="nl-NL" dirty="0" smtClean="0"/>
              <a:t>rosstabs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2762733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848</TotalTime>
  <Words>807</Words>
  <Application>Microsoft Office PowerPoint</Application>
  <PresentationFormat>Diavoorstelling (4:3)</PresentationFormat>
  <Paragraphs>348</Paragraphs>
  <Slides>19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4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19</vt:i4>
      </vt:variant>
    </vt:vector>
  </HeadingPairs>
  <TitlesOfParts>
    <vt:vector size="24" baseType="lpstr">
      <vt:lpstr>Arial</vt:lpstr>
      <vt:lpstr>Calibri</vt:lpstr>
      <vt:lpstr>Times New Roman</vt:lpstr>
      <vt:lpstr>Wingdings</vt:lpstr>
      <vt:lpstr>Kantoorthema</vt:lpstr>
      <vt:lpstr>Hoe hun-vrees tot fouten leidt</vt:lpstr>
      <vt:lpstr>Hoe zit het ook alweer met hun?.. Of hen? </vt:lpstr>
      <vt:lpstr>Hun-vrees</vt:lpstr>
      <vt:lpstr>PowerPoint-presentatie</vt:lpstr>
      <vt:lpstr>Methode</vt:lpstr>
      <vt:lpstr>OpenSonar</vt:lpstr>
      <vt:lpstr>OpenSonar</vt:lpstr>
      <vt:lpstr>Voorbeelden categorieën </vt:lpstr>
      <vt:lpstr>SPSS</vt:lpstr>
      <vt:lpstr>Resultaten (1)</vt:lpstr>
      <vt:lpstr>Resultaten (2)</vt:lpstr>
      <vt:lpstr>Resultaten (3)</vt:lpstr>
      <vt:lpstr>Resultaten (3)</vt:lpstr>
      <vt:lpstr>Resultaten (3)</vt:lpstr>
      <vt:lpstr>Resultaten (3)</vt:lpstr>
      <vt:lpstr>Resultaten (3)</vt:lpstr>
      <vt:lpstr>Conclusie</vt:lpstr>
      <vt:lpstr>Hun-paradox</vt:lpstr>
      <vt:lpstr>Referenties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Hoe hun-vrees tot fouten leidt</dc:title>
  <dc:creator>Roos Kuipers</dc:creator>
  <cp:lastModifiedBy>Merel</cp:lastModifiedBy>
  <cp:revision>33</cp:revision>
  <dcterms:created xsi:type="dcterms:W3CDTF">2016-01-19T12:14:28Z</dcterms:created>
  <dcterms:modified xsi:type="dcterms:W3CDTF">2016-01-22T11:13:14Z</dcterms:modified>
</cp:coreProperties>
</file>