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260" r:id="rId3"/>
    <p:sldId id="271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3" r:id="rId15"/>
    <p:sldId id="274" r:id="rId16"/>
    <p:sldId id="275" r:id="rId17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>
        <p:scale>
          <a:sx n="77" d="100"/>
          <a:sy n="77" d="100"/>
        </p:scale>
        <p:origin x="-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2755-67BE-49A9-B2B1-6AEF420729EC}" type="datetimeFigureOut">
              <a:rPr lang="nl-NL" smtClean="0"/>
              <a:t>2-2-2016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B0E4C-C260-4950-B801-3D38DB0740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0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2-2-2016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Hun uitsluitend in NL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1DD3-1BF3-4055-BD8A-F44C8A0AC92E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806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Hem/’m uitsluitend in Vlaanderen; ie veel meer in Nederland dan in Vlaanderen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1DD3-1BF3-4055-BD8A-F44C8A0AC92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949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1DD3-1BF3-4055-BD8A-F44C8A0AC92E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7111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Het huis wat / geschreven bevat een paar voorbeelden</a:t>
            </a:r>
            <a:r>
              <a:rPr lang="nl-NL" baseline="0" dirty="0" smtClean="0"/>
              <a:t> van </a:t>
            </a:r>
            <a:r>
              <a:rPr lang="nl-NL" baseline="0" dirty="0" err="1" smtClean="0"/>
              <a:t>zinsmodificatie</a:t>
            </a:r>
            <a:r>
              <a:rPr lang="nl-NL" baseline="0" dirty="0" smtClean="0"/>
              <a:t>, waar wat goed is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E748-59F7-4384-84C7-367CE6F872E5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946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zardoz.service.rug.nl:8067/xpath?db=lassysmall&amp;xpath=//node%5bnot(node%5b@rel%3D%22su%22+and+(@persoon%3D%221%22+or+@persoon%3D%222%22+or+@persoon%3D%222v%22+or+@persoon%3D%22dial%22+or+@persoon%3D%222b%22)%5d)+and+node%5b@rel%3D%22hd%22+and+@pt%3D%22ww%22+and+@word%3D%22heb%22%5d+and+node%5b@rel%3D%22su%22+and+(@persoon+or+(@cat%3D%22np%22+and+not(node%5b@rel%3D%22hd%22+and+(@persoon%3D%221%22+or+@persoon%3D%222%22+or+@persoon%3D%222v%22+or+@persoon%3D%22dial%22+or+@persoon%3D%222b%22)%5d)))%5d%5d" TargetMode="External"/><Relationship Id="rId7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//node%5bnot(node%5b@rel%3D%22su%22+and+(@persoon%3D%221%22+or+@persoon%3D%222%22+or+@persoon%3D%222v%22+or+@persoon%3D%22dial%22+or+@persoon%3D%222b%22)%5d)+and+node%5b@rel%3D%22hd%22+and+@pt%3D%22ww%22+and+@word%3D%22heeft%22%5d+and+node%5b@rel%3D%22su%22+and+(@persoon+or+(@cat%3D%22np%22+and+not(node%5b@rel%3D%22hd%22+and+(@persoon%3D%221%22+or+@persoon%3D%222%22+or+@persoon%3D%222v%22+or+@persoon%3D%22dial%22+or+@persoon%3D%222b%22)%5d)))%5d%5d" TargetMode="External"/><Relationship Id="rId5" Type="http://schemas.openxmlformats.org/officeDocument/2006/relationships/hyperlink" Target="http://zardoz.service.rug.nl:8067/xpath?db=lassysmall&amp;xpath=//node%5bnot(node%5b@rel%3D%22su%22+and+(@persoon%3D%221%22+or+@persoon%3D%222%22+or+@persoon%3D%222v%22+or+@persoon%3D%22dial%22+or+@persoon%3D%222b%22)%5d)+and+node%5b@rel%3D%22hd%22+and+@pt%3D%22ww%22+and+@word%3D%22heeft%22%5d+and+node%5b@rel%3D%22su%22+and+(@persoon+or+(@cat%3D%22np%22+and+not(node%5b@rel%3D%22hd%22+and+(@persoon%3D%221%22+or+@persoon%3D%222%22+or+@persoon%3D%222v%22+or+@persoon%3D%22dial%22+or+@persoon%3D%222b%22)%5d)))%5d%5d" TargetMode="External"/><Relationship Id="rId4" Type="http://schemas.openxmlformats.org/officeDocument/2006/relationships/hyperlink" Target="http://zardoz.service.rug.nl:8067/xpath?db=cgn&amp;xpath=//node%5bnot(node%5b@rel%3D%22su%22+and+(@persoon%3D%221%22+or+@persoon%3D%222%22+or+@persoon%3D%222v%22+or+@persoon%3D%22dial%22+or+@persoon%3D%222b%22)%5d)+and+node%5b@rel%3D%22hd%22+and+@pt%3D%22ww%22+and+@word%3D%22heb%22%5d+and+node%5b@rel%3D%22su%22+and+(@persoon+or+(@cat%3D%22np%22+and+not(node%5b@rel%3D%22hd%22+and+(@persoon%3D%221%22+or+@persoon%3D%222%22+or+@persoon%3D%222v%22+or+@persoon%3D%22dial%22+or+@persoon%3D%222b%22)%5d)))%5d%5d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lassysmall&amp;xpath=//node%5b@word%3D%22hun%22+and+@rel%3D%22obj1%22%5d" TargetMode="External"/><Relationship Id="rId13" Type="http://schemas.openxmlformats.org/officeDocument/2006/relationships/slide" Target="slide2.xml"/><Relationship Id="rId3" Type="http://schemas.openxmlformats.org/officeDocument/2006/relationships/hyperlink" Target="http://zardoz.service.rug.nl:8067/xpath?db=cgn&amp;xpath=//node%5b@word%3D%22hen%22+and+@rel%3D%22obj1%22%5d" TargetMode="External"/><Relationship Id="rId7" Type="http://schemas.openxmlformats.org/officeDocument/2006/relationships/hyperlink" Target="http://zardoz.service.rug.nl:8067/xpath?db=cgn&amp;xpath=//node%5bnode%5b@word%3D%22hen%22+and+@rel%3D%22obj1%22%5d+and+node%5b@rel%3D%22hd%22+and+@pt%3D%22ww%22%5d%5d" TargetMode="External"/><Relationship Id="rId12" Type="http://schemas.openxmlformats.org/officeDocument/2006/relationships/hyperlink" Target="http://zardoz.service.rug.nl:8067/xpath?db=cgn&amp;xpath=//node%5bnode%5b@word%3D%22hun%22+and+@rel%3D%22obj1%22%5d+and+node%5b@rel%3D%22hd%22+and+@pt%3D%22ww%22%5d%5d" TargetMode="External"/><Relationship Id="rId2" Type="http://schemas.openxmlformats.org/officeDocument/2006/relationships/hyperlink" Target="http://zardoz.service.rug.nl:8067/xpath?db=lassysmall&amp;xpath=//node%5b@word%3D%22hen%22+and+@rel%3D%22obj1%22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node%5b@word%3D%22hen%22+and+@rel%3D%22obj1%22%5d+and+node%5b@rel%3D%22hd%22+and+@pos%3D%22verb%22%5d%5d" TargetMode="External"/><Relationship Id="rId11" Type="http://schemas.openxmlformats.org/officeDocument/2006/relationships/hyperlink" Target="http://zardoz.service.rug.nl:8067/xpath?db=lassysmall&amp;xpath=//node%5bnode%5b@word%3D%22hun%22+and+@rel%3D%22obj1%22%5d+and+node%5b@rel%3D%22hd%22+and+@pos%3D%22verb%22%5d%5d" TargetMode="External"/><Relationship Id="rId5" Type="http://schemas.openxmlformats.org/officeDocument/2006/relationships/hyperlink" Target="http://zardoz.service.rug.nl:8067/xpath?db=cgn&amp;xpath=//node%5b@word%3D%22hen%22+and+@rel%3D%22obj2%22%5d" TargetMode="External"/><Relationship Id="rId10" Type="http://schemas.openxmlformats.org/officeDocument/2006/relationships/hyperlink" Target="http://zardoz.service.rug.nl:8067/xpath?db=lassysmall&amp;xpath=//node%5b@word%3D%22hun%22+and+@rel%3D%22obj2%22%5d" TargetMode="External"/><Relationship Id="rId4" Type="http://schemas.openxmlformats.org/officeDocument/2006/relationships/hyperlink" Target="http://zardoz.service.rug.nl:8067/xpath?db=lassysmall&amp;xpath=//node%5b@word%3D%22hen%22+and+@rel%3D%22obj2%22%5d" TargetMode="External"/><Relationship Id="rId9" Type="http://schemas.openxmlformats.org/officeDocument/2006/relationships/hyperlink" Target="http://zardoz.service.rug.nl:8067/xpath?db=cgn&amp;xpath=//node%5b@word%3D%22hun%22+and+@rel%3D%22obj1%22%5d" TargetMode="External"/><Relationship Id="rId1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//node%5b@cat%3D%22np%22+and+node%5b@rel%3D%22det%22+and+@pt%3D%22lid%22+and+@lemma%3D%22een%22%5d+and+node%5b@rel%3D%22mod%22+and+@pt%3D%22adj%22+and+@graad%3D%22basis%22+and+@positie%3D%22prenom%22+and+@buiging%3D%22zonder%22%5d+and+node%5b@rel%3D%22hd%22+and+@pt%3D%22n%22+and+@graad%3D%22dim%22+and+@genus%3D%22onz%22+and+@getal%3D%22ev%22+and+@naamval%3D%22stan%22+and+@ntype%3D%22soort%22%5d%5d" TargetMode="External"/><Relationship Id="rId3" Type="http://schemas.openxmlformats.org/officeDocument/2006/relationships/hyperlink" Target="http://zardoz.service.rug.nl:8067/xpath?db=lassysmall&amp;xpath=//node%5b@cat%3D%22np%22+and+not(node%5b@rel%3D%22det%22%5d)+and+node%5b@rel%3D%22mod%22+and+@pt%3D%22adj%22+and+@graad%3D%22basis%22+and+@positie%3D%22prenom%22+and+@buiging%3D%22met-e%22%5d+and+node%5b@rel%3D%22hd%22+and+@pt%3D%22n%22+and+@graad%3D%22dim%22+and+@genus%3D%22onz%22+and+@getal%3D%22ev%22+and+@naamval%3D%22stan%22+and+@ntype%3D%22soort%22%5d%5d" TargetMode="External"/><Relationship Id="rId7" Type="http://schemas.openxmlformats.org/officeDocument/2006/relationships/hyperlink" Target="http://zardoz.service.rug.nl:8067/xpath?db=lassysmall&amp;xpath=//node%5b@cat%3D%22np%22+and+not(node%5b@rel%3D%22det%22%5d)+and+node%5b@rel%3D%22mod%22+and+@pt%3D%22adj%22+and+@graad%3D%22basis%22+and+@positie%3D%22prenom%22+and+@buiging%3D%22zonder%22%5d+and+node%5b@rel%3D%22hd%22+and+@pt%3D%22n%22+and+@graad%3D%22dim%22+and+@genus%3D%22onz%22+and+@getal%3D%22ev%22+and+@naamval%3D%22stan%22+and+@ntype%3D%22soort%22%5d%5d" TargetMode="External"/><Relationship Id="rId2" Type="http://schemas.openxmlformats.org/officeDocument/2006/relationships/hyperlink" Target="http://zardoz.service.rug.nl:8067/xpath?db=lassysmall&amp;xpath=//node%5b@cat%3D%22np%22+and+node%5b@rel%3D%22det%22+and+@pt%3D%22lid%22+and+@lemma%3D%22een%22%5d+and+node%5b@rel%3D%22mod%22+and+@pt%3D%22adj%22+and+@graad%3D%22basis%22+and+@positie%3D%22prenom%22+and+@buiging%3D%22met-e%22%5d+and+node%5b@rel%3D%22hd%22+and+@pt%3D%22n%22+and+@graad%3D%22dim%22+and+@genus%3D%22onz%22+and+@getal%3D%22ev%22+and+@naamval%3D%22stan%22+and+@ntype%3D%22soort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@cat%3D%22np%22+and+node%5b@rel%3D%22det%22+and+@pt%3D%22lid%22+and+@lemma%3D%22een%22%5d+and+node%5b@rel%3D%22mod%22+and+@pt%3D%22adj%22+and+@graad%3D%22basis%22+and+@positie%3D%22prenom%22+and+@buiging%3D%22zonder%22%5d+and+node%5b@rel%3D%22hd%22+and+@pt%3D%22n%22+and+@graad%3D%22dim%22+and+@genus%3D%22onz%22+and+@getal%3D%22ev%22+and+@naamval%3D%22stan%22+and+@ntype%3D%22soort%22%5d%5d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zardoz.service.rug.nl:8067/xpath?db=cgn&amp;xpath=//node%5b@cat%3D%22np%22+and+not(node%5b@rel%3D%22det%22%5d)+and+node%5b@rel%3D%22mod%22+and+@pt%3D%22adj%22+and+@graad%3D%22basis%22+and+@positie%3D%22prenom%22+and+@buiging%3D%22met-e%22%5d+and+node%5b@rel%3D%22hd%22+and+@pt%3D%22n%22+and+@graad%3D%22dim%22+and+@genus%3D%22onz%22+and+@getal%3D%22ev%22+and+@naamval%3D%22stan%22+and+@ntype%3D%22soort%22%5d%5d" TargetMode="External"/><Relationship Id="rId10" Type="http://schemas.openxmlformats.org/officeDocument/2006/relationships/slide" Target="slide3.xml"/><Relationship Id="rId4" Type="http://schemas.openxmlformats.org/officeDocument/2006/relationships/hyperlink" Target="http://zardoz.service.rug.nl:8067/xpath?db=cgn&amp;xpath=//node%5b@cat%3D%22np%22+and+node%5b@rel%3D%22det%22+and+@pt%3D%22lid%22+and+@lemma%3D%22een%22%5d+and+node%5b@rel%3D%22mod%22+and+@pt%3D%22adj%22+and+@graad%3D%22basis%22+and+@positie%3D%22prenom%22+and+@buiging%3D%22met-e%22%5d+and+node%5b@rel%3D%22hd%22+and+@pt%3D%22n%22+and+@graad%3D%22dim%22+and+@genus%3D%22onz%22+and+@getal%3D%22ev%22+and+@naamval%3D%22stan%22+and+@ntype%3D%22soort%22%5d%5d" TargetMode="External"/><Relationship Id="rId9" Type="http://schemas.openxmlformats.org/officeDocument/2006/relationships/hyperlink" Target="http://zardoz.service.rug.nl:8067/xpath?db=cgn&amp;xpath=//node%5b@cat%3D%22np%22+and+not(node%5b@rel%3D%22det%22%5d)+and+node%5b@rel%3D%22mod%22+and+@pt%3D%22adj%22+and+@graad%3D%22basis%22+and+@positie%3D%22prenom%22+and+@buiging%3D%22zonder%22%5d+and+node%5b@rel%3D%22hd%22+and+@pt%3D%22n%22+and+@graad%3D%22dim%22+and+@genus%3D%22onz%22+and+@getal%3D%22ev%22+and+@naamval%3D%22stan%22+and+@ntype%3D%22soort%22%5d%5d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zardoz.service.rug.nl:8067/xpath?db=lassysmall&amp;xpath=//node%5b@cat%3D%22np%22and+node%5b@rel%3D%22hd%22and+@pt%3D%22n%22%5d+and+node%5b@rel%3D%22mod%22+and+@cat%3D%22rel%22+and+node%5b@rel%3D%22rhd%22and+@pt%3D%22vnw%22+and+@word%3D%22wat%22%5d%5d%5d" TargetMode="External"/><Relationship Id="rId7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//node%5b@cat%3D%22np%22and+node%5b@rel%3D%22hd%22and+@pt%3D%22n%22%5d+and+node%5b@rel%3D%22mod%22+and+@cat%3D%22rel%22+and+node%5b@rel%3D%22rhd%22and+@pt%3D%22vnw%22+and+@word%3D%22dat%22%5d%5d%5d" TargetMode="External"/><Relationship Id="rId5" Type="http://schemas.openxmlformats.org/officeDocument/2006/relationships/hyperlink" Target="http://zardoz.service.rug.nl:8067/xpath?db=lassysmall&amp;xpath=//node%5b@cat%3D%22np%22and+node%5b@rel%3D%22hd%22and+@pt%3D%22n%22%5d+and+node%5b@rel%3D%22mod%22+and+@cat%3D%22rel%22+and+node%5b@rel%3D%22rhd%22and+@pt%3D%22vnw%22+and+@word%3D%22dat%22%5d%5d%5d" TargetMode="External"/><Relationship Id="rId4" Type="http://schemas.openxmlformats.org/officeDocument/2006/relationships/hyperlink" Target="http://zardoz.service.rug.nl:8067/xpath?db=cgn&amp;xpath=//node%5b@cat%3D%22np%22and+node%5b@rel%3D%22hd%22and+@pt%3D%22n%22%5d+and+node%5b@rel%3D%22mod%22+and+@cat%3D%22rel%22+and+node%5b@rel%3D%22rhd%22and+@pt%3D%22vnw%22+and+@word%3D%22wat%22%5d%5d%5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zardoz.service.rug.nl:8067/xpath?db=cgn&amp;xpath=//node%5b@cat%3D%22np%22+and+node%5b+@rel%3D%22det%22+and+@pt%3D%22vnw%22%5d+and+node%5b@lemma%3D%22eigen%22+and+@rel%3D%22hd%22%5d%5d&amp;xn=100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zardoz.service.rug.nl:8067/xpath?db=lassysmall&amp;xpath=//node%5b@cat%3D%22np%22+and+node%5b+@rel%3D%22det%22+and+@pt%3D%22vnw%22%5d+and+node%5b@lemma%3D%22eigen%22+and+@rel%3D%22hd%22%5d%5d&amp;xn=10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hyperlink" Target="http://zardoz.service.rug.nl:8067/xpath?db=cgn&amp;xpath=//node%5b@pt%3D%22vnw%22+and+(@lemma%3D%22mezelf%22+or+@lemma%3D%22mijzelf%22+or+@lemma%3D%22jezelf%22+or+@lemma%3D%22jouzelf%22+or+@lemma%3D%22zichzelf%22+or+@lemma%3D%22onszelf%22+or+@lemma%3D%22uzelf%22)%5d&amp;xn=100" TargetMode="External"/><Relationship Id="rId4" Type="http://schemas.openxmlformats.org/officeDocument/2006/relationships/hyperlink" Target="http://zardoz.service.rug.nl:8067/xpath?db=lassysmall&amp;xpath=//node%5b@pt%3D%22vnw%22+and+(@lemma%3D%22mezelf%22+or+@lemma%3D%22mijzelf%22+or+@lemma%3D%22jezelf%22+or+@lemma%3D%22jouzelf%22+or+@lemma%3D%22zichzelf%22+or+@lemma%3D%22onszelf%22+or+@lemma%3D%22uzelf%22)%5d&amp;xn=100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//node%5b@cat%3D%22np%22+and+node%5b@rel%3D%22hd%22+and+@pt%3D%22n%22+%5d+and+node%5b@rel%3D%22mod%22+and+@cat%3D%22rel%22+and+node%5b@rel%3D%22rhd%22+and+@pt%3D%22vnw%22+and+@lemma%3D%22waar%22%5d%5d%5d&amp;xn=100" TargetMode="External"/><Relationship Id="rId13" Type="http://schemas.openxmlformats.org/officeDocument/2006/relationships/image" Target="../media/image4.jpeg"/><Relationship Id="rId3" Type="http://schemas.openxmlformats.org/officeDocument/2006/relationships/hyperlink" Target="http://zardoz.service.rug.nl:8067/xpath?db=lassysmall&amp;xpath=//node%5b@cat%3D%22np%22+and+node%5b@rel%3D%22hd%22+and+@pt%3D%22n%22+and+(@lemma%3D%22buur%22+or+@lemma%3D%22fan%22+or+@lemma%3D%22hooligan%22+or+@lemma%3D%22inschrijver%22+or+@lemma%3D%22kind%22+or+@lemma%3D%22man%22+or+@lemma%3D%22medewerker%22+or+@lemma%3D%22mens%22+or+@lemma%3D%22officier%22+or+@lemma%3D%22ouder%22+or+@lemma%3D%22persoon%22+or+@lemma%3D%22slachtoffer%22+or+@lemma%3D%22soldaat%22+or+@lemma%3D%22student%22+or+@lemma%3D%22vreemdeling%22+or+@lemma%3D%22vrouw%22)+%5d+and+node%5b@rel%3D%22mod%22+and+@cat%3D%22rel%22+and+node%5b@rel%3D%22rhd%22+and+@pt%3D%22bw%22%5d%5d%5d&amp;xn=100" TargetMode="External"/><Relationship Id="rId7" Type="http://schemas.openxmlformats.org/officeDocument/2006/relationships/hyperlink" Target="http://zardoz.service.rug.nl:8067/xpath?db=lassysmall&amp;xpath=//node%5b@cat%3D%22np%22+and+node%5b@rel%3D%22hd%22+and+@pt%3D%22n%22+and+(@lemma%3D%22vrouw%22+or+@lemma%3D%22ouder%22+or+@lemma%3D%22persoon%22+or+@lemma%3D%22spits%22+or+@lemma%3D%22man%22+or+@lemma%3D%22kind%22+or+@lemma%3D%22militair%22)%5d+and+node%5b@rel%3D%22mod%22+and+@cat%3D%22rel%22+and+node%5b@rel%3D%22rhd%22+and+@pt%3D%22vnw%22+and+@lemma%3D%22waar%22%5d%5d%5d&amp;xn=100" TargetMode="External"/><Relationship Id="rId12" Type="http://schemas.openxmlformats.org/officeDocument/2006/relationships/slide" Target="slide3.xml"/><Relationship Id="rId2" Type="http://schemas.openxmlformats.org/officeDocument/2006/relationships/hyperlink" Target="http://zardoz.service.rug.nl:8067/xpath?db=lassysmall&amp;xpath=//node%5b@cat%3D%22np%22+and+node%5b@rel%3D%22hd%22+and+@pt%3D%22n%22+%5d+and+node%5b@rel%3D%22mod%22+and+@cat%3D%22rel%22+and+node%5b@rel%3D%22rhd%22+and+@pt%3D%22bw%22%5d%5d%5d&amp;xn=10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@cat%3D%22np%22+and+node%5b@rel%3D%22hd%22+and+@pt%3D%22n%22+%5d+and+node%5b@rel%3D%22mod%22+and+@cat%3D%22rel%22+and+node%5b@rel%3D%22rhd%22+and+@pt%3D%22vnw%22+and+@lemma%3D%22waar%22%5d%5d%5d&amp;xn=100" TargetMode="External"/><Relationship Id="rId11" Type="http://schemas.openxmlformats.org/officeDocument/2006/relationships/hyperlink" Target="http://zardoz.service.rug.nl:8067/xpath?db=cgn&amp;xpath=//node%5b@cat%3D%22np%22+and+node%5b@rel%3D%22hd%22+and+@pt%3D%22n%22+%5d+and+node%5b@rel%3D%22mod%22+and+@cat%3D%22rel%22+and+node%5b@rel%3D%22rhd%22+and+@cat%3D%22pp%22+and+node%5b@rel%3D%22hd%22+and+@pt%3D%22vz%22%5d+and+node%5b@rel%3D%22obj1%22+and+@pt%3D%22vnw%22+and+@word%3D%22wie%22%5d%5d%5d%5d&amp;xn=100" TargetMode="External"/><Relationship Id="rId5" Type="http://schemas.openxmlformats.org/officeDocument/2006/relationships/hyperlink" Target="http://zardoz.service.rug.nl:8067/xpath?db=cgn&amp;xpath=//node%5b@cat%3D%22np%22+and+node%5b@rel%3D%22hd%22+and+@pt%3D%22n%22+and+(@lemma%3D%22leerling%22+or+@lemma%3D%22persoon%22+or+@lemma%3D%22tolk%22+or+@lemma%3D%22boer%22+or+@lemma%3D%22componist%22++or+@lemma%3D%22mens%22+or+@lemma%3D%22vriendin%22+or+@lemma%3D%22boerenpummel%22+or+@lemma%3D%22speler%22+or+@lemma%3D%22kind%22+or+@lemma%3D%22speler%22+or+@lemma%3D%22zanger%22)+%5d+and+node%5b@rel%3D%22mod%22+and+@cat%3D%22rel%22+and+node%5b@rel%3D%22rhd%22+and+@pt%3D%22bw%22%5d%5d%5d&amp;xn=100" TargetMode="External"/><Relationship Id="rId10" Type="http://schemas.openxmlformats.org/officeDocument/2006/relationships/hyperlink" Target="http://zardoz.service.rug.nl:8067/xpath?db=lassysmall&amp;xpath=//node%5b@cat%3D%22np%22+and+node%5b@rel%3D%22hd%22+and+@pt%3D%22n%22+%5d+and+node%5b@rel%3D%22mod%22+and+@cat%3D%22rel%22+and+node%5b@rel%3D%22rhd%22+and+@cat%3D%22pp%22+and+node%5b@rel%3D%22hd%22+and+@pt%3D%22vz%22%5d+and+node%5b@rel%3D%22obj1%22+and+@pt%3D%22vnw%22+and+@word%3D%22wie%22%5d%5d%5d%5d&amp;xn=100" TargetMode="External"/><Relationship Id="rId4" Type="http://schemas.openxmlformats.org/officeDocument/2006/relationships/hyperlink" Target="http://zardoz.service.rug.nl:8067/xpath?db=cgn&amp;xpath=//node%5b@cat%3D%22np%22+and+node%5b@rel%3D%22hd%22+and+@pt%3D%22n%22+%5d+and+node%5b@rel%3D%22mod%22+and+@cat%3D%22rel%22+and+node%5b@rel%3D%22rhd%22+and+@pt%3D%22bw%22%5d%5d%5d&amp;xn=100" TargetMode="External"/><Relationship Id="rId9" Type="http://schemas.openxmlformats.org/officeDocument/2006/relationships/hyperlink" Target="http://zardoz.service.rug.nl:8067/xpath?db=cgn&amp;xpath=//node%5b@cat%3D%22np%22+and+node%5b@rel%3D%22hd%22+and+@pt%3D%22n%22+and+(@lemma%3D%22kind%22+or+@lemma%3D%22mens%22+or+@lemma%3D%22schrijver%22+or+@lemma%3D%22bakker%22+or+@lemma%3D%22leerling%22+or+@lemma%3D%22oom%22+or+@lemma%3D%22jongen%22)%5d+and+node%5b@rel%3D%22mod%22+and+@cat%3D%22rel%22+and+node%5b@rel%3D%22rhd%22+and+@pt%3D%22vnw%22+and+@lemma%3D%22waar%22%5d%5d%5d&amp;xn=100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lassysmall&amp;xpath=//node%5b@cat+and+node%5b@rel%3D%22su%22+and+@pt%3D%22vnw%22+and+(@lemma%3D%22jij%22+or+@lemma%3D%22je%22)+and+number(@begin)+%3c+../node%5b@rel%3D%22hd%22+and+@pt%3D%22ww%22+and+@word%3D%22wilt%22+%5d/number(@begin)%5d+and+node%5b@rel%3D%22hd%22+and+@pt%3D%22ww%22+and+@word%3D%22wilt%22+%5d%5d&amp;xn=100" TargetMode="External"/><Relationship Id="rId3" Type="http://schemas.openxmlformats.org/officeDocument/2006/relationships/hyperlink" Target="http://zardoz.service.rug.nl:8067/xpath?db=cgn&amp;xpath=//node%5b@cat+and+node%5b@rel%3D%22su%22+and+@pt%3D%22vnw%22+and+(@lemma%3D%22jij%22+or+@lemma%3D%22je%22)+and+number(@begin)+%3c+../node%5b@rel%3D%22hd%22+and+@pt%3D%22ww%22+and+@word%3D%22kan%22+%5d/number(@begin)%5d+and+node%5b@rel%3D%22hd%22+and+@pt%3D%22ww%22+and+@word%3D%22kan%22+%5d%5d&amp;xn=100" TargetMode="External"/><Relationship Id="rId7" Type="http://schemas.openxmlformats.org/officeDocument/2006/relationships/hyperlink" Target="http://zardoz.service.rug.nl:8067/xpath?db=cgn&amp;xpath=//node%5b@cat+and+node%5b@rel%3D%22su%22+and+@pt%3D%22vnw%22+and+(@lemma%3D%22jij%22+or+@lemma%3D%22je%22)+and+number(@begin)+%3c+../node%5b@rel%3D%22hd%22+and+@pt%3D%22ww%22+and+@word%3D%22wil%22+%5d/number(@begin)%5d+and+node%5b@rel%3D%22hd%22+and+@pt%3D%22ww%22+and+@word%3D%22wil%22+%5d%5d&amp;xn=100" TargetMode="External"/><Relationship Id="rId2" Type="http://schemas.openxmlformats.org/officeDocument/2006/relationships/hyperlink" Target="http://zardoz.service.rug.nl:8067/xpath?db=lassysmall&amp;xpath=//node%5b@cat+and+node%5b@rel%3D%22su%22+and+@pt%3D%22vnw%22+and+(@lemma%3D%22jij%22+or+@lemma%3D%22je%22)+and+number(@begin)+%3c+../node%5b@rel%3D%22hd%22+and+@pt%3D%22ww%22+and+@word%3D%22kan%22+%5d/number(@begin)%5d+and+node%5b@rel%3D%22hd%22+and+@pt%3D%22ww%22+and+@word%3D%22kan%22+%5d%5d&amp;xn=10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@cat+and+node%5b@rel%3D%22su%22+and+@pt%3D%22vnw%22+and+(@lemma%3D%22jij%22+or+@lemma%3D%22je%22)+and+number(@begin)+%3c+../node%5b@rel%3D%22hd%22+and+@pt%3D%22ww%22+and+@word%3D%22wil%22+%5d/number(@begin)%5d+and+node%5b@rel%3D%22hd%22+and+@pt%3D%22ww%22+and+@word%3D%22wil%22+%5d%5d&amp;xn=100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zardoz.service.rug.nl:8067/xpath?db=cgn&amp;xpath=//node%5b@cat+and+node%5b@rel%3D%22su%22+and+@pt%3D%22vnw%22+and+(@lemma%3D%22jij%22+or+@lemma%3D%22je%22)+and+number(@begin)+%3c+../node%5b@rel%3D%22hd%22+and+@pt%3D%22ww%22+and+@word%3D%22kunt%22+%5d/number(@begin)%5d+and+node%5b@rel%3D%22hd%22+and+@pt%3D%22ww%22+and+@word%3D%22kunt%22+%5d%5d&amp;xn=100" TargetMode="External"/><Relationship Id="rId10" Type="http://schemas.openxmlformats.org/officeDocument/2006/relationships/slide" Target="slide3.xml"/><Relationship Id="rId4" Type="http://schemas.openxmlformats.org/officeDocument/2006/relationships/hyperlink" Target="http://zardoz.service.rug.nl:8067/xpath?db=lassysmall&amp;xpath=//node%5b@cat+and+node%5b@rel%3D%22su%22+and+@pt%3D%22vnw%22+and+(@lemma%3D%22jij%22+or+@lemma%3D%22je%22)+and+number(@begin)+%3c+../node%5b@rel%3D%22hd%22+and+@pt%3D%22ww%22+and+@word%3D%22kunt%22+%5d/number(@begin)%5d+and+node%5b@rel%3D%22hd%22+and+@pt%3D%22ww%22+and+@word%3D%22kunt%22+%5d%5d&amp;xn=100" TargetMode="External"/><Relationship Id="rId9" Type="http://schemas.openxmlformats.org/officeDocument/2006/relationships/hyperlink" Target="http://zardoz.service.rug.nl:8067/xpath?db=cgn&amp;xpath=//node%5b@cat+and+node%5b@rel%3D%22su%22+and+@pt%3D%22vnw%22+and+(@lemma%3D%22jij%22+or+@lemma%3D%22je%22)+and+number(@begin)+%3c+../node%5b@rel%3D%22hd%22+and+@pt%3D%22ww%22+and+@word%3D%22wilt%22+%5d/number(@begin)%5d+and+node%5b@rel%3D%22hd%22+and+@pt%3D%22ww%22+and+@word%3D%22wilt%22+%5d%5d&amp;xn=100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3.png"/><Relationship Id="rId7" Type="http://schemas.openxmlformats.org/officeDocument/2006/relationships/slide" Target="slide8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1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ardoz.service.rug.nl:8067/xpath?db=cgn&amp;xpath=//node%5b@cat%3D%22ap%22+and+node%5b@rel%3D%22hd%22+and+@pt%3D%22adj%22+and+@graad%3D%22comp%22+%5d+and+node%5b@rel%3D%22obcomp%22+and+@cat%3D%22cp%22+and+node%5b@rel%3D%22cmp%22+and+@pt%3D%22vg%22+and+@lemma%3D%22dan%22%5d%5d%5d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zardoz.service.rug.nl:8067/xpath?db=lassysmall&amp;xpath=//node%5b@cat%3D%22ap%22+and+node%5b@rel%3D%22hd%22+and+@pt%3D%22adj%22+and+@graad%3D%22comp%22+%5d+and+node%5b@rel%3D%22obcomp%22+and+@cat%3D%22cp%22+and+node%5b@rel%3D%22cmp%22+and+@pt%3D%22vg%22+and+@lemma%3D%22dan%22%5d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hyperlink" Target="http://zardoz.service.rug.nl:8067/xpath?db=cgn&amp;xpath=//node%5b@cat%3D%22ap%22+and+node%5b@rel%3D%22hd%22+and+@pt%3D%22adj%22+and+@graad%3D%22comp%22+%5d+and+node%5b@rel%3D%22obcomp%22+and+@cat%3D%22cp%22+and+node%5b@rel%3D%22cmp%22+and+@pt%3D%22vg%22+and+@lemma%3D%22als%22%5d%5d%5d" TargetMode="External"/><Relationship Id="rId4" Type="http://schemas.openxmlformats.org/officeDocument/2006/relationships/hyperlink" Target="http://zardoz.service.rug.nl:8067/xpath?db=lassysmall&amp;xpath=//node%5b@cat%3D%22ap%22+and+node%5b@rel%3D%22hd%22+and+@pt%3D%22adj%22+and+@graad%3D%22comp%22+%5d+and+node%5b@rel%3D%22obcomp%22+and+@cat%3D%22cp%22+and+node%5b@rel%3D%22cmp%22+and+@pt%3D%22vg%22+and+@lemma%3D%22als%22%5d%5d%5d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//node%5b@cat+and+node%5b@rel%3D%22su%22+and+@cat%3D%22np%22+and+node%5b@rel%3D%22det%22+and+@pt%3D%22lid%22+and+@lemma%3D%22een%22%5d+and+node%5b@rel%3D%22hd%22+and+@pt%3D%22n%22+and+@lemma%3D%22aantal%22%5d+and+node%5b@rel%3D%22mod%22+and+@pt%3D%22n%22%5d%5d+and+node%5b@rel%3D%22hd%22+and+@pt%3D%22ww%22++and+@wvorm%3D%22pv%22+and+@pvagr%3D%22mv%22%5d%5d&amp;xn=100" TargetMode="External"/><Relationship Id="rId13" Type="http://schemas.openxmlformats.org/officeDocument/2006/relationships/hyperlink" Target="http://zardoz.service.rug.nl:8067/xpath?db=cgn&amp;xpath=//node%5b@cat+and+node%5b@rel%3D%22su%22+and+@cat%3D%22np%22+and+node%5b@rel%3D%22det%22+and+@pt%3D%22lid%22+and+@lemma%3D%22een%22%5d+and+node%5b@rel%3D%22hd%22+and+@pt%3D%22n%22+and+@lemma%3D%22paar%22%5d+and+node%5b@rel%3D%22mod%22+and+@pt%3D%22n%22%5d%5d+and+node%5b@rel%3D%22hd%22+and+@pt%3D%22ww%22++and+@wvorm%3D%22pv%22+and+(@pvagr%3D%22ev%22+or+@pvagr%3D%22met-t%22)%5d%5d&amp;xn=100" TargetMode="External"/><Relationship Id="rId18" Type="http://schemas.openxmlformats.org/officeDocument/2006/relationships/slide" Target="slide2.xml"/><Relationship Id="rId3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ev%22%5d%5d" TargetMode="External"/><Relationship Id="rId7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mv%22%5d%5d" TargetMode="External"/><Relationship Id="rId12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(@pvagr%3D%22ev%22+or+@pvagr%3D%22met-t%22)%5d%5d&amp;xn=100" TargetMode="External"/><Relationship Id="rId17" Type="http://schemas.openxmlformats.org/officeDocument/2006/relationships/hyperlink" Target="http://zardoz.service.rug.nl:8067/xpath?db=cgn&amp;xpath=//node%5b@cat+and+node%5b@rel%3D%22su%22+and+@cat%3D%22np%22+and+node%5b@rel%3D%22det%22+and+@pt%3D%22lid%22+and+@lemma%3D%22een%22%5d+and+node%5b@rel%3D%22hd%22+and+@pt%3D%22n%22+and+@lemma%3D%22paar%22%5d+and+node%5b@rel%3D%22mod%22+and+@pt%3D%22n%22%5d%5d+and+node%5b@rel%3D%22hd%22+and+@pt%3D%22ww%22++and+@wvorm%3D%22pv%22+and+@pvagr%3D%22mv%22%5d%5d&amp;xn=100" TargetMode="External"/><Relationship Id="rId2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aantal%22%5d+and+node%5b@rel%3D%22mod%22+and+@pt%3D%22n%22%5d%5d+and+node%5b@rel%3D%22hd%22+and+@pt%3D%22ww%22++and+@wvorm%3D%22pv%22+and+(@pvagr%3D%22ev%22+or+@pvagr%3D%22met-t%22)%5d%5d&amp;xn=100" TargetMode="External"/><Relationship Id="rId16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@pvagr%3D%22mv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aantal%22%5d+and+node%5b@rel%3D%22mod%22+and+@pt%3D%22n%22%5d%5d+and+node%5b@rel%3D%22hd%22+and+@pt%3D%22ww%22++and+@wvorm%3D%22pv%22+and+@pvagr%3D%22mv%22%5d%5d" TargetMode="External"/><Relationship Id="rId11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paar%22%5d+and+node%5b@rel%3D%22mod%22+and+@pt%3D%22n%22%5d%5d+and+node%5b@rel%3D%22hd%22+and+@pt%3D%22ww%22++and+@wvorm%3D%22pv%22+and+(@pvagr%3D%22ev%22+or+@pvagr%3D%22met-t%22)%5d%5d&amp;xn=100" TargetMode="External"/><Relationship Id="rId5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ev%22%5d%5d&amp;xn=100" TargetMode="External"/><Relationship Id="rId15" Type="http://schemas.openxmlformats.org/officeDocument/2006/relationships/hyperlink" Target="http://zardoz.service.rug.nl:8067/xpath?db=lassysmall&amp;xpath=//node%5b@cat+and+node%5b@rel%3D%22su%22+and+@cat%3D%22np%22+and+node%5b@rel%3D%22det%22+and+@pt%3D%22lid%22+and+@lemma%3D%22een%22%5d+and+node%5b@rel%3D%22hd%22+and+@pt%3D%22n%22+and+@lemma%3D%22paar%22%5d+and+node%5b@rel%3D%22mod%22+and+@pt%3D%22n%22%5d%5d+and+node%5b@rel%3D%22hd%22+and+@pt%3D%22ww%22++and+@wvorm%3D%22pv%22+and+@pvagr%3D%22mv%22%5d%5d" TargetMode="External"/><Relationship Id="rId10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(@pvagr%3D%22ev%22+or+@pvagr%3D%22met-t%22)%5d%5d&amp;xn=100" TargetMode="External"/><Relationship Id="rId19" Type="http://schemas.openxmlformats.org/officeDocument/2006/relationships/image" Target="../media/image4.jpeg"/><Relationship Id="rId4" Type="http://schemas.openxmlformats.org/officeDocument/2006/relationships/hyperlink" Target="http://zardoz.service.rug.nl:8067/xpath?db=cgn&amp;xpath=//node%5b@cat+and+node%5b@rel%3D%22su%22+and+@cat%3D%22np%22+and+node%5b@rel%3D%22det%22+and+@pt%3D%22lid%22+and+@lemma%3D%22een%22%5d+and+node%5b@rel%3D%22hd%22+and+@pt%3D%22n%22+and+@lemma%3D%22aantal%22%5d+and+node%5b@rel%3D%22mod%22+and+@pt%3D%22n%22%5d%5d+and+node%5b@rel%3D%22hd%22+and+@pt%3D%22ww%22++and+@wvorm%3D%22pv%22+and+(@pvagr%3D%22ev%22+or+@pvagr%3D%22met-t%22)%5d%5d&amp;xn=100" TargetMode="External"/><Relationship Id="rId9" Type="http://schemas.openxmlformats.org/officeDocument/2006/relationships/hyperlink" Target="http://zardoz.service.rug.nl:8067/xpath?db=cgn&amp;xpath=//node%5b+node%5b@rel%3D+%22su%22and+node%5b@cat%3D%22np%22+and+@rel%3D%22det%22and+node%5b@rel%3D%22det%22+and+@lemma%3D%22een%22+%5d+and+node%5b@lemma%3D%22aantal%22+and+@rel%3D%22hd%22%5d%5d+and+node%5b@rel%3D%22hd%22+and+@pt%3D%22n%22%5d%5d+and+node%5b@rel%3D%22hd%22and+@pt%3D%22ww%22+and+@pvagr%3D%22mv%22%5d%5d&amp;xn=100" TargetMode="External"/><Relationship Id="rId14" Type="http://schemas.openxmlformats.org/officeDocument/2006/relationships/hyperlink" Target="http://zardoz.service.rug.nl:8067/xpath?db=lassysmall&amp;xpath=//node%5b+node%5b@rel%3D+%22su%22and+node%5b@cat%3D%22np%22+and+@rel%3D%22det%22and+node%5b@rel%3D%22det%22+and+@lemma%3D%22een%22+%5d+and+node%5b@lemma%3D%22paar%22+and+@rel%3D%22hd%22%5d%5d+and+node%5b@rel%3D%22hd%22+and+@pt%3D%22n%22%5d%5d+and+node%5b@rel%3D%22hd%22and+@pt%3D%22ww%22+and+@pvagr%3D%22mv%22%5d%5d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//node%5b@word%3D%22ze%22+and+@getal%3D%22mv%22+and+@rel%3D%22su%22%5d" TargetMode="External"/><Relationship Id="rId3" Type="http://schemas.openxmlformats.org/officeDocument/2006/relationships/hyperlink" Target="http://zardoz.service.rug.nl:8067/xpath?db=lassysmall&amp;xpath=//node%5b@word%3D%22hun%22+and+@rel%3D%22su%22%5d" TargetMode="External"/><Relationship Id="rId7" Type="http://schemas.openxmlformats.org/officeDocument/2006/relationships/hyperlink" Target="http://zardoz.service.rug.nl:8067/xpath?db=lassysmall&amp;xpath=//node%5b@word%3D%22ze%22+and+@getal%3D%22mv%22+and+@rel%3D%22su%22%5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//node%5b@word%3D%22zij%22+and+@getal%3D%22mv%22+and+@rel%3D%22su%22%5d" TargetMode="External"/><Relationship Id="rId5" Type="http://schemas.openxmlformats.org/officeDocument/2006/relationships/hyperlink" Target="http://zardoz.service.rug.nl:8067/xpath?db=lassysmall&amp;xpath=//node%5b@word%3D%22zij%22+and+@getal%3D%22mv%22+and+@rel%3D%22su%22%5d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zardoz.service.rug.nl:8067/xpath?db=cgn&amp;xpath=//node%5b@word%3D%22hun%22+and+@rel%3D%22su%22%5d" TargetMode="External"/><Relationship Id="rId9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cgn&amp;xpath=//node%5b@pt%3D%22vnw%22+and+@vwtype%3D%22pers%22+and+@pdtype%3D%22pron%22+and+@rel%3D%22su%22+and+(@word%3D%22ie%22+)%5d" TargetMode="External"/><Relationship Id="rId3" Type="http://schemas.openxmlformats.org/officeDocument/2006/relationships/hyperlink" Target="http://zardoz.service.rug.nl:8067/xpath?db=lassysmall&amp;xpath=//node%5b@pt%3D%22vnw%22+and+@vwtype%3D%22pers%22+and+@pdtype%3D%22pron%22+and+@rel%3D%22su%22+and+(@word%3D%22hem%22or+@word%3D%22'm%22)%5d" TargetMode="External"/><Relationship Id="rId7" Type="http://schemas.openxmlformats.org/officeDocument/2006/relationships/hyperlink" Target="http://zardoz.service.rug.nl:8067/xpath?db=lassysmall&amp;xpath=//node%5b@pt%3D%22vnw%22+and+@vwtype%3D%22pers%22+and+@pdtype%3D%22pron%22+and+@rel%3D%22su%22+and+(@word%3D%22ie%22+)%5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cgn&amp;xpath=//node%5b@pt%3D%22vnw%22+and+@vwtype%3D%22pers%22+and+@pdtype%3D%22pron%22+and+@rel%3D%22su%22+and+(@word%3D%22hij%22+)%5d" TargetMode="External"/><Relationship Id="rId5" Type="http://schemas.openxmlformats.org/officeDocument/2006/relationships/hyperlink" Target="http://zardoz.service.rug.nl:8067/xpath?db=lassysmall&amp;xpath=//node%5b@pt%3D%22vnw%22+and+@vwtype%3D%22pers%22+and+@pdtype%3D%22pron%22+and+@rel%3D%22su%22+and+(@word%3D%22hij%22+)%5d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zardoz.service.rug.nl:8067/xpath?db=cgn&amp;xpath=//node%5b@pt%3D%22vnw%22+and+@vwtype%3D%22pers%22+and+@pdtype%3D%22pron%22+and+@rel%3D%22su%22+and+(@word%3D%22hem%22or+@word%3D%22'm%22)%5d" TargetMode="External"/><Relationship Id="rId9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+and+@word%3D%22bent%22%5d%5d" TargetMode="External"/><Relationship Id="rId3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and+@pvagr%3D%22met-t%22+and+@word%3D%22heeft%22%5d%5d" TargetMode="External"/><Relationship Id="rId7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+and+@word%3D%22is%22%5d%5d" TargetMode="External"/><Relationship Id="rId2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and+@pvagr%3D%22met-t%22+and+@word%3D%22heeft%22%5d%5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+and+@word%3D%22is%22%5d%5d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and+@pvagr%3D%22met-t%22+and+@word%3D%22hebt%22%5d%5d" TargetMode="External"/><Relationship Id="rId10" Type="http://schemas.openxmlformats.org/officeDocument/2006/relationships/slide" Target="slide2.xml"/><Relationship Id="rId4" Type="http://schemas.openxmlformats.org/officeDocument/2006/relationships/hyperlink" Target="http://zardoz.service.rug.nl:8067/xpath?db=lassysmall&amp;xpath=//node%5b@cat+and+node%5b@rel%3D%22su%22+and+@pt%3D%22vnw%22+and+@lemma%3D%22u%22%5d+and+node%5b@rel%3D%22hd%22+and+@pt%3D%22ww%22+and+@pvtijd%3D%22tgw%22+and+@wvorm%3D%22pv%22+and+@pvagr%3D%22met-t%22+and+@word%3D%22hebt%22%5d%5d" TargetMode="External"/><Relationship Id="rId9" Type="http://schemas.openxmlformats.org/officeDocument/2006/relationships/hyperlink" Target="http://zardoz.service.rug.nl:8067/xpath?db=cgn&amp;xpath=//node%5b@cat+and+node%5b@rel%3D%22su%22+and+@pt%3D%22vnw%22+and+@lemma%3D%22u%22%5d+and+node%5b@rel%3D%22hd%22+and+@pt%3D%22ww%22+and+@pvtijd%3D%22tgw%22+and+@wvorm%3D%22pv%22++and+@word%3D%22bent%22%5d%5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zardoz.service.rug.nl:8067/xpath?db=cgn&amp;xpath=%2F%2Fnode%5b%40cat%3D%22ap%22+and+node%5b%40rel%3D%22mod%22+and+%40pt%3D%22adj%22+and+%40buiging%3D%22zonder%22+%5d+and+node%5b%40rel%3D%22hd%22+and+%40pt%3D%22adj%22+and+%40buiging%3D%22met-e%22%5d%5d&amp;xn=100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zardoz.service.rug.nl:8067/xpath?db=lassysmall&amp;xpath=%2F%2Fnode%5b%40cat%3D%22ap%22+and+node%5b%40rel%3D%22mod%22+and+%40pt%3D%22adj%22+and+%40buiging%3D%22zonder%22+%5d+and+node%5b%40rel%3D%22hd%22+and+%40pt%3D%22adj%22+and+%40buiging%3D%22met-e%22%5d%5d&amp;xn=10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hyperlink" Target="http://zardoz.service.rug.nl:8067/xpath?db=cgn&amp;xpath=%2F%2Fnode%5b%40cat%3D%22ap%22+and+node%5b%40rel%3D%22mod%22+and+%40pt%3D%22adj%22+and+%40buiging%3D%22met-e%22%5d+and+node%5b%40rel%3D%22hd%22+and+%40pt%3D%22adj%22+and+%40buiging%3D%22met-e%22%5d%5d&amp;xn=100" TargetMode="External"/><Relationship Id="rId4" Type="http://schemas.openxmlformats.org/officeDocument/2006/relationships/hyperlink" Target="http://zardoz.service.rug.nl:8067/xpath?db=lassysmall&amp;xpath=%2F%2Fnode%5b%40cat%3D%22ap%22+and+node%5b%40rel%3D%22mod%22+and+%40pt%3D%22adj%22+and+%40buiging%3D%22met-e%22%5d+and+node%5b%40rel%3D%22hd%22+and+%40pt%3D%22adj%22+and+%40buiging%3D%22met-e%22%5d%5d&amp;xn=1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Goed</a:t>
            </a:r>
            <a:r>
              <a:rPr lang="en-US" dirty="0" smtClean="0"/>
              <a:t> of </a:t>
            </a:r>
            <a:r>
              <a:rPr lang="en-US" dirty="0" err="1" smtClean="0"/>
              <a:t>Fout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Wat </a:t>
            </a:r>
            <a:r>
              <a:rPr lang="en-US" dirty="0" err="1" smtClean="0"/>
              <a:t>gebruikt</a:t>
            </a:r>
            <a:r>
              <a:rPr lang="en-US" dirty="0" smtClean="0"/>
              <a:t> men </a:t>
            </a:r>
            <a:r>
              <a:rPr lang="en-US" dirty="0" err="1" smtClean="0"/>
              <a:t>feitelijk</a:t>
            </a:r>
            <a:r>
              <a:rPr lang="en-US" dirty="0" smtClean="0"/>
              <a:t>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Gertjan</a:t>
            </a:r>
            <a:r>
              <a:rPr lang="en-US" dirty="0" smtClean="0"/>
              <a:t> van Noord &amp; Jan Odijk</a:t>
            </a:r>
          </a:p>
          <a:p>
            <a:pPr eaLnBrk="1" hangingPunct="1"/>
            <a:r>
              <a:rPr lang="en-US" dirty="0" smtClean="0"/>
              <a:t>Grote Taaldag (TIN-dag)</a:t>
            </a:r>
          </a:p>
          <a:p>
            <a:pPr eaLnBrk="1" hangingPunct="1"/>
            <a:r>
              <a:rPr lang="en-US" dirty="0" smtClean="0"/>
              <a:t>Utrecht, 2016-02-06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i="1" dirty="0" smtClean="0"/>
              <a:t>Hij </a:t>
            </a:r>
            <a:r>
              <a:rPr lang="nl-NL" i="1" dirty="0" smtClean="0">
                <a:solidFill>
                  <a:srgbClr val="FF0000"/>
                </a:solidFill>
              </a:rPr>
              <a:t>heb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00B050"/>
                </a:solidFill>
              </a:rPr>
              <a:t>heeft</a:t>
            </a:r>
            <a:endParaRPr lang="nl-NL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690162"/>
              </p:ext>
            </p:extLst>
          </p:nvPr>
        </p:nvGraphicFramePr>
        <p:xfrm>
          <a:off x="971599" y="2132856"/>
          <a:ext cx="734481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448272"/>
                <a:gridCol w="244827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Per miljoen woorden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Geschreven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Gesproken</a:t>
                      </a:r>
                      <a:endParaRPr lang="nl-N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/>
                        <a:t>Hij </a:t>
                      </a: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heb</a:t>
                      </a:r>
                    </a:p>
                    <a:p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3"/>
                        </a:rPr>
                        <a:t>0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4"/>
                        </a:rPr>
                        <a:t>8</a:t>
                      </a:r>
                      <a:r>
                        <a:rPr lang="nl-NL" sz="2800" dirty="0" smtClean="0"/>
                        <a:t> [10] </a:t>
                      </a:r>
                      <a:endParaRPr lang="nl-N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Hij </a:t>
                      </a:r>
                      <a:r>
                        <a:rPr lang="nl-NL" sz="2800" dirty="0" smtClean="0">
                          <a:solidFill>
                            <a:srgbClr val="00B050"/>
                          </a:solidFill>
                        </a:rPr>
                        <a:t>heeft</a:t>
                      </a:r>
                      <a:endParaRPr lang="nl-NL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5"/>
                        </a:rPr>
                        <a:t>1919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hlinkClick r:id="rId6"/>
                        </a:rPr>
                        <a:t>2135</a:t>
                      </a:r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7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229200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22449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Ik zag </a:t>
            </a:r>
            <a:r>
              <a:rPr lang="nl-NL" i="1" dirty="0" smtClean="0">
                <a:solidFill>
                  <a:srgbClr val="FF0000"/>
                </a:solidFill>
              </a:rPr>
              <a:t>hun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00B050"/>
                </a:solidFill>
              </a:rPr>
              <a:t>hen</a:t>
            </a:r>
            <a:r>
              <a:rPr lang="nl-NL" i="1" dirty="0" smtClean="0"/>
              <a:t/>
            </a:r>
            <a:br>
              <a:rPr lang="nl-NL" i="1" dirty="0" smtClean="0"/>
            </a:br>
            <a:r>
              <a:rPr lang="nl-NL" i="1" dirty="0" smtClean="0"/>
              <a:t>Ik gaf </a:t>
            </a:r>
            <a:r>
              <a:rPr lang="nl-NL" i="1" dirty="0" smtClean="0">
                <a:solidFill>
                  <a:srgbClr val="00B050"/>
                </a:solidFill>
              </a:rPr>
              <a:t>hun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FF0000"/>
                </a:solidFill>
              </a:rPr>
              <a:t>hen</a:t>
            </a:r>
            <a:r>
              <a:rPr lang="nl-NL" i="1" dirty="0" smtClean="0"/>
              <a:t> een boek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Object= lijdend voorwerp of object van een voorzetsel/</a:t>
            </a:r>
            <a:r>
              <a:rPr lang="nl-NL" dirty="0" err="1" smtClean="0"/>
              <a:t>achterzetsel</a:t>
            </a: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605475"/>
              </p:ext>
            </p:extLst>
          </p:nvPr>
        </p:nvGraphicFramePr>
        <p:xfrm>
          <a:off x="755576" y="1844824"/>
          <a:ext cx="734481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/>
                <a:gridCol w="2484276"/>
                <a:gridCol w="1728192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Per miljoen woorden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Functie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Geschreven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Gesproken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>
                          <a:solidFill>
                            <a:srgbClr val="00B050"/>
                          </a:solidFill>
                        </a:rPr>
                        <a:t>hen</a:t>
                      </a:r>
                      <a:endParaRPr lang="nl-N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object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2"/>
                        </a:rPr>
                        <a:t>249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3"/>
                        </a:rPr>
                        <a:t>107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hen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Meewerkend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4"/>
                        </a:rPr>
                        <a:t>53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5"/>
                        </a:rPr>
                        <a:t>16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B050"/>
                          </a:solidFill>
                        </a:rPr>
                        <a:t>hen</a:t>
                      </a:r>
                      <a:endParaRPr lang="nl-N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Lijdend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6"/>
                        </a:rPr>
                        <a:t>83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7"/>
                        </a:rPr>
                        <a:t>40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hun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object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8"/>
                        </a:rPr>
                        <a:t>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9"/>
                        </a:rPr>
                        <a:t>67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B050"/>
                          </a:solidFill>
                        </a:rPr>
                        <a:t>hun</a:t>
                      </a:r>
                      <a:endParaRPr lang="nl-N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Meewerkend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10"/>
                        </a:rPr>
                        <a:t>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9"/>
                        </a:rPr>
                        <a:t>8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hun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Lijdend voorwerp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11"/>
                        </a:rPr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hlinkClick r:id="rId12"/>
                        </a:rPr>
                        <a:t>15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415" y="55328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8572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(Een) aardig</a:t>
            </a:r>
            <a:r>
              <a:rPr lang="nl-NL" dirty="0" smtClean="0">
                <a:solidFill>
                  <a:srgbClr val="FF0000"/>
                </a:solidFill>
              </a:rPr>
              <a:t>e</a:t>
            </a:r>
            <a:r>
              <a:rPr lang="nl-NL" dirty="0" smtClean="0"/>
              <a:t> meisje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204215"/>
              </p:ext>
            </p:extLst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(Een) </a:t>
                      </a:r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aardige</a:t>
                      </a:r>
                      <a:r>
                        <a:rPr lang="nl-NL" sz="3200" dirty="0" smtClean="0"/>
                        <a:t> meisje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0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3"/>
                        </a:rPr>
                        <a:t>1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2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5"/>
                        </a:rPr>
                        <a:t>2</a:t>
                      </a:r>
                      <a:r>
                        <a:rPr lang="nl-NL" sz="3200" dirty="0" smtClean="0"/>
                        <a:t> zonder </a:t>
                      </a:r>
                      <a:r>
                        <a:rPr lang="nl-NL" sz="3200" dirty="0" err="1" smtClean="0"/>
                        <a:t>det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(Een)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aardig</a:t>
                      </a:r>
                      <a:r>
                        <a:rPr lang="nl-NL" sz="3200" dirty="0" smtClean="0"/>
                        <a:t> meisje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98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7"/>
                        </a:rPr>
                        <a:t>12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251</a:t>
                      </a:r>
                      <a:r>
                        <a:rPr lang="nl-NL" sz="3200" dirty="0" smtClean="0"/>
                        <a:t> + </a:t>
                      </a:r>
                      <a:r>
                        <a:rPr lang="nl-NL" sz="3200" dirty="0" smtClean="0">
                          <a:hlinkClick r:id="rId9"/>
                        </a:rPr>
                        <a:t>46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4452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170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boek </a:t>
            </a:r>
            <a:r>
              <a:rPr lang="nl-NL" dirty="0" smtClean="0">
                <a:solidFill>
                  <a:srgbClr val="FF0000"/>
                </a:solidFill>
              </a:rPr>
              <a:t>wat</a:t>
            </a:r>
            <a:r>
              <a:rPr lang="nl-NL" dirty="0" smtClean="0"/>
              <a:t> / </a:t>
            </a:r>
            <a:r>
              <a:rPr lang="nl-NL" dirty="0" smtClean="0">
                <a:solidFill>
                  <a:srgbClr val="00B050"/>
                </a:solidFill>
              </a:rPr>
              <a:t>dat</a:t>
            </a:r>
            <a:endParaRPr lang="nl-NL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589177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64"/>
                <a:gridCol w="2595736"/>
                <a:gridCol w="2743200"/>
              </a:tblGrid>
              <a:tr h="53759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53759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Het boek </a:t>
                      </a:r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wat</a:t>
                      </a:r>
                      <a:r>
                        <a:rPr lang="nl-NL" sz="3200" dirty="0" smtClean="0"/>
                        <a:t> …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37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214</a:t>
                      </a:r>
                      <a:endParaRPr lang="nl-NL" sz="3200" dirty="0"/>
                    </a:p>
                  </a:txBody>
                  <a:tcPr/>
                </a:tc>
              </a:tr>
              <a:tr h="53759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Het</a:t>
                      </a:r>
                      <a:r>
                        <a:rPr lang="nl-NL" sz="3200" baseline="0" dirty="0" smtClean="0"/>
                        <a:t> boek </a:t>
                      </a:r>
                      <a:r>
                        <a:rPr lang="nl-NL" sz="3200" baseline="0" dirty="0" smtClean="0">
                          <a:solidFill>
                            <a:srgbClr val="00B050"/>
                          </a:solidFill>
                        </a:rPr>
                        <a:t>dat</a:t>
                      </a:r>
                      <a:r>
                        <a:rPr lang="nl-NL" sz="3200" baseline="0" dirty="0" smtClean="0"/>
                        <a:t> …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1126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306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221088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9140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M’n,...,Z’n eigen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901140"/>
              </p:ext>
            </p:extLst>
          </p:nvPr>
        </p:nvGraphicFramePr>
        <p:xfrm>
          <a:off x="179511" y="1600200"/>
          <a:ext cx="8507289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5763"/>
                <a:gridCol w="2835763"/>
                <a:gridCol w="2835763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M’n,…, Z’n eigen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26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me-,…, zichzelf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193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284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20688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409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vrouw waarvan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836976"/>
              </p:ext>
            </p:extLst>
          </p:nvPr>
        </p:nvGraphicFramePr>
        <p:xfrm>
          <a:off x="179511" y="1600200"/>
          <a:ext cx="8507289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5763"/>
                <a:gridCol w="2835763"/>
                <a:gridCol w="2835763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De vrouw / man waarvan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1400</a:t>
                      </a:r>
                      <a:endParaRPr lang="nl-NL" sz="3200" dirty="0" smtClean="0"/>
                    </a:p>
                    <a:p>
                      <a:pPr algn="r"/>
                      <a:r>
                        <a:rPr lang="nl-NL" sz="3200" dirty="0" smtClean="0"/>
                        <a:t>Gefilterd: </a:t>
                      </a:r>
                      <a:r>
                        <a:rPr lang="nl-NL" sz="3200" dirty="0" smtClean="0">
                          <a:hlinkClick r:id="rId3"/>
                        </a:rPr>
                        <a:t>24</a:t>
                      </a:r>
                      <a:r>
                        <a:rPr lang="nl-NL" sz="3200" dirty="0" smtClean="0"/>
                        <a:t> 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397</a:t>
                      </a:r>
                      <a:endParaRPr lang="nl-NL" sz="3200" dirty="0" smtClean="0"/>
                    </a:p>
                    <a:p>
                      <a:pPr algn="r"/>
                      <a:r>
                        <a:rPr lang="nl-NL" sz="3200" dirty="0" smtClean="0"/>
                        <a:t>Gefilterd: </a:t>
                      </a:r>
                      <a:r>
                        <a:rPr lang="nl-NL" sz="3200" dirty="0" smtClean="0">
                          <a:hlinkClick r:id="rId5"/>
                        </a:rPr>
                        <a:t>12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De vrouw / man waar …. van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610</a:t>
                      </a:r>
                      <a:endParaRPr lang="nl-NL" sz="3200" dirty="0" smtClean="0"/>
                    </a:p>
                    <a:p>
                      <a:pPr algn="r"/>
                      <a:r>
                        <a:rPr lang="nl-NL" sz="3200" dirty="0" smtClean="0"/>
                        <a:t>Gefilterd: </a:t>
                      </a:r>
                      <a:r>
                        <a:rPr lang="nl-NL" sz="3200" dirty="0" smtClean="0">
                          <a:hlinkClick r:id="rId7"/>
                        </a:rPr>
                        <a:t>10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506</a:t>
                      </a:r>
                      <a:endParaRPr lang="nl-NL" sz="3200" dirty="0" smtClean="0"/>
                    </a:p>
                    <a:p>
                      <a:pPr algn="r"/>
                      <a:r>
                        <a:rPr lang="nl-NL" sz="3200" dirty="0" smtClean="0"/>
                        <a:t>Gefilterd: </a:t>
                      </a:r>
                      <a:r>
                        <a:rPr lang="nl-NL" sz="3200" dirty="0" smtClean="0">
                          <a:hlinkClick r:id="rId9"/>
                        </a:rPr>
                        <a:t>10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De vrouw /man van wie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10"/>
                        </a:rPr>
                        <a:t>82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11"/>
                        </a:rPr>
                        <a:t>23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20688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9158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Jij kan / kunt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634014"/>
              </p:ext>
            </p:extLst>
          </p:nvPr>
        </p:nvGraphicFramePr>
        <p:xfrm>
          <a:off x="179511" y="1600200"/>
          <a:ext cx="8507289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5763"/>
                <a:gridCol w="2835763"/>
                <a:gridCol w="2835763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Jij / je kan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13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156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Jij / je kunt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60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372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Jij / je wil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1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7"/>
                        </a:rPr>
                        <a:t>100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Jij / je wilt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13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9"/>
                        </a:rPr>
                        <a:t>50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20688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2354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Constructies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/>
            <a:r>
              <a:rPr lang="en-GB" b="1" dirty="0" err="1" smtClean="0"/>
              <a:t>Groter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00B050"/>
                </a:solidFill>
              </a:rPr>
              <a:t>dan</a:t>
            </a:r>
            <a:r>
              <a:rPr lang="en-GB" b="1" dirty="0" smtClean="0"/>
              <a:t> – </a:t>
            </a:r>
            <a:r>
              <a:rPr lang="en-GB" b="1" dirty="0" err="1" smtClean="0"/>
              <a:t>groter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als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smtClean="0"/>
              <a:t>*</a:t>
            </a:r>
            <a:r>
              <a:rPr lang="en-GB" b="1" dirty="0" err="1" smtClean="0"/>
              <a:t>Een</a:t>
            </a:r>
            <a:r>
              <a:rPr lang="en-GB" b="1" dirty="0" smtClean="0"/>
              <a:t> </a:t>
            </a:r>
            <a:r>
              <a:rPr lang="en-GB" b="1" dirty="0" err="1" smtClean="0"/>
              <a:t>aantal</a:t>
            </a:r>
            <a:r>
              <a:rPr lang="en-GB" b="1" dirty="0" smtClean="0"/>
              <a:t> </a:t>
            </a:r>
            <a:r>
              <a:rPr lang="en-GB" b="1" dirty="0" err="1" smtClean="0"/>
              <a:t>mensen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00B050"/>
                </a:solidFill>
              </a:rPr>
              <a:t>is</a:t>
            </a:r>
            <a:r>
              <a:rPr lang="en-GB" b="1" dirty="0" smtClean="0"/>
              <a:t> – </a:t>
            </a:r>
            <a:r>
              <a:rPr lang="en-GB" b="1" dirty="0" err="1" smtClean="0"/>
              <a:t>een</a:t>
            </a:r>
            <a:r>
              <a:rPr lang="en-GB" b="1" dirty="0" smtClean="0"/>
              <a:t> </a:t>
            </a:r>
            <a:r>
              <a:rPr lang="en-GB" b="1" dirty="0" err="1" smtClean="0"/>
              <a:t>aantal</a:t>
            </a:r>
            <a:r>
              <a:rPr lang="en-GB" b="1" dirty="0" smtClean="0"/>
              <a:t> </a:t>
            </a:r>
            <a:r>
              <a:rPr lang="en-GB" b="1" dirty="0" err="1" smtClean="0"/>
              <a:t>mensen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zijn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/>
            <a:r>
              <a:rPr lang="en-GB" b="1" dirty="0" smtClean="0">
                <a:solidFill>
                  <a:srgbClr val="FF0000"/>
                </a:solidFill>
              </a:rPr>
              <a:t>*Hun</a:t>
            </a:r>
            <a:r>
              <a:rPr lang="en-GB" b="1" dirty="0" smtClean="0"/>
              <a:t> </a:t>
            </a:r>
            <a:r>
              <a:rPr lang="en-GB" b="1" dirty="0" err="1"/>
              <a:t>als</a:t>
            </a:r>
            <a:r>
              <a:rPr lang="en-GB" b="1" dirty="0"/>
              <a:t> </a:t>
            </a:r>
            <a:r>
              <a:rPr lang="en-GB" b="1" dirty="0" err="1"/>
              <a:t>onderwerp</a:t>
            </a:r>
            <a:r>
              <a:rPr lang="en-GB" b="1" dirty="0"/>
              <a:t> </a:t>
            </a:r>
            <a:r>
              <a:rPr lang="en-GB" b="1" dirty="0" err="1"/>
              <a:t>i.p.v</a:t>
            </a:r>
            <a:r>
              <a:rPr lang="en-GB" b="1" dirty="0"/>
              <a:t>. </a:t>
            </a:r>
            <a:r>
              <a:rPr lang="en-GB" b="1" dirty="0" err="1">
                <a:solidFill>
                  <a:srgbClr val="00B050"/>
                </a:solidFill>
              </a:rPr>
              <a:t>zij</a:t>
            </a:r>
            <a:r>
              <a:rPr lang="en-GB" b="1" dirty="0">
                <a:solidFill>
                  <a:srgbClr val="00B050"/>
                </a:solidFill>
              </a:rPr>
              <a:t> </a:t>
            </a:r>
            <a:r>
              <a:rPr lang="en-GB" b="1" dirty="0"/>
              <a:t>/</a:t>
            </a:r>
            <a:r>
              <a:rPr lang="en-GB" b="1" dirty="0">
                <a:solidFill>
                  <a:srgbClr val="00B050"/>
                </a:solidFill>
              </a:rPr>
              <a:t> </a:t>
            </a:r>
            <a:r>
              <a:rPr lang="en-GB" b="1" dirty="0" err="1">
                <a:solidFill>
                  <a:srgbClr val="00B050"/>
                </a:solidFill>
              </a:rPr>
              <a:t>ze</a:t>
            </a:r>
            <a:endParaRPr lang="en-GB" b="1" dirty="0">
              <a:solidFill>
                <a:srgbClr val="00B050"/>
              </a:solidFill>
            </a:endParaRPr>
          </a:p>
          <a:p>
            <a:pPr marL="457200" indent="-457200"/>
            <a:r>
              <a:rPr lang="en-GB" b="1" dirty="0" smtClean="0">
                <a:solidFill>
                  <a:srgbClr val="FF0000"/>
                </a:solidFill>
              </a:rPr>
              <a:t>Hem/’m </a:t>
            </a:r>
            <a:r>
              <a:rPr lang="en-GB" b="1" dirty="0" err="1" smtClean="0"/>
              <a:t>als</a:t>
            </a:r>
            <a:r>
              <a:rPr lang="en-GB" b="1" dirty="0" smtClean="0"/>
              <a:t> </a:t>
            </a:r>
            <a:r>
              <a:rPr lang="en-GB" b="1" dirty="0" err="1" smtClean="0"/>
              <a:t>onderwerp</a:t>
            </a:r>
            <a:r>
              <a:rPr lang="en-GB" b="1" dirty="0" smtClean="0"/>
              <a:t> </a:t>
            </a:r>
            <a:r>
              <a:rPr lang="en-GB" b="1" dirty="0" err="1" smtClean="0"/>
              <a:t>i.p.v</a:t>
            </a:r>
            <a:r>
              <a:rPr lang="en-GB" b="1" dirty="0" smtClean="0">
                <a:solidFill>
                  <a:srgbClr val="00B050"/>
                </a:solidFill>
              </a:rPr>
              <a:t>. </a:t>
            </a:r>
            <a:r>
              <a:rPr lang="en-GB" b="1" dirty="0" err="1" smtClean="0">
                <a:solidFill>
                  <a:srgbClr val="00B050"/>
                </a:solidFill>
              </a:rPr>
              <a:t>hij</a:t>
            </a:r>
            <a:r>
              <a:rPr lang="en-GB" b="1" dirty="0" smtClean="0">
                <a:solidFill>
                  <a:srgbClr val="00B050"/>
                </a:solidFill>
              </a:rPr>
              <a:t> /</a:t>
            </a:r>
            <a:r>
              <a:rPr lang="en-GB" b="1" dirty="0" err="1" smtClean="0">
                <a:solidFill>
                  <a:srgbClr val="00B050"/>
                </a:solidFill>
              </a:rPr>
              <a:t>ie</a:t>
            </a:r>
            <a:endParaRPr lang="en-GB" b="1" dirty="0" smtClean="0">
              <a:solidFill>
                <a:srgbClr val="00B050"/>
              </a:solidFill>
            </a:endParaRPr>
          </a:p>
          <a:p>
            <a:pPr marL="457200" indent="-457200"/>
            <a:r>
              <a:rPr lang="en-GB" b="1" dirty="0" smtClean="0"/>
              <a:t>*U </a:t>
            </a:r>
            <a:r>
              <a:rPr lang="en-GB" b="1" dirty="0" err="1">
                <a:solidFill>
                  <a:srgbClr val="00B050"/>
                </a:solidFill>
              </a:rPr>
              <a:t>heeft</a:t>
            </a:r>
            <a:r>
              <a:rPr lang="en-GB" b="1" dirty="0"/>
              <a:t> – U </a:t>
            </a:r>
            <a:r>
              <a:rPr lang="en-GB" b="1" dirty="0" err="1">
                <a:solidFill>
                  <a:srgbClr val="00B050"/>
                </a:solidFill>
              </a:rPr>
              <a:t>hebt</a:t>
            </a:r>
            <a:r>
              <a:rPr lang="en-GB" b="1" dirty="0"/>
              <a:t> ; U </a:t>
            </a:r>
            <a:r>
              <a:rPr lang="en-GB" b="1" dirty="0">
                <a:solidFill>
                  <a:srgbClr val="00B050"/>
                </a:solidFill>
              </a:rPr>
              <a:t>bent</a:t>
            </a:r>
            <a:r>
              <a:rPr lang="en-GB" b="1" dirty="0"/>
              <a:t> – U </a:t>
            </a:r>
            <a:r>
              <a:rPr lang="en-GB" b="1" dirty="0">
                <a:solidFill>
                  <a:srgbClr val="00B050"/>
                </a:solidFill>
              </a:rPr>
              <a:t>is</a:t>
            </a:r>
            <a:endParaRPr lang="en-GB" b="1" dirty="0"/>
          </a:p>
          <a:p>
            <a:pPr marL="457200" indent="-457200"/>
            <a:r>
              <a:rPr lang="en-GB" b="1" dirty="0" smtClean="0"/>
              <a:t>*</a:t>
            </a:r>
            <a:r>
              <a:rPr lang="en-GB" b="1" dirty="0" err="1" smtClean="0"/>
              <a:t>Hij</a:t>
            </a:r>
            <a:r>
              <a:rPr lang="en-GB" b="1" dirty="0" smtClean="0"/>
              <a:t> </a:t>
            </a:r>
            <a:r>
              <a:rPr lang="en-GB" b="1" dirty="0" err="1">
                <a:solidFill>
                  <a:srgbClr val="00B050"/>
                </a:solidFill>
              </a:rPr>
              <a:t>heeft</a:t>
            </a:r>
            <a:r>
              <a:rPr lang="en-GB" b="1" dirty="0"/>
              <a:t> – </a:t>
            </a:r>
            <a:r>
              <a:rPr lang="en-GB" b="1" dirty="0" err="1"/>
              <a:t>Hij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FF0000"/>
                </a:solidFill>
              </a:rPr>
              <a:t>heb</a:t>
            </a:r>
            <a:endParaRPr lang="en-GB" b="1" dirty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smtClean="0"/>
              <a:t>*</a:t>
            </a:r>
            <a:r>
              <a:rPr lang="en-GB" b="1" dirty="0" err="1" smtClean="0"/>
              <a:t>Een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</a:rPr>
              <a:t>hele </a:t>
            </a:r>
            <a:r>
              <a:rPr lang="en-GB" b="1" dirty="0" err="1"/>
              <a:t>mooie</a:t>
            </a:r>
            <a:r>
              <a:rPr lang="en-GB" b="1" dirty="0"/>
              <a:t> </a:t>
            </a:r>
            <a:r>
              <a:rPr lang="en-GB" b="1" dirty="0" err="1"/>
              <a:t>vrouw</a:t>
            </a:r>
            <a:r>
              <a:rPr lang="en-GB" b="1" dirty="0"/>
              <a:t> – </a:t>
            </a:r>
            <a:r>
              <a:rPr lang="en-GB" b="1" dirty="0" err="1"/>
              <a:t>een</a:t>
            </a:r>
            <a:r>
              <a:rPr lang="en-GB" b="1" dirty="0"/>
              <a:t> </a:t>
            </a:r>
            <a:r>
              <a:rPr lang="en-GB" b="1" dirty="0">
                <a:solidFill>
                  <a:srgbClr val="00B050"/>
                </a:solidFill>
              </a:rPr>
              <a:t>heel</a:t>
            </a:r>
            <a:r>
              <a:rPr lang="en-GB" b="1" dirty="0"/>
              <a:t> </a:t>
            </a:r>
            <a:r>
              <a:rPr lang="en-GB" b="1" dirty="0" err="1"/>
              <a:t>mooie</a:t>
            </a:r>
            <a:r>
              <a:rPr lang="en-GB" b="1" dirty="0"/>
              <a:t> </a:t>
            </a:r>
            <a:r>
              <a:rPr lang="en-GB" b="1" dirty="0" err="1"/>
              <a:t>vrouw</a:t>
            </a:r>
            <a:endParaRPr lang="en-GB" b="1" dirty="0"/>
          </a:p>
          <a:p>
            <a:endParaRPr lang="nl-NL" dirty="0"/>
          </a:p>
        </p:txBody>
      </p:sp>
      <p:pic>
        <p:nvPicPr>
          <p:cNvPr id="1026" name="Picture 2" descr="C:\Users\Odijk101\AppData\Local\Microsoft\Windows\Temporary Internet Files\Content.IE5\7X6UTRLR\large-arrow-orange-right-33.3-6041[1]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dijk101\AppData\Local\Microsoft\Windows\Temporary Internet Files\Content.IE5\7X6UTRLR\large-arrow-orange-right-33.3-6041[1]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36912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Odijk101\AppData\Local\Microsoft\Windows\Temporary Internet Files\Content.IE5\7X6UTRLR\large-arrow-orange-right-33.3-6041[1].gif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212976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Odijk101\AppData\Local\Microsoft\Windows\Temporary Internet Files\Content.IE5\7X6UTRLR\large-arrow-orange-right-33.3-6041[1].gif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789040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Odijk101\AppData\Local\Microsoft\Windows\Temporary Internet Files\Content.IE5\7X6UTRLR\large-arrow-orange-right-33.3-6041[1].gif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293096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Odijk101\AppData\Local\Microsoft\Windows\Temporary Internet Files\Content.IE5\7X6UTRLR\large-arrow-orange-right-33.3-6041[1].gif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935" y="4767511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Odijk101\AppData\Local\Microsoft\Windows\Temporary Internet Files\Content.IE5\7X6UTRLR\large-arrow-orange-right-33.3-6041[1].gif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991" y="5805264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6747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Constructies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GB" b="1" dirty="0" smtClean="0"/>
              <a:t>*(</a:t>
            </a:r>
            <a:r>
              <a:rPr lang="en-GB" b="1" dirty="0" err="1" smtClean="0"/>
              <a:t>Een</a:t>
            </a:r>
            <a:r>
              <a:rPr lang="en-GB" b="1" dirty="0" smtClean="0"/>
              <a:t>) </a:t>
            </a:r>
            <a:r>
              <a:rPr lang="en-GB" b="1" dirty="0" err="1" smtClean="0"/>
              <a:t>aardig</a:t>
            </a:r>
            <a:r>
              <a:rPr lang="en-GB" b="1" dirty="0" err="1" smtClean="0">
                <a:solidFill>
                  <a:srgbClr val="FF0000"/>
                </a:solidFill>
              </a:rPr>
              <a:t>e</a:t>
            </a:r>
            <a:r>
              <a:rPr lang="en-GB" b="1" dirty="0" smtClean="0"/>
              <a:t> </a:t>
            </a:r>
            <a:r>
              <a:rPr lang="en-GB" b="1" dirty="0" err="1" smtClean="0"/>
              <a:t>meisje</a:t>
            </a:r>
            <a:endParaRPr lang="en-GB" b="1" dirty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smtClean="0"/>
              <a:t>*Het </a:t>
            </a:r>
            <a:r>
              <a:rPr lang="en-GB" b="1" dirty="0" err="1" smtClean="0"/>
              <a:t>boek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00B050"/>
                </a:solidFill>
              </a:rPr>
              <a:t>dat</a:t>
            </a:r>
            <a:r>
              <a:rPr lang="en-GB" b="1" dirty="0" smtClean="0">
                <a:solidFill>
                  <a:srgbClr val="00B050"/>
                </a:solidFill>
              </a:rPr>
              <a:t> </a:t>
            </a:r>
            <a:r>
              <a:rPr lang="en-GB" b="1" dirty="0" smtClean="0"/>
              <a:t>/ </a:t>
            </a:r>
            <a:r>
              <a:rPr lang="en-GB" b="1" dirty="0" smtClean="0">
                <a:solidFill>
                  <a:srgbClr val="FF0000"/>
                </a:solidFill>
              </a:rPr>
              <a:t>wat</a:t>
            </a:r>
          </a:p>
          <a:p>
            <a:pPr marL="457200" indent="-457200"/>
            <a:r>
              <a:rPr lang="en-GB" b="1" dirty="0" smtClean="0">
                <a:solidFill>
                  <a:srgbClr val="00B050"/>
                </a:solidFill>
              </a:rPr>
              <a:t>*</a:t>
            </a:r>
            <a:r>
              <a:rPr lang="en-GB" b="1" dirty="0" err="1" smtClean="0">
                <a:solidFill>
                  <a:srgbClr val="00B050"/>
                </a:solidFill>
              </a:rPr>
              <a:t>Zich</a:t>
            </a:r>
            <a:r>
              <a:rPr lang="en-GB" b="1" dirty="0" smtClean="0">
                <a:solidFill>
                  <a:srgbClr val="00B050"/>
                </a:solidFill>
              </a:rPr>
              <a:t>(</a:t>
            </a:r>
            <a:r>
              <a:rPr lang="en-GB" b="1" dirty="0" err="1" smtClean="0">
                <a:solidFill>
                  <a:srgbClr val="00B050"/>
                </a:solidFill>
              </a:rPr>
              <a:t>zelf</a:t>
            </a:r>
            <a:r>
              <a:rPr lang="en-GB" b="1" dirty="0" smtClean="0">
                <a:solidFill>
                  <a:srgbClr val="00B050"/>
                </a:solidFill>
              </a:rPr>
              <a:t>)</a:t>
            </a:r>
            <a:r>
              <a:rPr lang="en-GB" b="1" dirty="0" smtClean="0"/>
              <a:t> / </a:t>
            </a:r>
            <a:r>
              <a:rPr lang="en-GB" b="1" dirty="0" err="1" smtClean="0">
                <a:solidFill>
                  <a:srgbClr val="FF0000"/>
                </a:solidFill>
              </a:rPr>
              <a:t>Zijn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eigen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457200" indent="-457200"/>
            <a:r>
              <a:rPr lang="en-GB" b="1" dirty="0" smtClean="0"/>
              <a:t>*</a:t>
            </a:r>
            <a:r>
              <a:rPr lang="en-GB" b="1" dirty="0" err="1" smtClean="0"/>
              <a:t>Jij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kan</a:t>
            </a:r>
            <a:r>
              <a:rPr lang="en-GB" b="1" dirty="0" smtClean="0"/>
              <a:t> / </a:t>
            </a:r>
            <a:r>
              <a:rPr lang="en-GB" b="1" dirty="0" err="1" smtClean="0"/>
              <a:t>jij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00B050"/>
                </a:solidFill>
              </a:rPr>
              <a:t>kunt</a:t>
            </a:r>
            <a:endParaRPr lang="en-GB" b="1" dirty="0" smtClean="0">
              <a:solidFill>
                <a:srgbClr val="00B050"/>
              </a:solidFill>
            </a:endParaRPr>
          </a:p>
          <a:p>
            <a:pPr marL="457200" indent="-457200"/>
            <a:r>
              <a:rPr lang="en-GB" b="1" dirty="0" smtClean="0"/>
              <a:t>*De </a:t>
            </a:r>
            <a:r>
              <a:rPr lang="en-GB" b="1" dirty="0" err="1" smtClean="0"/>
              <a:t>vrouw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waarvan</a:t>
            </a:r>
            <a:r>
              <a:rPr lang="en-GB" b="1" dirty="0" smtClean="0"/>
              <a:t> / </a:t>
            </a:r>
            <a:r>
              <a:rPr lang="en-GB" b="1" dirty="0" smtClean="0">
                <a:solidFill>
                  <a:srgbClr val="00B050"/>
                </a:solidFill>
              </a:rPr>
              <a:t>van </a:t>
            </a:r>
            <a:r>
              <a:rPr lang="en-GB" b="1" dirty="0" err="1" smtClean="0">
                <a:solidFill>
                  <a:srgbClr val="00B050"/>
                </a:solidFill>
              </a:rPr>
              <a:t>wie</a:t>
            </a:r>
            <a:endParaRPr lang="en-GB" b="1" dirty="0" smtClean="0">
              <a:solidFill>
                <a:srgbClr val="00B050"/>
              </a:solidFill>
            </a:endParaRPr>
          </a:p>
          <a:p>
            <a:pPr marL="457200" indent="-457200"/>
            <a:endParaRPr lang="en-GB" b="1" dirty="0">
              <a:solidFill>
                <a:srgbClr val="00B050"/>
              </a:solidFill>
            </a:endParaRPr>
          </a:p>
          <a:p>
            <a:pPr marL="457200" indent="-457200"/>
            <a:r>
              <a:rPr lang="en-GB" b="1" dirty="0" smtClean="0"/>
              <a:t>(*= </a:t>
            </a:r>
            <a:r>
              <a:rPr lang="en-GB" b="1" dirty="0" err="1" smtClean="0"/>
              <a:t>ook</a:t>
            </a:r>
            <a:r>
              <a:rPr lang="en-GB" b="1" dirty="0" smtClean="0"/>
              <a:t> </a:t>
            </a:r>
            <a:r>
              <a:rPr lang="en-GB" b="1" dirty="0" err="1" smtClean="0"/>
              <a:t>besproken</a:t>
            </a:r>
            <a:r>
              <a:rPr lang="en-GB" b="1" dirty="0" smtClean="0"/>
              <a:t> door Bennis &amp; </a:t>
            </a:r>
            <a:r>
              <a:rPr lang="en-GB" b="1" dirty="0" err="1" smtClean="0"/>
              <a:t>Hinskens</a:t>
            </a:r>
            <a:r>
              <a:rPr lang="en-GB" b="1" dirty="0" smtClean="0"/>
              <a:t>)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C:\Users\Odijk101\AppData\Local\Microsoft\Windows\Temporary Internet Files\Content.IE5\7X6UTRLR\large-arrow-orange-right-33.3-6041[1]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0808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Odijk101\AppData\Local\Microsoft\Windows\Temporary Internet Files\Content.IE5\7X6UTRLR\large-arrow-orange-right-33.3-6041[1]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931" y="2243908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  <p:pic>
        <p:nvPicPr>
          <p:cNvPr id="7" name="Picture 2" descr="C:\Users\Odijk101\AppData\Local\Microsoft\Windows\Temporary Internet Files\Content.IE5\7X6UTRLR\large-arrow-orange-right-33.3-6041[1].gif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331" y="2924944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Odijk101\AppData\Local\Microsoft\Windows\Temporary Internet Files\Content.IE5\7X6UTRLR\large-arrow-orange-right-33.3-6041[1].gif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931" y="3501008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Odijk101\AppData\Local\Microsoft\Windows\Temporary Internet Files\Content.IE5\7X6UTRLR\large-arrow-orange-right-33.3-6041[1].gif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77072"/>
            <a:ext cx="360000" cy="3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44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Groter </a:t>
            </a:r>
            <a:r>
              <a:rPr lang="nl-NL" i="1" dirty="0" smtClean="0">
                <a:solidFill>
                  <a:srgbClr val="00B050"/>
                </a:solidFill>
              </a:rPr>
              <a:t>dan</a:t>
            </a:r>
            <a:r>
              <a:rPr lang="nl-NL" dirty="0" smtClean="0"/>
              <a:t> of </a:t>
            </a:r>
            <a:r>
              <a:rPr lang="nl-NL" i="1" dirty="0" smtClean="0"/>
              <a:t>Groter </a:t>
            </a:r>
            <a:r>
              <a:rPr lang="nl-NL" i="1" dirty="0" smtClean="0">
                <a:solidFill>
                  <a:srgbClr val="FF0000"/>
                </a:solidFill>
              </a:rPr>
              <a:t>als</a:t>
            </a:r>
            <a:endParaRPr lang="nl-NL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147121"/>
              </p:ext>
            </p:extLst>
          </p:nvPr>
        </p:nvGraphicFramePr>
        <p:xfrm>
          <a:off x="755576" y="1988840"/>
          <a:ext cx="7128792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376264"/>
                <a:gridCol w="2376264"/>
              </a:tblGrid>
              <a:tr h="1045483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Per miljoen woorden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Geschreven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Gesproken</a:t>
                      </a:r>
                      <a:endParaRPr lang="nl-NL" sz="2800" dirty="0"/>
                    </a:p>
                  </a:txBody>
                  <a:tcPr/>
                </a:tc>
              </a:tr>
              <a:tr h="10454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/>
                        <a:t>Groter </a:t>
                      </a:r>
                      <a:r>
                        <a:rPr lang="nl-NL" sz="2800" dirty="0" smtClean="0">
                          <a:solidFill>
                            <a:srgbClr val="00B050"/>
                          </a:solidFill>
                        </a:rPr>
                        <a:t>dan</a:t>
                      </a:r>
                    </a:p>
                    <a:p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2"/>
                        </a:rPr>
                        <a:t>532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3"/>
                        </a:rPr>
                        <a:t>245</a:t>
                      </a:r>
                      <a:endParaRPr lang="nl-NL" sz="2800" dirty="0"/>
                    </a:p>
                  </a:txBody>
                  <a:tcPr/>
                </a:tc>
              </a:tr>
              <a:tr h="57333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Groter </a:t>
                      </a: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als</a:t>
                      </a:r>
                      <a:endParaRPr lang="nl-NL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4"/>
                        </a:rPr>
                        <a:t>1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>
                          <a:hlinkClick r:id="rId5"/>
                        </a:rPr>
                        <a:t>30</a:t>
                      </a:r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Odijk101\AppData\Local\Microsoft\Windows\Temporary Internet Files\Content.IE5\7X6UTRLR\arrow_back[1]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138850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4891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Een aantal/paar mensen </a:t>
            </a:r>
            <a:r>
              <a:rPr lang="nl-NL" i="1" dirty="0" smtClean="0">
                <a:solidFill>
                  <a:srgbClr val="00B050"/>
                </a:solidFill>
              </a:rPr>
              <a:t>is</a:t>
            </a:r>
            <a:r>
              <a:rPr lang="nl-NL" i="1" dirty="0" smtClean="0"/>
              <a:t>/</a:t>
            </a:r>
            <a:r>
              <a:rPr lang="nl-NL" i="1" dirty="0" smtClean="0">
                <a:solidFill>
                  <a:srgbClr val="FF0000"/>
                </a:solidFill>
              </a:rPr>
              <a:t>zijn</a:t>
            </a:r>
            <a:r>
              <a:rPr lang="nl-NL" i="1" dirty="0" smtClean="0"/>
              <a:t> …</a:t>
            </a:r>
            <a:endParaRPr lang="nl-NL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29483"/>
              </p:ext>
            </p:extLst>
          </p:nvPr>
        </p:nvGraphicFramePr>
        <p:xfrm>
          <a:off x="467543" y="1844824"/>
          <a:ext cx="777686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Per miljoen woorden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Geschreven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Gesproken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 smtClean="0"/>
                        <a:t>Een aantal</a:t>
                      </a:r>
                      <a:r>
                        <a:rPr lang="nl-NL" sz="2000" baseline="0" dirty="0" smtClean="0"/>
                        <a:t> mensen </a:t>
                      </a:r>
                      <a:r>
                        <a:rPr lang="nl-NL" sz="2000" baseline="0" dirty="0" smtClean="0">
                          <a:solidFill>
                            <a:srgbClr val="00B050"/>
                          </a:solidFill>
                        </a:rPr>
                        <a:t>is</a:t>
                      </a:r>
                      <a:endParaRPr lang="nl-NL" sz="2000" dirty="0" smtClean="0"/>
                    </a:p>
                    <a:p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2"/>
                        </a:rPr>
                        <a:t>27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3"/>
                        </a:rPr>
                        <a:t>0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baseline="0" dirty="0" smtClean="0">
                          <a:hlinkClick r:id="rId4"/>
                        </a:rPr>
                        <a:t>5</a:t>
                      </a:r>
                      <a:r>
                        <a:rPr lang="nl-NL" sz="2000" baseline="0" dirty="0" smtClean="0"/>
                        <a:t> + </a:t>
                      </a:r>
                      <a:r>
                        <a:rPr lang="nl-NL" sz="2000" baseline="0" dirty="0" smtClean="0">
                          <a:hlinkClick r:id="rId5"/>
                        </a:rPr>
                        <a:t>6</a:t>
                      </a:r>
                      <a:r>
                        <a:rPr lang="nl-NL" sz="2000" baseline="0" dirty="0" smtClean="0"/>
                        <a:t> 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Een aantal mensen </a:t>
                      </a:r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zijn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6"/>
                        </a:rPr>
                        <a:t>4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7"/>
                        </a:rPr>
                        <a:t>25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8"/>
                        </a:rPr>
                        <a:t>0</a:t>
                      </a:r>
                      <a:r>
                        <a:rPr lang="nl-NL" sz="2000" baseline="0" dirty="0" smtClean="0"/>
                        <a:t> + </a:t>
                      </a:r>
                      <a:r>
                        <a:rPr lang="nl-NL" sz="2000" baseline="0" dirty="0" smtClean="0">
                          <a:hlinkClick r:id="rId9"/>
                        </a:rPr>
                        <a:t>35</a:t>
                      </a:r>
                      <a:r>
                        <a:rPr lang="nl-NL" sz="2000" baseline="0" dirty="0" smtClean="0"/>
                        <a:t> 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Een paar mensen </a:t>
                      </a:r>
                      <a:r>
                        <a:rPr lang="nl-NL" sz="2000" dirty="0" smtClean="0">
                          <a:solidFill>
                            <a:srgbClr val="00B050"/>
                          </a:solidFill>
                        </a:rPr>
                        <a:t>is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/>
                        <a:t> </a:t>
                      </a:r>
                      <a:r>
                        <a:rPr lang="nl-NL" sz="2000" dirty="0" smtClean="0">
                          <a:hlinkClick r:id="rId10"/>
                        </a:rPr>
                        <a:t>1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11"/>
                        </a:rPr>
                        <a:t>0</a:t>
                      </a:r>
                      <a:r>
                        <a:rPr lang="nl-NL" sz="2000" dirty="0" smtClean="0"/>
                        <a:t> 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12"/>
                        </a:rPr>
                        <a:t>1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13"/>
                        </a:rPr>
                        <a:t>0</a:t>
                      </a:r>
                      <a:endParaRPr lang="nl-N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000" dirty="0" smtClean="0"/>
                        <a:t>Een paar mensen </a:t>
                      </a:r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zijn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14"/>
                        </a:rPr>
                        <a:t>14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15"/>
                        </a:rPr>
                        <a:t>0</a:t>
                      </a:r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000" dirty="0" smtClean="0">
                          <a:hlinkClick r:id="rId16"/>
                        </a:rPr>
                        <a:t>27</a:t>
                      </a:r>
                      <a:r>
                        <a:rPr lang="nl-NL" sz="2000" dirty="0" smtClean="0"/>
                        <a:t> + </a:t>
                      </a:r>
                      <a:r>
                        <a:rPr lang="nl-NL" sz="2000" dirty="0" smtClean="0">
                          <a:hlinkClick r:id="rId17"/>
                        </a:rPr>
                        <a:t>0</a:t>
                      </a:r>
                      <a:endParaRPr lang="nl-NL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8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013176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2438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>
                <a:solidFill>
                  <a:srgbClr val="FF0000"/>
                </a:solidFill>
              </a:rPr>
              <a:t>Hun</a:t>
            </a:r>
            <a:r>
              <a:rPr lang="nl-NL" dirty="0" smtClean="0"/>
              <a:t> – </a:t>
            </a:r>
            <a:r>
              <a:rPr lang="nl-NL" i="1" dirty="0" smtClean="0">
                <a:solidFill>
                  <a:srgbClr val="00B050"/>
                </a:solidFill>
              </a:rPr>
              <a:t>Zij</a:t>
            </a:r>
            <a:r>
              <a:rPr lang="nl-NL" i="1" dirty="0" smtClean="0"/>
              <a:t>/</a:t>
            </a:r>
            <a:r>
              <a:rPr lang="nl-NL" i="1" dirty="0" smtClean="0">
                <a:solidFill>
                  <a:srgbClr val="00B050"/>
                </a:solidFill>
              </a:rPr>
              <a:t>Ze</a:t>
            </a:r>
            <a:r>
              <a:rPr lang="nl-NL" i="1" dirty="0" smtClean="0"/>
              <a:t> als onderwerp</a:t>
            </a:r>
            <a:endParaRPr lang="nl-NL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75436"/>
              </p:ext>
            </p:extLst>
          </p:nvPr>
        </p:nvGraphicFramePr>
        <p:xfrm>
          <a:off x="683568" y="1916832"/>
          <a:ext cx="784887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1"/>
                <a:gridCol w="2616291"/>
                <a:gridCol w="2616291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hun</a:t>
                      </a:r>
                      <a:endParaRPr lang="nl-NL" sz="3200" dirty="0" smtClean="0"/>
                    </a:p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20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zij (mv)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343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360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ze (mv)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7"/>
                        </a:rPr>
                        <a:t>1481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4107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9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4452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2052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>
                <a:solidFill>
                  <a:srgbClr val="FF0000"/>
                </a:solidFill>
              </a:rPr>
              <a:t>Hem/’m</a:t>
            </a:r>
            <a:r>
              <a:rPr lang="nl-NL" dirty="0" smtClean="0"/>
              <a:t> – </a:t>
            </a:r>
            <a:r>
              <a:rPr lang="nl-NL" dirty="0" smtClean="0">
                <a:solidFill>
                  <a:srgbClr val="00B050"/>
                </a:solidFill>
              </a:rPr>
              <a:t>Hij</a:t>
            </a:r>
            <a:r>
              <a:rPr lang="nl-NL" dirty="0" smtClean="0"/>
              <a:t>/</a:t>
            </a:r>
            <a:r>
              <a:rPr lang="nl-NL" dirty="0" smtClean="0">
                <a:solidFill>
                  <a:srgbClr val="00B050"/>
                </a:solidFill>
              </a:rPr>
              <a:t>ie</a:t>
            </a:r>
            <a:r>
              <a:rPr lang="nl-NL" dirty="0" smtClean="0"/>
              <a:t> als onderwerp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05552"/>
              </p:ext>
            </p:extLst>
          </p:nvPr>
        </p:nvGraphicFramePr>
        <p:xfrm>
          <a:off x="827585" y="2348880"/>
          <a:ext cx="7344816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448272"/>
                <a:gridCol w="2448272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hem/ ‘m </a:t>
                      </a:r>
                      <a:endParaRPr lang="nl-NL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101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hij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2703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2686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ie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7"/>
                        </a:rPr>
                        <a:t>55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1919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467" y="5301208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0871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U </a:t>
            </a:r>
            <a:r>
              <a:rPr lang="nl-NL" i="1" dirty="0" smtClean="0">
                <a:solidFill>
                  <a:srgbClr val="00B050"/>
                </a:solidFill>
              </a:rPr>
              <a:t>heeft</a:t>
            </a:r>
            <a:r>
              <a:rPr lang="nl-NL" i="1" dirty="0" smtClean="0"/>
              <a:t>  </a:t>
            </a:r>
            <a:r>
              <a:rPr lang="nl-NL" dirty="0" smtClean="0"/>
              <a:t>-</a:t>
            </a:r>
            <a:r>
              <a:rPr lang="nl-NL" i="1" dirty="0" smtClean="0"/>
              <a:t> U </a:t>
            </a:r>
            <a:r>
              <a:rPr lang="nl-NL" i="1" dirty="0" smtClean="0">
                <a:solidFill>
                  <a:srgbClr val="00B050"/>
                </a:solidFill>
              </a:rPr>
              <a:t>hebt</a:t>
            </a:r>
            <a:r>
              <a:rPr lang="nl-NL" i="1" dirty="0" smtClean="0"/>
              <a:t/>
            </a:r>
            <a:br>
              <a:rPr lang="nl-NL" i="1" dirty="0" smtClean="0"/>
            </a:br>
            <a:r>
              <a:rPr lang="nl-NL" i="1" dirty="0" smtClean="0"/>
              <a:t>U </a:t>
            </a:r>
            <a:r>
              <a:rPr lang="nl-NL" i="1" dirty="0" smtClean="0">
                <a:solidFill>
                  <a:srgbClr val="00B050"/>
                </a:solidFill>
              </a:rPr>
              <a:t>is</a:t>
            </a:r>
            <a:r>
              <a:rPr lang="nl-NL" i="1" dirty="0" smtClean="0"/>
              <a:t>  </a:t>
            </a:r>
            <a:r>
              <a:rPr lang="nl-NL" dirty="0" smtClean="0"/>
              <a:t>-</a:t>
            </a:r>
            <a:r>
              <a:rPr lang="nl-NL" i="1" dirty="0" smtClean="0"/>
              <a:t> U </a:t>
            </a:r>
            <a:r>
              <a:rPr lang="nl-NL" i="1" dirty="0" smtClean="0">
                <a:solidFill>
                  <a:srgbClr val="00B050"/>
                </a:solidFill>
              </a:rPr>
              <a:t>bent</a:t>
            </a:r>
            <a:endParaRPr lang="nl-NL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539721"/>
              </p:ext>
            </p:extLst>
          </p:nvPr>
        </p:nvGraphicFramePr>
        <p:xfrm>
          <a:off x="899592" y="1484784"/>
          <a:ext cx="7632849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3"/>
                <a:gridCol w="2544283"/>
                <a:gridCol w="2544283"/>
              </a:tblGrid>
              <a:tr h="208032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heeft </a:t>
                      </a:r>
                    </a:p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107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139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hebt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52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106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is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6"/>
                        </a:rPr>
                        <a:t>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7"/>
                        </a:rPr>
                        <a:t>8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U </a:t>
                      </a: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bent</a:t>
                      </a:r>
                      <a:endParaRPr lang="nl-NL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8"/>
                        </a:rPr>
                        <a:t>126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9"/>
                        </a:rPr>
                        <a:t>145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10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373216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5111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Een </a:t>
            </a:r>
            <a:r>
              <a:rPr lang="nl-NL" i="1" dirty="0" smtClean="0">
                <a:solidFill>
                  <a:srgbClr val="00B050"/>
                </a:solidFill>
              </a:rPr>
              <a:t>heel</a:t>
            </a:r>
            <a:r>
              <a:rPr lang="nl-NL" i="1" dirty="0" smtClean="0"/>
              <a:t> / </a:t>
            </a:r>
            <a:r>
              <a:rPr lang="nl-NL" i="1" dirty="0" smtClean="0">
                <a:solidFill>
                  <a:srgbClr val="FF0000"/>
                </a:solidFill>
              </a:rPr>
              <a:t>hele</a:t>
            </a:r>
            <a:r>
              <a:rPr lang="nl-NL" i="1" dirty="0" smtClean="0"/>
              <a:t> mooie vrouw</a:t>
            </a: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300733"/>
              </p:ext>
            </p:extLst>
          </p:nvPr>
        </p:nvGraphicFramePr>
        <p:xfrm>
          <a:off x="827584" y="1556792"/>
          <a:ext cx="7488831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Per miljoen woorden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Geschreven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Gesproken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200" dirty="0" smtClean="0">
                          <a:solidFill>
                            <a:srgbClr val="00B050"/>
                          </a:solidFill>
                        </a:rPr>
                        <a:t>Heel</a:t>
                      </a:r>
                      <a:r>
                        <a:rPr lang="nl-NL" sz="3200" dirty="0" smtClean="0"/>
                        <a:t> mooie vrouw</a:t>
                      </a:r>
                    </a:p>
                    <a:p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2"/>
                        </a:rPr>
                        <a:t>434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3"/>
                        </a:rPr>
                        <a:t>300</a:t>
                      </a:r>
                      <a:endParaRPr lang="nl-NL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Hele</a:t>
                      </a:r>
                      <a:r>
                        <a:rPr lang="nl-NL" sz="3200" dirty="0" smtClean="0"/>
                        <a:t> mooie vrouw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4"/>
                        </a:rPr>
                        <a:t>6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3200" dirty="0" smtClean="0">
                          <a:hlinkClick r:id="rId5"/>
                        </a:rPr>
                        <a:t>333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dijk101\AppData\Local\Microsoft\Windows\Temporary Internet Files\Content.IE5\7X6UTRLR\arrow_back[1].jpg">
            <a:hlinkClick r:id="rId6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445224"/>
            <a:ext cx="1066800" cy="88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684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560</Words>
  <Application>Microsoft Office PowerPoint</Application>
  <PresentationFormat>On-screen Show (4:3)</PresentationFormat>
  <Paragraphs>230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Odijk LREC  2012</vt:lpstr>
      <vt:lpstr>Goed of Fout Wat gebruikt men feitelijk?</vt:lpstr>
      <vt:lpstr>Constructies</vt:lpstr>
      <vt:lpstr>Constructies</vt:lpstr>
      <vt:lpstr>Groter dan of Groter als</vt:lpstr>
      <vt:lpstr>Een aantal/paar mensen is/zijn …</vt:lpstr>
      <vt:lpstr>Hun – Zij/Ze als onderwerp</vt:lpstr>
      <vt:lpstr>Hem/’m – Hij/ie als onderwerp</vt:lpstr>
      <vt:lpstr>U heeft  - U hebt U is  - U bent</vt:lpstr>
      <vt:lpstr>Een heel / hele mooie vrouw</vt:lpstr>
      <vt:lpstr>Hij heb / heeft</vt:lpstr>
      <vt:lpstr>Ik zag hun / hen Ik gaf hun / hen een boek</vt:lpstr>
      <vt:lpstr>(Een) aardige meisje</vt:lpstr>
      <vt:lpstr>Het boek wat / dat</vt:lpstr>
      <vt:lpstr>M’n,...,Z’n eigen</vt:lpstr>
      <vt:lpstr>De vrouw waarvan</vt:lpstr>
      <vt:lpstr>Jij kan / kunt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J.E.J.M. (Jan)</cp:lastModifiedBy>
  <cp:revision>646</cp:revision>
  <dcterms:created xsi:type="dcterms:W3CDTF">2012-05-14T07:52:03Z</dcterms:created>
  <dcterms:modified xsi:type="dcterms:W3CDTF">2016-02-03T15:06:01Z</dcterms:modified>
</cp:coreProperties>
</file>