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Default Extension="pdf" ContentType="application/pdf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8" r:id="rId3"/>
    <p:sldId id="28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81" r:id="rId13"/>
    <p:sldId id="274" r:id="rId14"/>
    <p:sldId id="271" r:id="rId15"/>
    <p:sldId id="269" r:id="rId16"/>
    <p:sldId id="275" r:id="rId17"/>
    <p:sldId id="276" r:id="rId18"/>
    <p:sldId id="283" r:id="rId19"/>
    <p:sldId id="282" r:id="rId20"/>
    <p:sldId id="277" r:id="rId21"/>
    <p:sldId id="278" r:id="rId22"/>
    <p:sldId id="279" r:id="rId23"/>
    <p:sldId id="280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0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78EC2-CF09-C042-BC55-D65A7D630F30}" type="datetimeFigureOut">
              <a:rPr lang="en-US" smtClean="0"/>
              <a:t>9/6/10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B44E8-AD52-5642-8076-71A5007B18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8EA57-D162-6945-86B8-7341AC5742B7}" type="datetimeFigureOut">
              <a:rPr lang="en-US" smtClean="0"/>
              <a:t>9/4/10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40C3A-3DEB-7645-A57C-01D8469A2A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7F71A5-2218-B44A-9AA4-5D0D7F47CEF2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AE6202-9053-874C-9978-D3A810E86967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Back to metadata components</a:t>
            </a:r>
          </a:p>
          <a:p>
            <a:pPr>
              <a:spcBef>
                <a:spcPct val="0"/>
              </a:spcBef>
            </a:pPr>
            <a:r>
              <a:rPr lang="en-US" smtClean="0"/>
              <a:t>(1) User selects appropriate components from a component registry (store) to form a profile</a:t>
            </a:r>
          </a:p>
          <a:p>
            <a:pPr>
              <a:spcBef>
                <a:spcPct val="0"/>
              </a:spcBef>
            </a:pPr>
            <a:r>
              <a:rPr lang="en-US" smtClean="0"/>
              <a:t>Different components are bound to have often semantic overlap.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So no project.organization.secretary.name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E995A6-717E-B341-85CE-4E59FB6FCFFA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0BE11-79C8-CF4B-9A75-F5B62A95D4B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0BE11-79C8-CF4B-9A75-F5B62A95D4B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97F54E-E642-3649-9037-C348E50DBAA7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requires a change to the DCR model, we will experiment with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0BE11-79C8-CF4B-9A75-F5B62A95D4B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probably not solvable by expanding queries into different terminologies used by the components or the canonical one from the DCR</a:t>
            </a:r>
          </a:p>
          <a:p>
            <a:r>
              <a:rPr lang="en-US" baseline="0" dirty="0" smtClean="0"/>
              <a:t>Need to rewrite the whole metadata store into RDF like triples.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0BE11-79C8-CF4B-9A75-F5B62A95D4B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43F286-B352-9141-A144-9D203A34EF4D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4CDC45-D88D-4F43-ACC6-2027D4A551FA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6968A9-B22A-8C48-8AE6-C9F26D4E49B2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4E25C3-C391-054D-8540-20A9558EFBC1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16CEAD-D53F-C34C-89FC-A49C51757916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603FDE-C969-FE47-93B4-6D498239661F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C89FD1-EDC6-474A-B4F2-856AE4081096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A7681F-F185-D446-9554-B2E40EA26284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Back to metadata components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(1) User selects appropriate components from a component registry (store) to form a profile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Different components are bound to have often semantic overlap</a:t>
            </a:r>
            <a:r>
              <a:rPr lang="en-US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The ISO DCR can store only very limited relation</a:t>
            </a:r>
            <a:r>
              <a:rPr lang="en-US" baseline="0" dirty="0" smtClean="0"/>
              <a:t> types, it is not an ontology. 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0"/>
          <p:cNvSpPr>
            <a:spLocks noChangeShapeType="1"/>
          </p:cNvSpPr>
          <p:nvPr/>
        </p:nvSpPr>
        <p:spPr bwMode="auto">
          <a:xfrm flipV="1">
            <a:off x="304800" y="1066800"/>
            <a:ext cx="4800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" name="Line 13"/>
          <p:cNvSpPr>
            <a:spLocks noChangeShapeType="1"/>
          </p:cNvSpPr>
          <p:nvPr/>
        </p:nvSpPr>
        <p:spPr bwMode="auto">
          <a:xfrm>
            <a:off x="5715000" y="3733800"/>
            <a:ext cx="2895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133600" cy="6057900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90500"/>
            <a:ext cx="6248400" cy="6057900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A1B071-2744-A54B-9A07-BF6D6D630864}" type="datetimeFigureOut">
              <a:rPr lang="en-US" smtClean="0"/>
              <a:t>9/1/10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nl-NL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A1B071-2744-A54B-9A07-BF6D6D630864}" type="datetimeFigureOut">
              <a:rPr lang="en-US" smtClean="0"/>
              <a:t>9/1/10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90500"/>
            <a:ext cx="5791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  <a:endParaRPr lang="hr-HR"/>
          </a:p>
        </p:txBody>
      </p:sp>
      <p:sp>
        <p:nvSpPr>
          <p:cNvPr id="1027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hr-HR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24800" y="152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400800"/>
            <a:ext cx="2133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fld id="{4C52D951-F6DD-7C4F-9DC4-AE775DF45566}" type="slidenum">
              <a:rPr lang="en-US" smtClean="0"/>
              <a:t>‹#›</a:t>
            </a:fld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 flipV="1">
            <a:off x="304800" y="1066800"/>
            <a:ext cx="4800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2400">
          <a:solidFill>
            <a:srgbClr val="000000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2200">
          <a:solidFill>
            <a:srgbClr val="000000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2000">
          <a:solidFill>
            <a:srgbClr val="000000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>
          <a:solidFill>
            <a:srgbClr val="000000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D4E6F"/>
        </a:buClr>
        <a:buFont typeface="Wingdings" pitchFamily="-111" charset="2"/>
        <a:buChar char="§"/>
        <a:defRPr sz="1600">
          <a:solidFill>
            <a:srgbClr val="000000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df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Flexible Syntax and Concept Registries as a basis for Metadata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46789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Daan Broeder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TLA - MPI for Psycholinguistics &amp; CLARIN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586" y="6262291"/>
            <a:ext cx="891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8080"/>
                </a:solidFill>
              </a:rPr>
              <a:t>Metadata in Context, APA/CLARIN Workshop, September 2010 Nijmegen</a:t>
            </a:r>
            <a:endParaRPr lang="en-US" dirty="0">
              <a:solidFill>
                <a:srgbClr val="80808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96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1295400" y="4267200"/>
            <a:ext cx="2133600" cy="91440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Language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1295400" y="3352800"/>
            <a:ext cx="2133600" cy="91440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Actor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95400" y="2438400"/>
            <a:ext cx="2133600" cy="91440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Location</a:t>
            </a:r>
          </a:p>
        </p:txBody>
      </p:sp>
      <p:sp>
        <p:nvSpPr>
          <p:cNvPr id="31752" name="Rectangle 22"/>
          <p:cNvSpPr>
            <a:spLocks noChangeArrowheads="1"/>
          </p:cNvSpPr>
          <p:nvPr/>
        </p:nvSpPr>
        <p:spPr bwMode="auto">
          <a:xfrm>
            <a:off x="1295400" y="1524000"/>
            <a:ext cx="2133600" cy="914400"/>
          </a:xfrm>
          <a:prstGeom prst="rect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31753" name="TextBox 20"/>
          <p:cNvSpPr txBox="1">
            <a:spLocks noChangeArrowheads="1"/>
          </p:cNvSpPr>
          <p:nvPr/>
        </p:nvSpPr>
        <p:spPr bwMode="auto">
          <a:xfrm>
            <a:off x="4724400" y="2209800"/>
            <a:ext cx="415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31754" name="TextBox 21"/>
          <p:cNvSpPr txBox="1">
            <a:spLocks noChangeArrowheads="1"/>
          </p:cNvSpPr>
          <p:nvPr/>
        </p:nvSpPr>
        <p:spPr bwMode="auto">
          <a:xfrm>
            <a:off x="4724400" y="1524000"/>
            <a:ext cx="800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Name</a:t>
            </a:r>
          </a:p>
        </p:txBody>
      </p:sp>
      <p:sp>
        <p:nvSpPr>
          <p:cNvPr id="31755" name="TextBox 24"/>
          <p:cNvSpPr txBox="1">
            <a:spLocks noChangeArrowheads="1"/>
          </p:cNvSpPr>
          <p:nvPr/>
        </p:nvSpPr>
        <p:spPr bwMode="auto">
          <a:xfrm>
            <a:off x="4724400" y="1905000"/>
            <a:ext cx="979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Contact</a:t>
            </a:r>
          </a:p>
        </p:txBody>
      </p:sp>
      <p:cxnSp>
        <p:nvCxnSpPr>
          <p:cNvPr id="31756" name="Elbow Connector 27"/>
          <p:cNvCxnSpPr>
            <a:cxnSpLocks noChangeShapeType="1"/>
            <a:stCxn id="31752" idx="3"/>
            <a:endCxn id="31754" idx="1"/>
          </p:cNvCxnSpPr>
          <p:nvPr/>
        </p:nvCxnSpPr>
        <p:spPr bwMode="auto">
          <a:xfrm flipV="1">
            <a:off x="3429000" y="1708150"/>
            <a:ext cx="1295400" cy="273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57" name="Elbow Connector 30"/>
          <p:cNvCxnSpPr>
            <a:cxnSpLocks noChangeShapeType="1"/>
            <a:stCxn id="31752" idx="3"/>
            <a:endCxn id="31755" idx="1"/>
          </p:cNvCxnSpPr>
          <p:nvPr/>
        </p:nvCxnSpPr>
        <p:spPr bwMode="auto">
          <a:xfrm>
            <a:off x="3429000" y="1981200"/>
            <a:ext cx="1295400" cy="107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58" name="Elbow Connector 33"/>
          <p:cNvCxnSpPr>
            <a:cxnSpLocks noChangeShapeType="1"/>
            <a:stCxn id="31752" idx="3"/>
          </p:cNvCxnSpPr>
          <p:nvPr/>
        </p:nvCxnSpPr>
        <p:spPr bwMode="auto">
          <a:xfrm>
            <a:off x="3429000" y="1981200"/>
            <a:ext cx="1295400" cy="45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1759" name="TextBox 15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1295400" y="4267200"/>
            <a:ext cx="2133600" cy="91440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Language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37894" name="Rectangle 8"/>
          <p:cNvSpPr>
            <a:spLocks noChangeArrowheads="1"/>
          </p:cNvSpPr>
          <p:nvPr/>
        </p:nvSpPr>
        <p:spPr bwMode="auto">
          <a:xfrm>
            <a:off x="1295400" y="3352800"/>
            <a:ext cx="2133600" cy="91440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Actor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95400" y="2438400"/>
            <a:ext cx="2133600" cy="91440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Location</a:t>
            </a:r>
          </a:p>
        </p:txBody>
      </p:sp>
      <p:sp>
        <p:nvSpPr>
          <p:cNvPr id="37896" name="Rectangle 22"/>
          <p:cNvSpPr>
            <a:spLocks noChangeArrowheads="1"/>
          </p:cNvSpPr>
          <p:nvPr/>
        </p:nvSpPr>
        <p:spPr bwMode="auto">
          <a:xfrm>
            <a:off x="1295400" y="1524000"/>
            <a:ext cx="2133600" cy="914400"/>
          </a:xfrm>
          <a:prstGeom prst="rect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37897" name="Right Arrow 16"/>
          <p:cNvSpPr>
            <a:spLocks noChangeArrowheads="1"/>
          </p:cNvSpPr>
          <p:nvPr/>
        </p:nvSpPr>
        <p:spPr bwMode="auto">
          <a:xfrm>
            <a:off x="4191000" y="3429000"/>
            <a:ext cx="1660525" cy="914400"/>
          </a:xfrm>
          <a:prstGeom prst="rightArrow">
            <a:avLst>
              <a:gd name="adj1" fmla="val 50000"/>
              <a:gd name="adj2" fmla="val 50023"/>
            </a:avLst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/>
            <a:endParaRPr lang="en-US" sz="900" b="1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48400" y="3643794"/>
            <a:ext cx="2630488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Metadata schema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bg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7899" name="Down Arrow 18"/>
          <p:cNvSpPr>
            <a:spLocks noChangeArrowheads="1"/>
          </p:cNvSpPr>
          <p:nvPr/>
        </p:nvSpPr>
        <p:spPr bwMode="auto">
          <a:xfrm>
            <a:off x="7162800" y="4548669"/>
            <a:ext cx="1143000" cy="1066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/>
            <a:endParaRPr lang="en-US" sz="900" b="1">
              <a:solidFill>
                <a:srgbClr val="000000"/>
              </a:solidFill>
            </a:endParaRPr>
          </a:p>
        </p:txBody>
      </p:sp>
      <p:sp>
        <p:nvSpPr>
          <p:cNvPr id="37900" name="TextBox 19"/>
          <p:cNvSpPr txBox="1">
            <a:spLocks noChangeArrowheads="1"/>
          </p:cNvSpPr>
          <p:nvPr/>
        </p:nvSpPr>
        <p:spPr bwMode="auto">
          <a:xfrm>
            <a:off x="6172200" y="5786438"/>
            <a:ext cx="30416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Metadata description</a:t>
            </a:r>
          </a:p>
          <a:p>
            <a:pPr algn="ctr"/>
            <a:endParaRPr lang="en-US" sz="2400"/>
          </a:p>
        </p:txBody>
      </p:sp>
      <p:sp>
        <p:nvSpPr>
          <p:cNvPr id="37901" name="TextBox 13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  <p:sp>
        <p:nvSpPr>
          <p:cNvPr id="37902" name="TextBox 14"/>
          <p:cNvSpPr txBox="1">
            <a:spLocks noChangeArrowheads="1"/>
          </p:cNvSpPr>
          <p:nvPr/>
        </p:nvSpPr>
        <p:spPr bwMode="auto">
          <a:xfrm>
            <a:off x="3741738" y="5302250"/>
            <a:ext cx="2420937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/>
              <a:t>Component definition</a:t>
            </a:r>
          </a:p>
          <a:p>
            <a:pPr algn="ctr"/>
            <a:r>
              <a:rPr lang="en-US" i="1"/>
              <a:t>XML</a:t>
            </a:r>
          </a:p>
        </p:txBody>
      </p:sp>
      <p:sp>
        <p:nvSpPr>
          <p:cNvPr id="37903" name="TextBox 21"/>
          <p:cNvSpPr txBox="1">
            <a:spLocks noChangeArrowheads="1"/>
          </p:cNvSpPr>
          <p:nvPr/>
        </p:nvSpPr>
        <p:spPr bwMode="auto">
          <a:xfrm>
            <a:off x="6526213" y="4105275"/>
            <a:ext cx="2197100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/>
              <a:t>W3C XML Schema</a:t>
            </a:r>
          </a:p>
        </p:txBody>
      </p:sp>
      <p:sp>
        <p:nvSpPr>
          <p:cNvPr id="37904" name="TextBox 23"/>
          <p:cNvSpPr txBox="1">
            <a:spLocks noChangeArrowheads="1"/>
          </p:cNvSpPr>
          <p:nvPr/>
        </p:nvSpPr>
        <p:spPr bwMode="auto">
          <a:xfrm>
            <a:off x="7204075" y="6251575"/>
            <a:ext cx="11461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/>
              <a:t>XML File</a:t>
            </a:r>
          </a:p>
        </p:txBody>
      </p:sp>
      <p:cxnSp>
        <p:nvCxnSpPr>
          <p:cNvPr id="37905" name="Straight Connector 25"/>
          <p:cNvCxnSpPr>
            <a:cxnSpLocks noChangeShapeType="1"/>
            <a:stCxn id="8" idx="3"/>
            <a:endCxn id="37902" idx="1"/>
          </p:cNvCxnSpPr>
          <p:nvPr/>
        </p:nvCxnSpPr>
        <p:spPr bwMode="auto">
          <a:xfrm flipV="1">
            <a:off x="3429000" y="5626100"/>
            <a:ext cx="312738" cy="12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</p:cxnSp>
      <p:sp>
        <p:nvSpPr>
          <p:cNvPr id="37906" name="TextBox 26"/>
          <p:cNvSpPr txBox="1">
            <a:spLocks noChangeArrowheads="1"/>
          </p:cNvSpPr>
          <p:nvPr/>
        </p:nvSpPr>
        <p:spPr bwMode="auto">
          <a:xfrm>
            <a:off x="3890963" y="2927350"/>
            <a:ext cx="1881187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/>
              <a:t>Profile definition</a:t>
            </a:r>
          </a:p>
          <a:p>
            <a:pPr algn="ctr"/>
            <a:r>
              <a:rPr lang="en-US" i="1"/>
              <a:t>XML</a:t>
            </a:r>
          </a:p>
        </p:txBody>
      </p:sp>
      <p:sp>
        <p:nvSpPr>
          <p:cNvPr id="37907" name="Rectangle 27"/>
          <p:cNvSpPr>
            <a:spLocks noChangeArrowheads="1"/>
          </p:cNvSpPr>
          <p:nvPr/>
        </p:nvSpPr>
        <p:spPr bwMode="auto">
          <a:xfrm>
            <a:off x="1295400" y="1524000"/>
            <a:ext cx="2133600" cy="4572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/>
            <a:endParaRPr lang="en-US" sz="900" b="1">
              <a:solidFill>
                <a:srgbClr val="000000"/>
              </a:solidFill>
            </a:endParaRPr>
          </a:p>
        </p:txBody>
      </p:sp>
      <p:cxnSp>
        <p:nvCxnSpPr>
          <p:cNvPr id="37908" name="Straight Connector 29"/>
          <p:cNvCxnSpPr>
            <a:cxnSpLocks noChangeShapeType="1"/>
            <a:stCxn id="37907" idx="3"/>
            <a:endCxn id="37906" idx="1"/>
          </p:cNvCxnSpPr>
          <p:nvPr/>
        </p:nvCxnSpPr>
        <p:spPr bwMode="auto">
          <a:xfrm flipV="1">
            <a:off x="3429000" y="3249613"/>
            <a:ext cx="461963" cy="560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7909" name="TextBox 30"/>
          <p:cNvSpPr txBox="1">
            <a:spLocks noChangeArrowheads="1"/>
          </p:cNvSpPr>
          <p:nvPr/>
        </p:nvSpPr>
        <p:spPr bwMode="auto">
          <a:xfrm>
            <a:off x="1219200" y="6243638"/>
            <a:ext cx="2392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Metadata profile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 animBg="1"/>
      <p:bldP spid="18" grpId="0"/>
      <p:bldP spid="37899" grpId="0" animBg="1"/>
      <p:bldP spid="37900" grpId="0"/>
      <p:bldP spid="37902" grpId="0" animBg="1"/>
      <p:bldP spid="37903" grpId="0" animBg="1"/>
      <p:bldP spid="37904" grpId="0" animBg="1"/>
      <p:bldP spid="37906" grpId="0" animBg="1"/>
      <p:bldP spid="37907" grpId="0" animBg="1"/>
      <p:bldP spid="379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ChangeArrowheads="1"/>
          </p:cNvSpPr>
          <p:nvPr/>
        </p:nvSpPr>
        <p:spPr bwMode="auto">
          <a:xfrm>
            <a:off x="4800600" y="1752600"/>
            <a:ext cx="2735263" cy="4024313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7" name="AutoShape 4"/>
          <p:cNvSpPr>
            <a:spLocks noChangeArrowheads="1"/>
          </p:cNvSpPr>
          <p:nvPr/>
        </p:nvSpPr>
        <p:spPr bwMode="auto">
          <a:xfrm>
            <a:off x="1371600" y="4419600"/>
            <a:ext cx="1970088" cy="138430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1462088" y="4791075"/>
            <a:ext cx="1824037" cy="249238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Country      dcr:1001</a:t>
            </a:r>
            <a:endParaRPr lang="en-US" sz="1600">
              <a:latin typeface="Arial Unicode MS" charset="0"/>
            </a:endParaRPr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462088" y="5040313"/>
            <a:ext cx="1824037" cy="252412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Language   dcr:1002</a:t>
            </a:r>
            <a:endParaRPr lang="en-US" sz="1600">
              <a:latin typeface="Arial Unicode M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227638" y="2144713"/>
            <a:ext cx="1158875" cy="1008062"/>
            <a:chOff x="1771" y="3353"/>
            <a:chExt cx="476" cy="400"/>
          </a:xfrm>
        </p:grpSpPr>
        <p:sp>
          <p:nvSpPr>
            <p:cNvPr id="42030" name="Text Box 8"/>
            <p:cNvSpPr txBox="1">
              <a:spLocks noChangeArrowheads="1"/>
            </p:cNvSpPr>
            <p:nvPr/>
          </p:nvSpPr>
          <p:spPr bwMode="auto">
            <a:xfrm>
              <a:off x="1771" y="3353"/>
              <a:ext cx="476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Location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771" y="3453"/>
              <a:ext cx="476" cy="200"/>
              <a:chOff x="7377" y="4226"/>
              <a:chExt cx="1680" cy="624"/>
            </a:xfrm>
          </p:grpSpPr>
          <p:sp>
            <p:nvSpPr>
              <p:cNvPr id="42032" name="Text Box 10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Country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2033" name="Text Box 11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Coordinates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cxnSp>
        <p:nvCxnSpPr>
          <p:cNvPr id="41991" name="AutoShape 12"/>
          <p:cNvCxnSpPr>
            <a:cxnSpLocks noChangeShapeType="1"/>
            <a:stCxn id="42032" idx="1"/>
            <a:endCxn id="41988" idx="3"/>
          </p:cNvCxnSpPr>
          <p:nvPr/>
        </p:nvCxnSpPr>
        <p:spPr bwMode="auto">
          <a:xfrm rot="10800000" flipV="1">
            <a:off x="3286125" y="2522538"/>
            <a:ext cx="1941513" cy="2393950"/>
          </a:xfrm>
          <a:prstGeom prst="bentConnector3">
            <a:avLst>
              <a:gd name="adj1" fmla="val 50065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310188" y="3276600"/>
            <a:ext cx="1076325" cy="1008063"/>
            <a:chOff x="1805" y="3802"/>
            <a:chExt cx="442" cy="400"/>
          </a:xfrm>
        </p:grpSpPr>
        <p:sp>
          <p:nvSpPr>
            <p:cNvPr id="42026" name="Text Box 14"/>
            <p:cNvSpPr txBox="1">
              <a:spLocks noChangeArrowheads="1"/>
            </p:cNvSpPr>
            <p:nvPr/>
          </p:nvSpPr>
          <p:spPr bwMode="auto">
            <a:xfrm>
              <a:off x="1805" y="3802"/>
              <a:ext cx="442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Actor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805" y="3902"/>
              <a:ext cx="442" cy="200"/>
              <a:chOff x="7377" y="4226"/>
              <a:chExt cx="1680" cy="624"/>
            </a:xfrm>
          </p:grpSpPr>
          <p:sp>
            <p:nvSpPr>
              <p:cNvPr id="42028" name="Text Box 16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BirthDate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2029" name="Text Box 17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MotherTongue</a:t>
                </a:r>
              </a:p>
            </p:txBody>
          </p:sp>
        </p:grpSp>
      </p:grpSp>
      <p:cxnSp>
        <p:nvCxnSpPr>
          <p:cNvPr id="41993" name="AutoShape 18"/>
          <p:cNvCxnSpPr>
            <a:cxnSpLocks noChangeShapeType="1"/>
            <a:stCxn id="42029" idx="1"/>
            <a:endCxn id="41989" idx="3"/>
          </p:cNvCxnSpPr>
          <p:nvPr/>
        </p:nvCxnSpPr>
        <p:spPr bwMode="auto">
          <a:xfrm rot="10800000" flipV="1">
            <a:off x="3286125" y="3906838"/>
            <a:ext cx="2024063" cy="1258887"/>
          </a:xfrm>
          <a:prstGeom prst="bentConnector3">
            <a:avLst>
              <a:gd name="adj1" fmla="val 5006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477000" y="2743200"/>
            <a:ext cx="993775" cy="1006475"/>
            <a:chOff x="2175" y="3452"/>
            <a:chExt cx="408" cy="399"/>
          </a:xfrm>
        </p:grpSpPr>
        <p:sp>
          <p:nvSpPr>
            <p:cNvPr id="42022" name="Text Box 20"/>
            <p:cNvSpPr txBox="1">
              <a:spLocks noChangeArrowheads="1"/>
            </p:cNvSpPr>
            <p:nvPr/>
          </p:nvSpPr>
          <p:spPr bwMode="auto">
            <a:xfrm>
              <a:off x="2175" y="3452"/>
              <a:ext cx="408" cy="399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>
                  <a:latin typeface="Times New Roman" charset="0"/>
                </a:rPr>
                <a:t>Text</a:t>
              </a:r>
              <a:endParaRPr lang="en-US">
                <a:latin typeface="Arial Unicode MS" charset="0"/>
              </a:endParaRPr>
            </a:p>
          </p:txBody>
        </p:sp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2175" y="3552"/>
              <a:ext cx="408" cy="199"/>
              <a:chOff x="7377" y="4226"/>
              <a:chExt cx="1680" cy="624"/>
            </a:xfrm>
          </p:grpSpPr>
          <p:sp>
            <p:nvSpPr>
              <p:cNvPr id="42024" name="Text Box 22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Language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2025" name="Text Box 23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Title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6210300" y="4157663"/>
            <a:ext cx="1076325" cy="1008062"/>
            <a:chOff x="2175" y="4152"/>
            <a:chExt cx="442" cy="400"/>
          </a:xfrm>
        </p:grpSpPr>
        <p:sp>
          <p:nvSpPr>
            <p:cNvPr id="42018" name="Text Box 25"/>
            <p:cNvSpPr txBox="1">
              <a:spLocks noChangeArrowheads="1"/>
            </p:cNvSpPr>
            <p:nvPr/>
          </p:nvSpPr>
          <p:spPr bwMode="auto">
            <a:xfrm>
              <a:off x="2175" y="4152"/>
              <a:ext cx="442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Recording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2175" y="4252"/>
              <a:ext cx="442" cy="200"/>
              <a:chOff x="7377" y="4226"/>
              <a:chExt cx="1680" cy="624"/>
            </a:xfrm>
          </p:grpSpPr>
          <p:sp>
            <p:nvSpPr>
              <p:cNvPr id="42020" name="Text Box 27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CreationDate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2021" name="Text Box 28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Type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sp>
        <p:nvSpPr>
          <p:cNvPr id="41996" name="Text Box 29"/>
          <p:cNvSpPr txBox="1">
            <a:spLocks noChangeArrowheads="1"/>
          </p:cNvSpPr>
          <p:nvPr/>
        </p:nvSpPr>
        <p:spPr bwMode="auto">
          <a:xfrm>
            <a:off x="5181600" y="1371600"/>
            <a:ext cx="190658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 b="1">
                <a:latin typeface="Times New Roman" charset="0"/>
              </a:rPr>
              <a:t>Component registry</a:t>
            </a:r>
          </a:p>
          <a:p>
            <a:pPr algn="ctr" defTabSz="1279525" eaLnBrk="0" hangingPunct="0"/>
            <a:endParaRPr lang="en-US" sz="16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defTabSz="1279525" eaLnBrk="0" hangingPunct="0"/>
            <a:endParaRPr lang="en-US">
              <a:latin typeface="Arial Unicode MS" charset="0"/>
            </a:endParaRPr>
          </a:p>
        </p:txBody>
      </p:sp>
      <p:sp>
        <p:nvSpPr>
          <p:cNvPr id="41997" name="Text Box 30"/>
          <p:cNvSpPr txBox="1">
            <a:spLocks noChangeArrowheads="1"/>
          </p:cNvSpPr>
          <p:nvPr/>
        </p:nvSpPr>
        <p:spPr bwMode="auto">
          <a:xfrm>
            <a:off x="1447800" y="5257800"/>
            <a:ext cx="1824038" cy="252413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BirthDate   dcr:1000</a:t>
            </a:r>
            <a:endParaRPr lang="en-US" sz="1600">
              <a:latin typeface="Arial Unicode MS" charset="0"/>
            </a:endParaRPr>
          </a:p>
        </p:txBody>
      </p:sp>
      <p:cxnSp>
        <p:nvCxnSpPr>
          <p:cNvPr id="41998" name="AutoShape 31"/>
          <p:cNvCxnSpPr>
            <a:cxnSpLocks noChangeShapeType="1"/>
            <a:stCxn id="42028" idx="1"/>
            <a:endCxn id="41997" idx="3"/>
          </p:cNvCxnSpPr>
          <p:nvPr/>
        </p:nvCxnSpPr>
        <p:spPr bwMode="auto">
          <a:xfrm rot="10800000" flipV="1">
            <a:off x="3271838" y="3656013"/>
            <a:ext cx="2038350" cy="17287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41999" name="AutoShape 32"/>
          <p:cNvCxnSpPr>
            <a:cxnSpLocks noChangeShapeType="1"/>
            <a:stCxn id="42020" idx="1"/>
            <a:endCxn id="41997" idx="3"/>
          </p:cNvCxnSpPr>
          <p:nvPr/>
        </p:nvCxnSpPr>
        <p:spPr bwMode="auto">
          <a:xfrm rot="10800000" flipV="1">
            <a:off x="3271838" y="4537075"/>
            <a:ext cx="2938462" cy="847725"/>
          </a:xfrm>
          <a:prstGeom prst="bentConnector3">
            <a:avLst>
              <a:gd name="adj1" fmla="val 50028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42000" name="Text Box 33"/>
          <p:cNvSpPr txBox="1">
            <a:spLocks noChangeArrowheads="1"/>
          </p:cNvSpPr>
          <p:nvPr/>
        </p:nvSpPr>
        <p:spPr bwMode="auto">
          <a:xfrm>
            <a:off x="152400" y="4800600"/>
            <a:ext cx="1295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Times New Roman" charset="0"/>
              </a:rPr>
              <a:t>ISOcat concept registry</a:t>
            </a:r>
            <a:endParaRPr lang="en-US" sz="1600">
              <a:latin typeface="Arial Unicode MS" charset="0"/>
            </a:endParaRPr>
          </a:p>
        </p:txBody>
      </p:sp>
      <p:pic>
        <p:nvPicPr>
          <p:cNvPr id="42001" name="Picture 34" descr="subject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514600"/>
            <a:ext cx="390525" cy="617538"/>
          </a:xfrm>
          <a:prstGeom prst="rect">
            <a:avLst/>
          </a:prstGeom>
          <a:solidFill>
            <a:srgbClr val="FF5050"/>
          </a:solidFill>
          <a:ln w="3175">
            <a:noFill/>
            <a:miter lim="800000"/>
            <a:headEnd/>
            <a:tailEnd/>
          </a:ln>
        </p:spPr>
      </p:pic>
      <p:sp>
        <p:nvSpPr>
          <p:cNvPr id="42002" name="Text Box 35"/>
          <p:cNvSpPr txBox="1">
            <a:spLocks noChangeArrowheads="1"/>
          </p:cNvSpPr>
          <p:nvPr/>
        </p:nvSpPr>
        <p:spPr bwMode="auto">
          <a:xfrm>
            <a:off x="1379538" y="3149600"/>
            <a:ext cx="579437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Times New Roman" charset="0"/>
              </a:rPr>
              <a:t>user</a:t>
            </a: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defTabSz="1279525" eaLnBrk="0" hangingPunct="0"/>
            <a:endParaRPr lang="en-US">
              <a:latin typeface="Arial Unicode MS" charset="0"/>
            </a:endParaRPr>
          </a:p>
        </p:txBody>
      </p: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5064125" y="4659313"/>
            <a:ext cx="911225" cy="1008062"/>
            <a:chOff x="1704" y="4351"/>
            <a:chExt cx="374" cy="400"/>
          </a:xfrm>
        </p:grpSpPr>
        <p:sp>
          <p:nvSpPr>
            <p:cNvPr id="42014" name="Text Box 37"/>
            <p:cNvSpPr txBox="1">
              <a:spLocks noChangeArrowheads="1"/>
            </p:cNvSpPr>
            <p:nvPr/>
          </p:nvSpPr>
          <p:spPr bwMode="auto">
            <a:xfrm>
              <a:off x="1704" y="4351"/>
              <a:ext cx="374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Dance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11" name="Group 38"/>
            <p:cNvGrpSpPr>
              <a:grpSpLocks/>
            </p:cNvGrpSpPr>
            <p:nvPr/>
          </p:nvGrpSpPr>
          <p:grpSpPr bwMode="auto">
            <a:xfrm>
              <a:off x="1704" y="4451"/>
              <a:ext cx="374" cy="200"/>
              <a:chOff x="7377" y="4226"/>
              <a:chExt cx="1680" cy="624"/>
            </a:xfrm>
          </p:grpSpPr>
          <p:sp>
            <p:nvSpPr>
              <p:cNvPr id="42016" name="Text Box 39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Name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2017" name="Text Box 40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Type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cxnSp>
        <p:nvCxnSpPr>
          <p:cNvPr id="42004" name="AutoShape 41"/>
          <p:cNvCxnSpPr>
            <a:cxnSpLocks noChangeShapeType="1"/>
            <a:endCxn id="42030" idx="0"/>
          </p:cNvCxnSpPr>
          <p:nvPr/>
        </p:nvCxnSpPr>
        <p:spPr bwMode="auto">
          <a:xfrm flipV="1">
            <a:off x="1838325" y="2144713"/>
            <a:ext cx="3968750" cy="679450"/>
          </a:xfrm>
          <a:prstGeom prst="bentConnector4">
            <a:avLst>
              <a:gd name="adj1" fmla="val 42681"/>
              <a:gd name="adj2" fmla="val 133644"/>
            </a:avLst>
          </a:pr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</p:spPr>
      </p:cxnSp>
      <p:cxnSp>
        <p:nvCxnSpPr>
          <p:cNvPr id="42005" name="AutoShape 42"/>
          <p:cNvCxnSpPr>
            <a:cxnSpLocks noChangeShapeType="1"/>
            <a:endCxn id="42014" idx="0"/>
          </p:cNvCxnSpPr>
          <p:nvPr/>
        </p:nvCxnSpPr>
        <p:spPr bwMode="auto">
          <a:xfrm>
            <a:off x="1838325" y="2824163"/>
            <a:ext cx="3681413" cy="1835150"/>
          </a:xfrm>
          <a:prstGeom prst="bentConnector2">
            <a:avLst/>
          </a:pr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42006" name="Text Box 44"/>
          <p:cNvSpPr txBox="1">
            <a:spLocks noChangeArrowheads="1"/>
          </p:cNvSpPr>
          <p:nvPr/>
        </p:nvSpPr>
        <p:spPr bwMode="auto">
          <a:xfrm>
            <a:off x="1524000" y="3429000"/>
            <a:ext cx="262255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36576" rIns="73152" bIns="36576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Semantic interoperability </a:t>
            </a:r>
            <a:r>
              <a:rPr lang="en-US" sz="1600" b="1">
                <a:latin typeface="Times New Roman" charset="0"/>
              </a:rPr>
              <a:t>partly</a:t>
            </a:r>
            <a:r>
              <a:rPr lang="en-US" sz="1600">
                <a:latin typeface="Times New Roman" charset="0"/>
              </a:rPr>
              <a:t> solved via references to ISO DCR or other registry</a:t>
            </a:r>
            <a:endParaRPr lang="en-US" sz="1600">
              <a:latin typeface="Arial Unicode MS" charset="0"/>
            </a:endParaRPr>
          </a:p>
        </p:txBody>
      </p:sp>
      <p:sp>
        <p:nvSpPr>
          <p:cNvPr id="42007" name="Text Box 45"/>
          <p:cNvSpPr txBox="1">
            <a:spLocks noChangeArrowheads="1"/>
          </p:cNvSpPr>
          <p:nvPr/>
        </p:nvSpPr>
        <p:spPr bwMode="auto">
          <a:xfrm>
            <a:off x="2583392" y="6526213"/>
            <a:ext cx="654367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defTabSz="1279525" eaLnBrk="0" hangingPunct="0">
              <a:lnSpc>
                <a:spcPct val="88000"/>
              </a:lnSpc>
            </a:pPr>
            <a:r>
              <a:rPr lang="en-US" altLang="zh-CN" sz="1600" b="1" dirty="0">
                <a:latin typeface="Times New Roman" charset="0"/>
                <a:ea typeface="宋体" charset="-122"/>
                <a:cs typeface="宋体" charset="-122"/>
              </a:rPr>
              <a:t>Selecting metadata components</a:t>
            </a:r>
            <a:r>
              <a:rPr lang="en-US" altLang="zh-CN" sz="1600" b="1" dirty="0" smtClean="0">
                <a:latin typeface="Times New Roman" charset="0"/>
                <a:ea typeface="宋体" charset="-122"/>
                <a:cs typeface="宋体" charset="-122"/>
              </a:rPr>
              <a:t> &amp; profiles from </a:t>
            </a:r>
            <a:r>
              <a:rPr lang="en-US" altLang="zh-CN" sz="1600" b="1" dirty="0">
                <a:latin typeface="Times New Roman" charset="0"/>
                <a:ea typeface="宋体" charset="-122"/>
                <a:cs typeface="宋体" charset="-122"/>
              </a:rPr>
              <a:t>the registry</a:t>
            </a:r>
            <a:endParaRPr lang="en-US" sz="1600" b="1" dirty="0">
              <a:latin typeface="Arial Unicode MS" charset="0"/>
            </a:endParaRPr>
          </a:p>
        </p:txBody>
      </p:sp>
      <p:sp>
        <p:nvSpPr>
          <p:cNvPr id="42008" name="AutoShape 46"/>
          <p:cNvSpPr>
            <a:spLocks noChangeArrowheads="1"/>
          </p:cNvSpPr>
          <p:nvPr/>
        </p:nvSpPr>
        <p:spPr bwMode="auto">
          <a:xfrm>
            <a:off x="1371600" y="5943600"/>
            <a:ext cx="1970088" cy="53340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9" name="Text Box 47"/>
          <p:cNvSpPr txBox="1">
            <a:spLocks noChangeArrowheads="1"/>
          </p:cNvSpPr>
          <p:nvPr/>
        </p:nvSpPr>
        <p:spPr bwMode="auto">
          <a:xfrm>
            <a:off x="1447800" y="6096000"/>
            <a:ext cx="1824038" cy="252413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Title:          dc:title</a:t>
            </a:r>
            <a:endParaRPr lang="en-US" sz="1600">
              <a:latin typeface="Arial Unicode MS" charset="0"/>
            </a:endParaRPr>
          </a:p>
        </p:txBody>
      </p:sp>
      <p:cxnSp>
        <p:nvCxnSpPr>
          <p:cNvPr id="42010" name="AutoShape 48"/>
          <p:cNvCxnSpPr>
            <a:cxnSpLocks noChangeShapeType="1"/>
            <a:stCxn id="42025" idx="1"/>
            <a:endCxn id="42009" idx="3"/>
          </p:cNvCxnSpPr>
          <p:nvPr/>
        </p:nvCxnSpPr>
        <p:spPr bwMode="auto">
          <a:xfrm rot="10800000" flipV="1">
            <a:off x="3271838" y="3371850"/>
            <a:ext cx="3205162" cy="2851150"/>
          </a:xfrm>
          <a:prstGeom prst="bentConnector3">
            <a:avLst>
              <a:gd name="adj1" fmla="val 5002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011" name="Text Box 49"/>
          <p:cNvSpPr txBox="1">
            <a:spLocks noChangeArrowheads="1"/>
          </p:cNvSpPr>
          <p:nvPr/>
        </p:nvSpPr>
        <p:spPr bwMode="auto">
          <a:xfrm>
            <a:off x="152400" y="5791200"/>
            <a:ext cx="1295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Times New Roman" charset="0"/>
              </a:rPr>
              <a:t>DCMI concept registry</a:t>
            </a:r>
            <a:endParaRPr lang="en-US" sz="1600">
              <a:latin typeface="Arial Unicode MS" charset="0"/>
            </a:endParaRPr>
          </a:p>
        </p:txBody>
      </p:sp>
      <p:sp>
        <p:nvSpPr>
          <p:cNvPr id="420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CMDI Explicit Semantics</a:t>
            </a:r>
          </a:p>
        </p:txBody>
      </p:sp>
      <p:sp>
        <p:nvSpPr>
          <p:cNvPr id="42013" name="Text Box 43"/>
          <p:cNvSpPr txBox="1">
            <a:spLocks noChangeArrowheads="1"/>
          </p:cNvSpPr>
          <p:nvPr/>
        </p:nvSpPr>
        <p:spPr bwMode="auto">
          <a:xfrm>
            <a:off x="1357313" y="1470025"/>
            <a:ext cx="21653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36576" rIns="73152" bIns="36576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User selects appropriate components to create a new metadata profile  or an existing profile</a:t>
            </a:r>
            <a:endParaRPr lang="en-US" sz="1600">
              <a:latin typeface="Arial Unicode MS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74145" y="3581263"/>
            <a:ext cx="3288586" cy="25853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 smtClean="0">
                <a:latin typeface="+mn-lt"/>
                <a:ea typeface="+mn-ea"/>
                <a:cs typeface="+mn-cs"/>
              </a:rPr>
              <a:t>ISOCat</a:t>
            </a:r>
            <a:r>
              <a:rPr lang="en-US" dirty="0" smtClean="0">
                <a:latin typeface="+mn-lt"/>
                <a:ea typeface="+mn-ea"/>
                <a:cs typeface="+mn-cs"/>
              </a:rPr>
              <a:t> or ISO DCR 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 smtClean="0">
                <a:latin typeface="+mn-lt"/>
                <a:ea typeface="+mn-ea"/>
                <a:cs typeface="+mn-cs"/>
              </a:rPr>
              <a:t>implementation of ISO</a:t>
            </a:r>
            <a:r>
              <a:rPr lang="en-US" dirty="0"/>
              <a:t>-</a:t>
            </a:r>
            <a:r>
              <a:rPr lang="en-US" dirty="0" smtClean="0"/>
              <a:t>12620 standard for data categories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 smtClean="0"/>
              <a:t>under control of the linguistic community ISO TC37</a:t>
            </a:r>
            <a:r>
              <a:rPr lang="en-US" dirty="0" smtClean="0">
                <a:latin typeface="+mn-lt"/>
                <a:ea typeface="+mn-ea"/>
                <a:cs typeface="+mn-cs"/>
              </a:rPr>
              <a:t> 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 smtClean="0"/>
              <a:t>Metadata is just one of the seven “thematic domains”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8" grpId="0" animBg="1"/>
      <p:bldP spid="41989" grpId="0" animBg="1"/>
      <p:bldP spid="41997" grpId="0" animBg="1"/>
      <p:bldP spid="42000" grpId="0"/>
      <p:bldP spid="42006" grpId="0"/>
      <p:bldP spid="42008" grpId="0" animBg="1"/>
      <p:bldP spid="42009" grpId="0" animBg="1"/>
      <p:bldP spid="42011" grpId="0"/>
      <p:bldP spid="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6526213" y="2006600"/>
            <a:ext cx="2493962" cy="4024313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5" name="AutoShape 4"/>
          <p:cNvSpPr>
            <a:spLocks noChangeArrowheads="1"/>
          </p:cNvSpPr>
          <p:nvPr/>
        </p:nvSpPr>
        <p:spPr bwMode="auto">
          <a:xfrm>
            <a:off x="3833813" y="2778125"/>
            <a:ext cx="1970087" cy="138430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7616825" y="3798888"/>
            <a:ext cx="1076325" cy="1008062"/>
            <a:chOff x="2175" y="4152"/>
            <a:chExt cx="442" cy="400"/>
          </a:xfrm>
        </p:grpSpPr>
        <p:sp>
          <p:nvSpPr>
            <p:cNvPr id="44079" name="Text Box 25"/>
            <p:cNvSpPr txBox="1">
              <a:spLocks noChangeArrowheads="1"/>
            </p:cNvSpPr>
            <p:nvPr/>
          </p:nvSpPr>
          <p:spPr bwMode="auto">
            <a:xfrm>
              <a:off x="2175" y="4152"/>
              <a:ext cx="442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Recording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2175" y="4252"/>
              <a:ext cx="442" cy="200"/>
              <a:chOff x="7377" y="4226"/>
              <a:chExt cx="1680" cy="624"/>
            </a:xfrm>
          </p:grpSpPr>
          <p:sp>
            <p:nvSpPr>
              <p:cNvPr id="44081" name="Text Box 27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CreationDate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4082" name="Text Box 28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Type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sp>
        <p:nvSpPr>
          <p:cNvPr id="44037" name="Text Box 29"/>
          <p:cNvSpPr txBox="1">
            <a:spLocks noChangeArrowheads="1"/>
          </p:cNvSpPr>
          <p:nvPr/>
        </p:nvSpPr>
        <p:spPr bwMode="auto">
          <a:xfrm>
            <a:off x="6861175" y="1606550"/>
            <a:ext cx="190658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 b="1">
                <a:latin typeface="Times New Roman" charset="0"/>
              </a:rPr>
              <a:t>Component registry</a:t>
            </a:r>
          </a:p>
          <a:p>
            <a:pPr algn="ctr" defTabSz="1279525" eaLnBrk="0" hangingPunct="0"/>
            <a:endParaRPr lang="en-US" sz="16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defTabSz="1279525" eaLnBrk="0" hangingPunct="0"/>
            <a:endParaRPr lang="en-US">
              <a:latin typeface="Arial Unicode MS" charset="0"/>
            </a:endParaRPr>
          </a:p>
        </p:txBody>
      </p: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3870325" y="3248025"/>
            <a:ext cx="1838325" cy="719138"/>
            <a:chOff x="1447800" y="4791075"/>
            <a:chExt cx="1838325" cy="719138"/>
          </a:xfrm>
        </p:grpSpPr>
        <p:sp>
          <p:nvSpPr>
            <p:cNvPr id="44076" name="Text Box 5"/>
            <p:cNvSpPr txBox="1">
              <a:spLocks noChangeArrowheads="1"/>
            </p:cNvSpPr>
            <p:nvPr/>
          </p:nvSpPr>
          <p:spPr bwMode="auto">
            <a:xfrm>
              <a:off x="1462088" y="4791075"/>
              <a:ext cx="1824037" cy="24923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1279525" eaLnBrk="0" hangingPunct="0"/>
              <a:r>
                <a:rPr lang="en-US" sz="1600">
                  <a:latin typeface="Times New Roman" charset="0"/>
                </a:rPr>
                <a:t>Genre 1      dcr:1020</a:t>
              </a:r>
              <a:endParaRPr lang="en-US" sz="1600">
                <a:latin typeface="Arial Unicode MS" charset="0"/>
              </a:endParaRPr>
            </a:p>
          </p:txBody>
        </p:sp>
        <p:sp>
          <p:nvSpPr>
            <p:cNvPr id="44077" name="Text Box 6"/>
            <p:cNvSpPr txBox="1">
              <a:spLocks noChangeArrowheads="1"/>
            </p:cNvSpPr>
            <p:nvPr/>
          </p:nvSpPr>
          <p:spPr bwMode="auto">
            <a:xfrm>
              <a:off x="1462088" y="5040313"/>
              <a:ext cx="1824037" cy="2524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1279525" eaLnBrk="0" hangingPunct="0"/>
              <a:r>
                <a:rPr lang="en-US" sz="1600">
                  <a:latin typeface="Times New Roman" charset="0"/>
                </a:rPr>
                <a:t>Language   dcr:1002</a:t>
              </a:r>
              <a:endParaRPr lang="en-US" sz="1600">
                <a:latin typeface="Arial Unicode MS" charset="0"/>
              </a:endParaRPr>
            </a:p>
          </p:txBody>
        </p:sp>
        <p:sp>
          <p:nvSpPr>
            <p:cNvPr id="44078" name="Text Box 30"/>
            <p:cNvSpPr txBox="1">
              <a:spLocks noChangeArrowheads="1"/>
            </p:cNvSpPr>
            <p:nvPr/>
          </p:nvSpPr>
          <p:spPr bwMode="auto">
            <a:xfrm>
              <a:off x="1447800" y="5257800"/>
              <a:ext cx="1824038" cy="25241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1279525" eaLnBrk="0" hangingPunct="0"/>
              <a:r>
                <a:rPr lang="en-US" sz="1600" dirty="0" smtClean="0">
                  <a:latin typeface="Times New Roman" charset="0"/>
                </a:rPr>
                <a:t>Genre 2      dcr</a:t>
              </a:r>
              <a:r>
                <a:rPr lang="en-US" sz="1600" dirty="0">
                  <a:latin typeface="Times New Roman" charset="0"/>
                </a:rPr>
                <a:t>:1030</a:t>
              </a:r>
              <a:endParaRPr lang="en-US" sz="1600" dirty="0">
                <a:latin typeface="Arial Unicode MS" charset="0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7148513" y="4945063"/>
            <a:ext cx="911225" cy="1008062"/>
            <a:chOff x="1704" y="4351"/>
            <a:chExt cx="374" cy="400"/>
          </a:xfrm>
        </p:grpSpPr>
        <p:sp>
          <p:nvSpPr>
            <p:cNvPr id="44072" name="Text Box 37"/>
            <p:cNvSpPr txBox="1">
              <a:spLocks noChangeArrowheads="1"/>
            </p:cNvSpPr>
            <p:nvPr/>
          </p:nvSpPr>
          <p:spPr bwMode="auto">
            <a:xfrm>
              <a:off x="1704" y="4351"/>
              <a:ext cx="374" cy="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3152" tIns="36576" rIns="73152" bIns="36576">
              <a:prstTxWarp prst="textNoShape">
                <a:avLst/>
              </a:prstTxWarp>
            </a:bodyPr>
            <a:lstStyle/>
            <a:p>
              <a:pPr algn="ctr" defTabSz="1279525" eaLnBrk="0" hangingPunct="0"/>
              <a:r>
                <a:rPr lang="en-US" sz="1400">
                  <a:latin typeface="Times New Roman" charset="0"/>
                </a:rPr>
                <a:t>Dance</a:t>
              </a:r>
              <a:endParaRPr lang="en-US" sz="1400">
                <a:latin typeface="Arial Unicode MS" charset="0"/>
              </a:endParaRPr>
            </a:p>
          </p:txBody>
        </p: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704" y="4451"/>
              <a:ext cx="374" cy="200"/>
              <a:chOff x="7377" y="4226"/>
              <a:chExt cx="1680" cy="624"/>
            </a:xfrm>
          </p:grpSpPr>
          <p:sp>
            <p:nvSpPr>
              <p:cNvPr id="44074" name="Text Box 39"/>
              <p:cNvSpPr txBox="1">
                <a:spLocks noChangeArrowheads="1"/>
              </p:cNvSpPr>
              <p:nvPr/>
            </p:nvSpPr>
            <p:spPr bwMode="auto">
              <a:xfrm>
                <a:off x="7377" y="4226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Name</a:t>
                </a:r>
                <a:endParaRPr lang="en-US" sz="1400">
                  <a:latin typeface="Arial Unicode MS" charset="0"/>
                </a:endParaRPr>
              </a:p>
            </p:txBody>
          </p:sp>
          <p:sp>
            <p:nvSpPr>
              <p:cNvPr id="44075" name="Text Box 40"/>
              <p:cNvSpPr txBox="1">
                <a:spLocks noChangeArrowheads="1"/>
              </p:cNvSpPr>
              <p:nvPr/>
            </p:nvSpPr>
            <p:spPr bwMode="auto">
              <a:xfrm>
                <a:off x="7377" y="4538"/>
                <a:ext cx="1680" cy="31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defTabSz="1279525" eaLnBrk="0" hangingPunct="0"/>
                <a:r>
                  <a:rPr lang="en-US" sz="1400">
                    <a:latin typeface="Times New Roman" charset="0"/>
                  </a:rPr>
                  <a:t>Type</a:t>
                </a:r>
                <a:endParaRPr lang="en-US" sz="1400">
                  <a:latin typeface="Arial Unicode MS" charset="0"/>
                </a:endParaRPr>
              </a:p>
            </p:txBody>
          </p:sp>
        </p:grpSp>
      </p:grpSp>
      <p:sp>
        <p:nvSpPr>
          <p:cNvPr id="440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Relation Registry</a:t>
            </a:r>
          </a:p>
        </p:txBody>
      </p: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7118350" y="2136775"/>
            <a:ext cx="996950" cy="1006475"/>
            <a:chOff x="6688014" y="2469668"/>
            <a:chExt cx="997679" cy="1006475"/>
          </a:xfrm>
        </p:grpSpPr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6691918" y="2469668"/>
              <a:ext cx="993775" cy="1006475"/>
              <a:chOff x="2175" y="3452"/>
              <a:chExt cx="408" cy="399"/>
            </a:xfrm>
          </p:grpSpPr>
          <p:sp>
            <p:nvSpPr>
              <p:cNvPr id="44068" name="Text Box 20"/>
              <p:cNvSpPr txBox="1">
                <a:spLocks noChangeArrowheads="1"/>
              </p:cNvSpPr>
              <p:nvPr/>
            </p:nvSpPr>
            <p:spPr bwMode="auto">
              <a:xfrm>
                <a:off x="2175" y="3452"/>
                <a:ext cx="408" cy="39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>
                <a:prstTxWarp prst="textNoShape">
                  <a:avLst/>
                </a:prstTxWarp>
              </a:bodyPr>
              <a:lstStyle/>
              <a:p>
                <a:pPr algn="ctr" defTabSz="1279525" eaLnBrk="0" hangingPunct="0"/>
                <a:r>
                  <a:rPr lang="en-US">
                    <a:latin typeface="Times New Roman" charset="0"/>
                  </a:rPr>
                  <a:t>Text 1</a:t>
                </a:r>
                <a:endParaRPr lang="en-US">
                  <a:latin typeface="Arial Unicode MS" charset="0"/>
                </a:endParaRPr>
              </a:p>
            </p:txBody>
          </p: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2175" y="3552"/>
                <a:ext cx="408" cy="199"/>
                <a:chOff x="7377" y="4226"/>
                <a:chExt cx="1680" cy="624"/>
              </a:xfrm>
            </p:grpSpPr>
            <p:sp>
              <p:nvSpPr>
                <p:cNvPr id="4407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7377" y="4226"/>
                  <a:ext cx="1680" cy="312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defTabSz="1279525" eaLnBrk="0" hangingPunct="0"/>
                  <a:r>
                    <a:rPr lang="en-US" sz="1400">
                      <a:latin typeface="Times New Roman" charset="0"/>
                    </a:rPr>
                    <a:t>Language</a:t>
                  </a:r>
                  <a:endParaRPr lang="en-US" sz="1400">
                    <a:latin typeface="Arial Unicode MS" charset="0"/>
                  </a:endParaRPr>
                </a:p>
              </p:txBody>
            </p:sp>
            <p:sp>
              <p:nvSpPr>
                <p:cNvPr id="4407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377" y="4538"/>
                  <a:ext cx="1680" cy="312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defTabSz="1279525" eaLnBrk="0" hangingPunct="0"/>
                  <a:r>
                    <a:rPr lang="en-US" sz="1400">
                      <a:latin typeface="Times New Roman" charset="0"/>
                    </a:rPr>
                    <a:t>Title</a:t>
                  </a:r>
                  <a:endParaRPr lang="en-US" sz="1400">
                    <a:latin typeface="Arial Unicode MS" charset="0"/>
                  </a:endParaRPr>
                </a:p>
              </p:txBody>
            </p:sp>
          </p:grpSp>
        </p:grpSp>
        <p:sp>
          <p:nvSpPr>
            <p:cNvPr id="44067" name="Text Box 23"/>
            <p:cNvSpPr txBox="1">
              <a:spLocks noChangeArrowheads="1"/>
            </p:cNvSpPr>
            <p:nvPr/>
          </p:nvSpPr>
          <p:spPr bwMode="auto">
            <a:xfrm>
              <a:off x="6688014" y="3222995"/>
              <a:ext cx="993775" cy="2509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1279525" eaLnBrk="0" hangingPunct="0"/>
              <a:r>
                <a:rPr lang="en-US" sz="1400" b="1">
                  <a:latin typeface="Times New Roman" charset="0"/>
                </a:rPr>
                <a:t>Genre</a:t>
              </a:r>
              <a:r>
                <a:rPr lang="en-US" sz="1400">
                  <a:latin typeface="Times New Roman" charset="0"/>
                </a:rPr>
                <a:t>1</a:t>
              </a:r>
              <a:endParaRPr lang="en-US" sz="1400">
                <a:latin typeface="Arial Unicode MS" charset="0"/>
              </a:endParaRPr>
            </a:p>
          </p:txBody>
        </p: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6996113" y="3443288"/>
            <a:ext cx="998537" cy="1006475"/>
            <a:chOff x="6688014" y="2469668"/>
            <a:chExt cx="997679" cy="1006475"/>
          </a:xfrm>
        </p:grpSpPr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6691918" y="2469668"/>
              <a:ext cx="993775" cy="1006475"/>
              <a:chOff x="2175" y="3452"/>
              <a:chExt cx="408" cy="399"/>
            </a:xfrm>
          </p:grpSpPr>
          <p:sp>
            <p:nvSpPr>
              <p:cNvPr id="44062" name="Text Box 20"/>
              <p:cNvSpPr txBox="1">
                <a:spLocks noChangeArrowheads="1"/>
              </p:cNvSpPr>
              <p:nvPr/>
            </p:nvSpPr>
            <p:spPr bwMode="auto">
              <a:xfrm>
                <a:off x="2175" y="3452"/>
                <a:ext cx="408" cy="39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>
                <a:prstTxWarp prst="textNoShape">
                  <a:avLst/>
                </a:prstTxWarp>
              </a:bodyPr>
              <a:lstStyle/>
              <a:p>
                <a:pPr algn="ctr" defTabSz="1279525" eaLnBrk="0" hangingPunct="0"/>
                <a:r>
                  <a:rPr lang="en-US">
                    <a:latin typeface="Times New Roman" charset="0"/>
                  </a:rPr>
                  <a:t>Text 2</a:t>
                </a:r>
                <a:endParaRPr lang="en-US">
                  <a:latin typeface="Arial Unicode MS" charset="0"/>
                </a:endParaRPr>
              </a:p>
            </p:txBody>
          </p:sp>
          <p:grpSp>
            <p:nvGrpSpPr>
              <p:cNvPr id="12" name="Group 21"/>
              <p:cNvGrpSpPr>
                <a:grpSpLocks/>
              </p:cNvGrpSpPr>
              <p:nvPr/>
            </p:nvGrpSpPr>
            <p:grpSpPr bwMode="auto">
              <a:xfrm>
                <a:off x="2175" y="3559"/>
                <a:ext cx="408" cy="200"/>
                <a:chOff x="7377" y="4226"/>
                <a:chExt cx="1680" cy="624"/>
              </a:xfrm>
            </p:grpSpPr>
            <p:sp>
              <p:nvSpPr>
                <p:cNvPr id="440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7377" y="4226"/>
                  <a:ext cx="1680" cy="312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defTabSz="1279525" eaLnBrk="0" hangingPunct="0"/>
                  <a:r>
                    <a:rPr lang="en-US" sz="1400">
                      <a:latin typeface="Times New Roman" charset="0"/>
                    </a:rPr>
                    <a:t>Language</a:t>
                  </a:r>
                  <a:endParaRPr lang="en-US" sz="1400">
                    <a:latin typeface="Arial Unicode MS" charset="0"/>
                  </a:endParaRPr>
                </a:p>
              </p:txBody>
            </p:sp>
            <p:sp>
              <p:nvSpPr>
                <p:cNvPr id="440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377" y="4538"/>
                  <a:ext cx="1680" cy="312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defTabSz="1279525" eaLnBrk="0" hangingPunct="0"/>
                  <a:r>
                    <a:rPr lang="en-US" sz="1400">
                      <a:latin typeface="Times New Roman" charset="0"/>
                    </a:rPr>
                    <a:t>Title</a:t>
                  </a:r>
                  <a:endParaRPr lang="en-US" sz="1400">
                    <a:latin typeface="Arial Unicode MS" charset="0"/>
                  </a:endParaRPr>
                </a:p>
              </p:txBody>
            </p:sp>
          </p:grpSp>
        </p:grpSp>
        <p:sp>
          <p:nvSpPr>
            <p:cNvPr id="44061" name="Text Box 23"/>
            <p:cNvSpPr txBox="1">
              <a:spLocks noChangeArrowheads="1"/>
            </p:cNvSpPr>
            <p:nvPr/>
          </p:nvSpPr>
          <p:spPr bwMode="auto">
            <a:xfrm>
              <a:off x="6688014" y="3222995"/>
              <a:ext cx="993775" cy="2509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defTabSz="1279525" eaLnBrk="0" hangingPunct="0"/>
              <a:r>
                <a:rPr lang="en-US" sz="1400" b="1">
                  <a:latin typeface="Times New Roman" charset="0"/>
                </a:rPr>
                <a:t>Genre2</a:t>
              </a:r>
              <a:endParaRPr lang="en-US" sz="1400" b="1">
                <a:latin typeface="Arial Unicode MS" charset="0"/>
              </a:endParaRPr>
            </a:p>
          </p:txBody>
        </p:sp>
      </p:grpSp>
      <p:cxnSp>
        <p:nvCxnSpPr>
          <p:cNvPr id="44043" name="Elbow Connector 60"/>
          <p:cNvCxnSpPr>
            <a:cxnSpLocks noChangeShapeType="1"/>
            <a:stCxn id="44067" idx="1"/>
            <a:endCxn id="44076" idx="3"/>
          </p:cNvCxnSpPr>
          <p:nvPr/>
        </p:nvCxnSpPr>
        <p:spPr bwMode="auto">
          <a:xfrm rot="10800000" flipV="1">
            <a:off x="5708650" y="3016250"/>
            <a:ext cx="1409700" cy="355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4" name="Elbow Connector 62"/>
          <p:cNvCxnSpPr>
            <a:cxnSpLocks noChangeShapeType="1"/>
            <a:stCxn id="44061" idx="1"/>
            <a:endCxn id="44078" idx="3"/>
          </p:cNvCxnSpPr>
          <p:nvPr/>
        </p:nvCxnSpPr>
        <p:spPr bwMode="auto">
          <a:xfrm rot="10800000">
            <a:off x="5694363" y="3840163"/>
            <a:ext cx="1301750" cy="4810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4045" name="Text Box 33"/>
          <p:cNvSpPr txBox="1">
            <a:spLocks noChangeArrowheads="1"/>
          </p:cNvSpPr>
          <p:nvPr/>
        </p:nvSpPr>
        <p:spPr bwMode="auto">
          <a:xfrm>
            <a:off x="4097338" y="4279900"/>
            <a:ext cx="1295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Arial Unicode MS" charset="0"/>
              </a:rPr>
              <a:t>ISOCat</a:t>
            </a:r>
          </a:p>
        </p:txBody>
      </p:sp>
      <p:sp>
        <p:nvSpPr>
          <p:cNvPr id="44048" name="AutoShape 4"/>
          <p:cNvSpPr>
            <a:spLocks noChangeArrowheads="1"/>
          </p:cNvSpPr>
          <p:nvPr/>
        </p:nvSpPr>
        <p:spPr bwMode="auto">
          <a:xfrm>
            <a:off x="761504" y="3809360"/>
            <a:ext cx="1969986" cy="1384344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9" name="Text Box 33"/>
          <p:cNvSpPr txBox="1">
            <a:spLocks noChangeArrowheads="1"/>
          </p:cNvSpPr>
          <p:nvPr/>
        </p:nvSpPr>
        <p:spPr bwMode="auto">
          <a:xfrm>
            <a:off x="1131478" y="5387949"/>
            <a:ext cx="1295333" cy="83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Times New Roman" charset="0"/>
              </a:rPr>
              <a:t>Relation Registry</a:t>
            </a:r>
            <a:endParaRPr lang="en-US" sz="1600">
              <a:latin typeface="Arial Unicode MS" charset="0"/>
            </a:endParaRPr>
          </a:p>
        </p:txBody>
      </p:sp>
      <p:pic>
        <p:nvPicPr>
          <p:cNvPr id="44050" name="Picture 34" descr="subject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6325" y="2259899"/>
            <a:ext cx="390505" cy="617557"/>
          </a:xfrm>
          <a:prstGeom prst="rect">
            <a:avLst/>
          </a:prstGeom>
          <a:solidFill>
            <a:srgbClr val="FF5050"/>
          </a:solidFill>
          <a:ln w="3175">
            <a:noFill/>
            <a:miter lim="800000"/>
            <a:headEnd/>
            <a:tailEnd/>
          </a:ln>
        </p:spPr>
      </p:pic>
      <p:sp>
        <p:nvSpPr>
          <p:cNvPr id="44051" name="Text Box 35"/>
          <p:cNvSpPr txBox="1">
            <a:spLocks noChangeArrowheads="1"/>
          </p:cNvSpPr>
          <p:nvPr/>
        </p:nvSpPr>
        <p:spPr bwMode="auto">
          <a:xfrm>
            <a:off x="988253" y="2816764"/>
            <a:ext cx="1341998" cy="54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0" rIns="73152" bIns="0">
            <a:prstTxWarp prst="textNoShape">
              <a:avLst/>
            </a:prstTxWarp>
          </a:bodyPr>
          <a:lstStyle/>
          <a:p>
            <a:pPr algn="ctr" defTabSz="1279525" eaLnBrk="0" hangingPunct="0"/>
            <a:r>
              <a:rPr lang="en-US" sz="1600" b="1">
                <a:latin typeface="Times New Roman" charset="0"/>
              </a:rPr>
              <a:t>User</a:t>
            </a:r>
          </a:p>
          <a:p>
            <a:pPr algn="ctr" defTabSz="1279525" eaLnBrk="0" hangingPunct="0"/>
            <a:r>
              <a:rPr lang="en-US" sz="1600" b="1">
                <a:latin typeface="Times New Roman" charset="0"/>
              </a:rPr>
              <a:t> MD search</a:t>
            </a: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algn="ctr" defTabSz="1279525" eaLnBrk="0" hangingPunct="0"/>
            <a:endParaRPr lang="en-US" sz="800" b="1">
              <a:latin typeface="Times New Roman" charset="0"/>
            </a:endParaRPr>
          </a:p>
          <a:p>
            <a:pPr defTabSz="1279525" eaLnBrk="0" hangingPunct="0"/>
            <a:endParaRPr lang="en-US">
              <a:latin typeface="Arial Unicode MS" charset="0"/>
            </a:endParaRPr>
          </a:p>
        </p:txBody>
      </p:sp>
      <p:sp>
        <p:nvSpPr>
          <p:cNvPr id="44052" name="Text Box 43"/>
          <p:cNvSpPr txBox="1">
            <a:spLocks noChangeArrowheads="1"/>
          </p:cNvSpPr>
          <p:nvPr/>
        </p:nvSpPr>
        <p:spPr bwMode="auto">
          <a:xfrm>
            <a:off x="614363" y="1371600"/>
            <a:ext cx="2165238" cy="100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152" tIns="36576" rIns="73152" bIns="36576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User selects or creates a profile that specifies relations between DCs</a:t>
            </a:r>
            <a:endParaRPr lang="en-US" sz="1600">
              <a:latin typeface="Arial Unicode MS" charset="0"/>
            </a:endParaRPr>
          </a:p>
        </p:txBody>
      </p:sp>
      <p:sp>
        <p:nvSpPr>
          <p:cNvPr id="44057" name="Text Box 5"/>
          <p:cNvSpPr txBox="1">
            <a:spLocks noChangeArrowheads="1"/>
          </p:cNvSpPr>
          <p:nvPr/>
        </p:nvSpPr>
        <p:spPr bwMode="auto">
          <a:xfrm>
            <a:off x="832451" y="4278540"/>
            <a:ext cx="1823942" cy="249246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>
                <a:latin typeface="Times New Roman" charset="0"/>
              </a:rPr>
              <a:t> dcr:1020  = dcr:1030</a:t>
            </a:r>
            <a:endParaRPr lang="en-US" sz="1600">
              <a:latin typeface="Arial Unicode MS" charset="0"/>
            </a:endParaRPr>
          </a:p>
        </p:txBody>
      </p:sp>
      <p:sp>
        <p:nvSpPr>
          <p:cNvPr id="44058" name="Text Box 6"/>
          <p:cNvSpPr txBox="1">
            <a:spLocks noChangeArrowheads="1"/>
          </p:cNvSpPr>
          <p:nvPr/>
        </p:nvSpPr>
        <p:spPr bwMode="auto">
          <a:xfrm>
            <a:off x="832451" y="4527786"/>
            <a:ext cx="1823942" cy="25242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 dirty="0">
                <a:latin typeface="Times New Roman" charset="0"/>
              </a:rPr>
              <a:t> dcr:1020  ~  dcr:1030</a:t>
            </a:r>
            <a:endParaRPr lang="en-US" sz="1600" dirty="0">
              <a:latin typeface="Arial Unicode MS" charset="0"/>
            </a:endParaRPr>
          </a:p>
        </p:txBody>
      </p:sp>
      <p:sp>
        <p:nvSpPr>
          <p:cNvPr id="44059" name="Text Box 30"/>
          <p:cNvSpPr txBox="1">
            <a:spLocks noChangeArrowheads="1"/>
          </p:cNvSpPr>
          <p:nvPr/>
        </p:nvSpPr>
        <p:spPr bwMode="auto">
          <a:xfrm>
            <a:off x="837701" y="4745280"/>
            <a:ext cx="1823943" cy="252421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defTabSz="1279525" eaLnBrk="0" hangingPunct="0"/>
            <a:r>
              <a:rPr lang="en-US" sz="1600" dirty="0">
                <a:latin typeface="Times New Roman" charset="0"/>
              </a:rPr>
              <a:t> dcr:1020  &gt; dcr:1030</a:t>
            </a:r>
            <a:endParaRPr lang="en-US" sz="1600" dirty="0">
              <a:latin typeface="Arial Unicode MS" charset="0"/>
            </a:endParaRPr>
          </a:p>
        </p:txBody>
      </p:sp>
      <p:sp>
        <p:nvSpPr>
          <p:cNvPr id="44054" name="Down Arrow 88"/>
          <p:cNvSpPr>
            <a:spLocks noChangeArrowheads="1"/>
          </p:cNvSpPr>
          <p:nvPr/>
        </p:nvSpPr>
        <p:spPr bwMode="auto">
          <a:xfrm>
            <a:off x="1505862" y="3342726"/>
            <a:ext cx="390505" cy="754926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/>
            <a:endParaRPr lang="en-US" sz="900" b="1">
              <a:solidFill>
                <a:srgbClr val="000000"/>
              </a:solidFill>
            </a:endParaRPr>
          </a:p>
        </p:txBody>
      </p:sp>
      <p:cxnSp>
        <p:nvCxnSpPr>
          <p:cNvPr id="44055" name="Elbow Connector 93"/>
          <p:cNvCxnSpPr>
            <a:cxnSpLocks noChangeShapeType="1"/>
            <a:stCxn id="44076" idx="1"/>
            <a:endCxn id="44057" idx="3"/>
          </p:cNvCxnSpPr>
          <p:nvPr/>
        </p:nvCxnSpPr>
        <p:spPr bwMode="auto">
          <a:xfrm rot="10800000" flipV="1">
            <a:off x="2656394" y="3351981"/>
            <a:ext cx="1247269" cy="1051181"/>
          </a:xfrm>
          <a:prstGeom prst="bentConnector3">
            <a:avLst>
              <a:gd name="adj1" fmla="val 6096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56" name="Elbow Connector 95"/>
          <p:cNvCxnSpPr>
            <a:cxnSpLocks noChangeShapeType="1"/>
            <a:stCxn id="44078" idx="1"/>
            <a:endCxn id="44057" idx="3"/>
          </p:cNvCxnSpPr>
          <p:nvPr/>
        </p:nvCxnSpPr>
        <p:spPr bwMode="auto">
          <a:xfrm rot="10800000" flipV="1">
            <a:off x="2656394" y="3839847"/>
            <a:ext cx="1213444" cy="56331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6" name="TextBox 55"/>
          <p:cNvSpPr txBox="1"/>
          <p:nvPr/>
        </p:nvSpPr>
        <p:spPr>
          <a:xfrm>
            <a:off x="3724275" y="5307013"/>
            <a:ext cx="3892550" cy="12001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Metadata modelers or terminology expert can also use the RR to specify relations that the ISO DCR can’t store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8" grpId="0" animBg="1"/>
      <p:bldP spid="44049" grpId="0"/>
      <p:bldP spid="44051" grpId="0"/>
      <p:bldP spid="44052" grpId="0"/>
      <p:bldP spid="44057" grpId="0" animBg="1"/>
      <p:bldP spid="44058" grpId="0" animBg="1"/>
      <p:bldP spid="44059" grpId="0" animBg="1"/>
      <p:bldP spid="44054" grpId="0" animBg="1"/>
      <p:bldP spid="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CMDI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Architecture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67587" name="Rectangle 3"/>
          <p:cNvSpPr>
            <a:spLocks noChangeAspect="1"/>
          </p:cNvSpPr>
          <p:nvPr/>
        </p:nvSpPr>
        <p:spPr bwMode="auto">
          <a:xfrm>
            <a:off x="5702300" y="3035300"/>
            <a:ext cx="947738" cy="92075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MD Comp.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Editor</a:t>
            </a:r>
          </a:p>
        </p:txBody>
      </p:sp>
      <p:sp>
        <p:nvSpPr>
          <p:cNvPr id="67588" name="Rectangle 4"/>
          <p:cNvSpPr>
            <a:spLocks noChangeAspect="1"/>
          </p:cNvSpPr>
          <p:nvPr/>
        </p:nvSpPr>
        <p:spPr bwMode="auto">
          <a:xfrm>
            <a:off x="7181850" y="3035300"/>
            <a:ext cx="947738" cy="92075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MD Comp.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Registry</a:t>
            </a:r>
          </a:p>
        </p:txBody>
      </p:sp>
      <p:sp>
        <p:nvSpPr>
          <p:cNvPr id="67589" name="Rectangle 5"/>
          <p:cNvSpPr>
            <a:spLocks noChangeAspect="1"/>
          </p:cNvSpPr>
          <p:nvPr/>
        </p:nvSpPr>
        <p:spPr bwMode="auto">
          <a:xfrm>
            <a:off x="4237038" y="2238375"/>
            <a:ext cx="947737" cy="920750"/>
          </a:xfrm>
          <a:prstGeom prst="rect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ISO-Cat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DCR</a:t>
            </a:r>
          </a:p>
        </p:txBody>
      </p:sp>
      <p:sp>
        <p:nvSpPr>
          <p:cNvPr id="67590" name="Rectangle 6"/>
          <p:cNvSpPr>
            <a:spLocks noChangeAspect="1"/>
          </p:cNvSpPr>
          <p:nvPr/>
        </p:nvSpPr>
        <p:spPr bwMode="auto">
          <a:xfrm>
            <a:off x="7191375" y="4367213"/>
            <a:ext cx="947738" cy="92075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MD Editor.</a:t>
            </a:r>
          </a:p>
          <a:p>
            <a:pPr algn="ctr" defTabSz="914400"/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67591" name="Rectangle 7"/>
          <p:cNvSpPr>
            <a:spLocks noChangeAspect="1"/>
          </p:cNvSpPr>
          <p:nvPr/>
        </p:nvSpPr>
        <p:spPr bwMode="auto">
          <a:xfrm>
            <a:off x="7181850" y="5629275"/>
            <a:ext cx="947738" cy="92075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Local MD Repository</a:t>
            </a:r>
          </a:p>
          <a:p>
            <a:pPr algn="ctr" defTabSz="914400"/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67592" name="Rectangle 8"/>
          <p:cNvSpPr>
            <a:spLocks noChangeAspect="1"/>
          </p:cNvSpPr>
          <p:nvPr/>
        </p:nvSpPr>
        <p:spPr bwMode="auto">
          <a:xfrm>
            <a:off x="5778500" y="5638800"/>
            <a:ext cx="947738" cy="92075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OAI-PMH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Data provider</a:t>
            </a:r>
          </a:p>
          <a:p>
            <a:pPr algn="ctr" defTabSz="914400"/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67593" name="Rectangle 9"/>
          <p:cNvSpPr>
            <a:spLocks noChangeAspect="1"/>
          </p:cNvSpPr>
          <p:nvPr/>
        </p:nvSpPr>
        <p:spPr bwMode="auto">
          <a:xfrm>
            <a:off x="2711450" y="5638800"/>
            <a:ext cx="947738" cy="92075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OAI-PMH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Service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Provider</a:t>
            </a:r>
          </a:p>
          <a:p>
            <a:pPr algn="ctr" defTabSz="914400"/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67594" name="Rectangle 10"/>
          <p:cNvSpPr>
            <a:spLocks noChangeAspect="1"/>
          </p:cNvSpPr>
          <p:nvPr/>
        </p:nvSpPr>
        <p:spPr bwMode="auto">
          <a:xfrm>
            <a:off x="1290638" y="5638800"/>
            <a:ext cx="947737" cy="920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CLARIN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Joint MD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Repository</a:t>
            </a:r>
          </a:p>
        </p:txBody>
      </p:sp>
      <p:sp>
        <p:nvSpPr>
          <p:cNvPr id="67595" name="Rectangle 11"/>
          <p:cNvSpPr>
            <a:spLocks noChangeAspect="1"/>
          </p:cNvSpPr>
          <p:nvPr/>
        </p:nvSpPr>
        <p:spPr bwMode="auto">
          <a:xfrm>
            <a:off x="1290638" y="3016250"/>
            <a:ext cx="947737" cy="920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MD Services</a:t>
            </a:r>
          </a:p>
        </p:txBody>
      </p:sp>
      <p:sp>
        <p:nvSpPr>
          <p:cNvPr id="67596" name="Rectangle 12"/>
          <p:cNvSpPr>
            <a:spLocks noChangeAspect="1"/>
          </p:cNvSpPr>
          <p:nvPr/>
        </p:nvSpPr>
        <p:spPr bwMode="auto">
          <a:xfrm>
            <a:off x="2674938" y="3016250"/>
            <a:ext cx="949325" cy="920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Semantic mapping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Services</a:t>
            </a:r>
          </a:p>
        </p:txBody>
      </p:sp>
      <p:sp>
        <p:nvSpPr>
          <p:cNvPr id="67597" name="Rectangle 13"/>
          <p:cNvSpPr>
            <a:spLocks noChangeAspect="1"/>
          </p:cNvSpPr>
          <p:nvPr/>
        </p:nvSpPr>
        <p:spPr bwMode="auto">
          <a:xfrm>
            <a:off x="4237038" y="3906838"/>
            <a:ext cx="947737" cy="920750"/>
          </a:xfrm>
          <a:prstGeom prst="rect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Relation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Registry</a:t>
            </a:r>
          </a:p>
        </p:txBody>
      </p:sp>
      <p:sp>
        <p:nvSpPr>
          <p:cNvPr id="67598" name="Rectangle 14"/>
          <p:cNvSpPr>
            <a:spLocks noChangeAspect="1"/>
          </p:cNvSpPr>
          <p:nvPr/>
        </p:nvSpPr>
        <p:spPr bwMode="auto">
          <a:xfrm>
            <a:off x="1281113" y="1630363"/>
            <a:ext cx="947737" cy="920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MD</a:t>
            </a:r>
          </a:p>
          <a:p>
            <a:pPr algn="ctr" defTabSz="914400"/>
            <a:r>
              <a:rPr lang="en-US" sz="1400" b="1">
                <a:solidFill>
                  <a:srgbClr val="000000"/>
                </a:solidFill>
              </a:rPr>
              <a:t>Catalog</a:t>
            </a:r>
          </a:p>
        </p:txBody>
      </p:sp>
      <p:cxnSp>
        <p:nvCxnSpPr>
          <p:cNvPr id="67599" name="Elbow Connector 16"/>
          <p:cNvCxnSpPr>
            <a:cxnSpLocks noChangeShapeType="1"/>
            <a:stCxn id="67595" idx="0"/>
            <a:endCxn id="67598" idx="2"/>
          </p:cNvCxnSpPr>
          <p:nvPr/>
        </p:nvCxnSpPr>
        <p:spPr bwMode="auto">
          <a:xfrm rot="16200000" flipV="1">
            <a:off x="1527175" y="2779713"/>
            <a:ext cx="465137" cy="793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00" name="Elbow Connector 18"/>
          <p:cNvCxnSpPr>
            <a:cxnSpLocks noChangeShapeType="1"/>
            <a:stCxn id="67594" idx="0"/>
            <a:endCxn id="67595" idx="2"/>
          </p:cNvCxnSpPr>
          <p:nvPr/>
        </p:nvCxnSpPr>
        <p:spPr bwMode="auto">
          <a:xfrm rot="5400000" flipH="1" flipV="1">
            <a:off x="913607" y="4788694"/>
            <a:ext cx="1701800" cy="1587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 type="arrow" w="med" len="med"/>
          </a:ln>
        </p:spPr>
      </p:cxnSp>
      <p:cxnSp>
        <p:nvCxnSpPr>
          <p:cNvPr id="67601" name="Elbow Connector 20"/>
          <p:cNvCxnSpPr>
            <a:cxnSpLocks noChangeShapeType="1"/>
            <a:stCxn id="67593" idx="1"/>
            <a:endCxn id="67594" idx="3"/>
          </p:cNvCxnSpPr>
          <p:nvPr/>
        </p:nvCxnSpPr>
        <p:spPr bwMode="auto">
          <a:xfrm rot="10800000">
            <a:off x="2238375" y="6099175"/>
            <a:ext cx="473075" cy="158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" name="Elbow Connector 22"/>
          <p:cNvCxnSpPr>
            <a:stCxn id="67592" idx="1"/>
            <a:endCxn id="67593" idx="3"/>
          </p:cNvCxnSpPr>
          <p:nvPr/>
        </p:nvCxnSpPr>
        <p:spPr bwMode="auto">
          <a:xfrm rot="10800000" flipV="1">
            <a:off x="3659188" y="6099175"/>
            <a:ext cx="2119312" cy="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67591" idx="1"/>
            <a:endCxn id="67592" idx="3"/>
          </p:cNvCxnSpPr>
          <p:nvPr/>
        </p:nvCxnSpPr>
        <p:spPr bwMode="auto">
          <a:xfrm rot="10800000" flipV="1">
            <a:off x="6726238" y="6089650"/>
            <a:ext cx="455612" cy="9525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604" name="Elbow Connector 26"/>
          <p:cNvCxnSpPr>
            <a:cxnSpLocks noChangeShapeType="1"/>
            <a:stCxn id="67596" idx="1"/>
            <a:endCxn id="67595" idx="3"/>
          </p:cNvCxnSpPr>
          <p:nvPr/>
        </p:nvCxnSpPr>
        <p:spPr bwMode="auto">
          <a:xfrm rot="10800000">
            <a:off x="2238375" y="3476625"/>
            <a:ext cx="436563" cy="158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 type="arrow" w="med" len="med"/>
          </a:ln>
        </p:spPr>
      </p:cxnSp>
      <p:cxnSp>
        <p:nvCxnSpPr>
          <p:cNvPr id="67605" name="Shape 28"/>
          <p:cNvCxnSpPr>
            <a:cxnSpLocks noChangeShapeType="1"/>
            <a:endCxn id="67596" idx="3"/>
          </p:cNvCxnSpPr>
          <p:nvPr/>
        </p:nvCxnSpPr>
        <p:spPr bwMode="auto">
          <a:xfrm rot="5400000">
            <a:off x="3539331" y="2618582"/>
            <a:ext cx="942975" cy="773112"/>
          </a:xfrm>
          <a:prstGeom prst="bentConnector2">
            <a:avLst/>
          </a:prstGeom>
          <a:noFill/>
          <a:ln w="9525">
            <a:noFill/>
            <a:round/>
            <a:headEnd/>
            <a:tailEnd type="arrow" w="med" len="med"/>
          </a:ln>
        </p:spPr>
      </p:cxnSp>
      <p:cxnSp>
        <p:nvCxnSpPr>
          <p:cNvPr id="67606" name="Elbow Connector 32"/>
          <p:cNvCxnSpPr>
            <a:cxnSpLocks noChangeShapeType="1"/>
            <a:stCxn id="67589" idx="1"/>
            <a:endCxn id="67596" idx="3"/>
          </p:cNvCxnSpPr>
          <p:nvPr/>
        </p:nvCxnSpPr>
        <p:spPr bwMode="auto">
          <a:xfrm rot="10800000" flipV="1">
            <a:off x="3624263" y="2698750"/>
            <a:ext cx="612775" cy="77787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07" name="Elbow Connector 34"/>
          <p:cNvCxnSpPr>
            <a:cxnSpLocks noChangeShapeType="1"/>
            <a:stCxn id="67597" idx="1"/>
            <a:endCxn id="67596" idx="3"/>
          </p:cNvCxnSpPr>
          <p:nvPr/>
        </p:nvCxnSpPr>
        <p:spPr bwMode="auto">
          <a:xfrm rot="10800000">
            <a:off x="3624263" y="3476625"/>
            <a:ext cx="612775" cy="89058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 type="arrow" w="med" len="med"/>
          </a:ln>
        </p:spPr>
      </p:cxnSp>
      <p:cxnSp>
        <p:nvCxnSpPr>
          <p:cNvPr id="67608" name="Elbow Connector 38"/>
          <p:cNvCxnSpPr>
            <a:cxnSpLocks noChangeShapeType="1"/>
            <a:stCxn id="67587" idx="1"/>
            <a:endCxn id="67589" idx="3"/>
          </p:cNvCxnSpPr>
          <p:nvPr/>
        </p:nvCxnSpPr>
        <p:spPr bwMode="auto">
          <a:xfrm rot="10800000">
            <a:off x="5184775" y="2698750"/>
            <a:ext cx="517525" cy="7969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41" name="Elbow Connector 40"/>
          <p:cNvCxnSpPr>
            <a:stCxn id="67587" idx="1"/>
            <a:endCxn id="67597" idx="3"/>
          </p:cNvCxnSpPr>
          <p:nvPr/>
        </p:nvCxnSpPr>
        <p:spPr bwMode="auto">
          <a:xfrm rot="10800000" flipV="1">
            <a:off x="5184775" y="3495675"/>
            <a:ext cx="517525" cy="871538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610" name="Elbow Connector 42"/>
          <p:cNvCxnSpPr>
            <a:cxnSpLocks noChangeShapeType="1"/>
            <a:stCxn id="67587" idx="3"/>
            <a:endCxn id="67588" idx="1"/>
          </p:cNvCxnSpPr>
          <p:nvPr/>
        </p:nvCxnSpPr>
        <p:spPr bwMode="auto">
          <a:xfrm>
            <a:off x="6650038" y="3495675"/>
            <a:ext cx="531812" cy="158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11" name="Elbow Connector 44"/>
          <p:cNvCxnSpPr>
            <a:cxnSpLocks noChangeShapeType="1"/>
            <a:stCxn id="67588" idx="2"/>
            <a:endCxn id="67590" idx="0"/>
          </p:cNvCxnSpPr>
          <p:nvPr/>
        </p:nvCxnSpPr>
        <p:spPr bwMode="auto">
          <a:xfrm rot="16200000" flipH="1">
            <a:off x="7454106" y="4156869"/>
            <a:ext cx="411163" cy="95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 type="arrow" w="med" len="med"/>
          </a:ln>
        </p:spPr>
      </p:cxnSp>
      <p:cxnSp>
        <p:nvCxnSpPr>
          <p:cNvPr id="47" name="Elbow Connector 46"/>
          <p:cNvCxnSpPr>
            <a:stCxn id="67590" idx="2"/>
            <a:endCxn id="67591" idx="0"/>
          </p:cNvCxnSpPr>
          <p:nvPr/>
        </p:nvCxnSpPr>
        <p:spPr bwMode="auto">
          <a:xfrm rot="5400000">
            <a:off x="7489826" y="5454650"/>
            <a:ext cx="341312" cy="7937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67613" name="Picture 29" descr="subject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52588"/>
            <a:ext cx="625475" cy="8636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sp>
        <p:nvSpPr>
          <p:cNvPr id="67614" name="TextBox 48"/>
          <p:cNvSpPr txBox="1">
            <a:spLocks noChangeArrowheads="1"/>
          </p:cNvSpPr>
          <p:nvPr/>
        </p:nvSpPr>
        <p:spPr bwMode="auto">
          <a:xfrm>
            <a:off x="304800" y="2479675"/>
            <a:ext cx="633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user</a:t>
            </a:r>
          </a:p>
        </p:txBody>
      </p:sp>
      <p:pic>
        <p:nvPicPr>
          <p:cNvPr id="67615" name="Picture 29" descr="subject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9938" y="1706563"/>
            <a:ext cx="625475" cy="8636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sp>
        <p:nvSpPr>
          <p:cNvPr id="67616" name="TextBox 50"/>
          <p:cNvSpPr txBox="1">
            <a:spLocks noChangeArrowheads="1"/>
          </p:cNvSpPr>
          <p:nvPr/>
        </p:nvSpPr>
        <p:spPr bwMode="auto">
          <a:xfrm>
            <a:off x="6565900" y="1752600"/>
            <a:ext cx="1146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Metadata</a:t>
            </a:r>
          </a:p>
          <a:p>
            <a:pPr algn="ctr"/>
            <a:r>
              <a:rPr lang="en-US"/>
              <a:t>modeler</a:t>
            </a:r>
          </a:p>
        </p:txBody>
      </p:sp>
      <p:cxnSp>
        <p:nvCxnSpPr>
          <p:cNvPr id="67617" name="Straight Arrow Connector 54"/>
          <p:cNvCxnSpPr>
            <a:cxnSpLocks noChangeShapeType="1"/>
            <a:endCxn id="67587" idx="0"/>
          </p:cNvCxnSpPr>
          <p:nvPr/>
        </p:nvCxnSpPr>
        <p:spPr bwMode="auto">
          <a:xfrm rot="16200000" flipH="1">
            <a:off x="5937250" y="2795588"/>
            <a:ext cx="465137" cy="14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67618" name="Picture 29" descr="subject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10575" y="4260850"/>
            <a:ext cx="625475" cy="8636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cxnSp>
        <p:nvCxnSpPr>
          <p:cNvPr id="67619" name="Straight Arrow Connector 58"/>
          <p:cNvCxnSpPr>
            <a:cxnSpLocks noChangeShapeType="1"/>
            <a:endCxn id="67598" idx="1"/>
          </p:cNvCxnSpPr>
          <p:nvPr/>
        </p:nvCxnSpPr>
        <p:spPr bwMode="auto">
          <a:xfrm>
            <a:off x="930275" y="2084388"/>
            <a:ext cx="350838" cy="6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7620" name="Straight Arrow Connector 64"/>
          <p:cNvCxnSpPr>
            <a:cxnSpLocks noChangeShapeType="1"/>
            <a:endCxn id="67589" idx="0"/>
          </p:cNvCxnSpPr>
          <p:nvPr/>
        </p:nvCxnSpPr>
        <p:spPr bwMode="auto">
          <a:xfrm rot="16200000" flipH="1">
            <a:off x="4468020" y="1996281"/>
            <a:ext cx="461962" cy="222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arrow" w="med" len="med"/>
          </a:ln>
        </p:spPr>
      </p:cxnSp>
      <p:sp>
        <p:nvSpPr>
          <p:cNvPr id="67621" name="TextBox 65"/>
          <p:cNvSpPr txBox="1">
            <a:spLocks noChangeArrowheads="1"/>
          </p:cNvSpPr>
          <p:nvPr/>
        </p:nvSpPr>
        <p:spPr bwMode="auto">
          <a:xfrm>
            <a:off x="5035550" y="1196975"/>
            <a:ext cx="671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ISO</a:t>
            </a:r>
          </a:p>
          <a:p>
            <a:pPr algn="ctr"/>
            <a:r>
              <a:rPr lang="en-US"/>
              <a:t>TDG</a:t>
            </a:r>
          </a:p>
        </p:txBody>
      </p:sp>
      <p:sp>
        <p:nvSpPr>
          <p:cNvPr id="67622" name="TextBox 66"/>
          <p:cNvSpPr txBox="1">
            <a:spLocks noChangeArrowheads="1"/>
          </p:cNvSpPr>
          <p:nvPr/>
        </p:nvSpPr>
        <p:spPr bwMode="auto">
          <a:xfrm>
            <a:off x="8232775" y="5146675"/>
            <a:ext cx="9540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MD</a:t>
            </a:r>
          </a:p>
          <a:p>
            <a:pPr algn="ctr"/>
            <a:r>
              <a:rPr lang="en-US"/>
              <a:t>Creator</a:t>
            </a:r>
          </a:p>
        </p:txBody>
      </p:sp>
      <p:cxnSp>
        <p:nvCxnSpPr>
          <p:cNvPr id="69" name="Straight Arrow Connector 68"/>
          <p:cNvCxnSpPr>
            <a:stCxn id="57" idx="1"/>
            <a:endCxn id="67590" idx="3"/>
          </p:cNvCxnSpPr>
          <p:nvPr/>
        </p:nvCxnSpPr>
        <p:spPr bwMode="auto">
          <a:xfrm rot="10800000" flipV="1">
            <a:off x="8139113" y="4692650"/>
            <a:ext cx="271462" cy="134938"/>
          </a:xfrm>
          <a:prstGeom prst="straightConnector1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67624" name="Picture 69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00013" y="3781425"/>
            <a:ext cx="8382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625" name="Elbow Connector 71"/>
          <p:cNvCxnSpPr>
            <a:cxnSpLocks noChangeShapeType="1"/>
          </p:cNvCxnSpPr>
          <p:nvPr/>
        </p:nvCxnSpPr>
        <p:spPr bwMode="auto">
          <a:xfrm rot="5400000" flipH="1" flipV="1">
            <a:off x="699295" y="3190081"/>
            <a:ext cx="411162" cy="771525"/>
          </a:xfrm>
          <a:prstGeom prst="bentConnector2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7626" name="TextBox 74"/>
          <p:cNvSpPr txBox="1">
            <a:spLocks noChangeArrowheads="1"/>
          </p:cNvSpPr>
          <p:nvPr/>
        </p:nvSpPr>
        <p:spPr bwMode="auto">
          <a:xfrm>
            <a:off x="19050" y="4541838"/>
            <a:ext cx="10302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External</a:t>
            </a:r>
          </a:p>
          <a:p>
            <a:pPr algn="ctr"/>
            <a:r>
              <a:rPr lang="en-US"/>
              <a:t>agents</a:t>
            </a:r>
          </a:p>
        </p:txBody>
      </p:sp>
      <p:pic>
        <p:nvPicPr>
          <p:cNvPr id="67629" name="Picture 29" descr="subject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62450" y="1092200"/>
            <a:ext cx="625475" cy="8636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cxnSp>
        <p:nvCxnSpPr>
          <p:cNvPr id="67630" name="Straight Arrow Connector 80"/>
          <p:cNvCxnSpPr>
            <a:cxnSpLocks noChangeShapeType="1"/>
          </p:cNvCxnSpPr>
          <p:nvPr/>
        </p:nvCxnSpPr>
        <p:spPr bwMode="auto">
          <a:xfrm rot="10800000" flipV="1">
            <a:off x="5184775" y="2138363"/>
            <a:ext cx="665163" cy="26035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animBg="1"/>
      <p:bldP spid="67588" grpId="0" animBg="1"/>
      <p:bldP spid="67589" grpId="0" animBg="1"/>
      <p:bldP spid="67590" grpId="0" animBg="1"/>
      <p:bldP spid="67591" grpId="0" animBg="1"/>
      <p:bldP spid="67592" grpId="0" animBg="1"/>
      <p:bldP spid="67593" grpId="0" animBg="1"/>
      <p:bldP spid="67594" grpId="0" animBg="1"/>
      <p:bldP spid="67595" grpId="0" animBg="1"/>
      <p:bldP spid="67596" grpId="0" animBg="1"/>
      <p:bldP spid="67598" grpId="0" animBg="1"/>
      <p:bldP spid="67614" grpId="0"/>
      <p:bldP spid="67616" grpId="0"/>
      <p:bldP spid="67622" grpId="0"/>
      <p:bldP spid="676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Metadata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Components &amp; Semantic Granularity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111" charset="2"/>
              <a:buChar char="§"/>
              <a:defRPr/>
            </a:pPr>
            <a:r>
              <a:rPr lang="en-US" dirty="0" smtClean="0"/>
              <a:t>Problems with component metadata: too high granularity in the </a:t>
            </a:r>
            <a:r>
              <a:rPr lang="en-US" dirty="0" err="1" smtClean="0"/>
              <a:t>ISOCat</a:t>
            </a:r>
            <a:endParaRPr lang="en-US" dirty="0" smtClean="0"/>
          </a:p>
          <a:p>
            <a:pPr lvl="1">
              <a:buFont typeface="Wingdings" pitchFamily="-111" charset="2"/>
              <a:buChar char="§"/>
              <a:defRPr/>
            </a:pPr>
            <a:r>
              <a:rPr lang="en-US" dirty="0" err="1" smtClean="0"/>
              <a:t>Actor.Name</a:t>
            </a:r>
            <a:r>
              <a:rPr lang="en-US" dirty="0" smtClean="0"/>
              <a:t>, </a:t>
            </a:r>
            <a:r>
              <a:rPr lang="en-US" dirty="0" err="1" smtClean="0"/>
              <a:t>Actor.Fullname</a:t>
            </a:r>
            <a:r>
              <a:rPr lang="en-US" dirty="0" smtClean="0"/>
              <a:t>, </a:t>
            </a:r>
            <a:r>
              <a:rPr lang="en-US" dirty="0" err="1" smtClean="0"/>
              <a:t>Actor.Address</a:t>
            </a:r>
            <a:r>
              <a:rPr lang="en-US" dirty="0" smtClean="0"/>
              <a:t>, </a:t>
            </a:r>
            <a:r>
              <a:rPr lang="en-US" dirty="0" err="1" smtClean="0"/>
              <a:t>Actor.email</a:t>
            </a:r>
            <a:r>
              <a:rPr lang="en-US" dirty="0" smtClean="0"/>
              <a:t>,…</a:t>
            </a:r>
          </a:p>
          <a:p>
            <a:pPr lvl="1">
              <a:buFont typeface="Wingdings" pitchFamily="-111" charset="2"/>
              <a:buChar char="§"/>
              <a:defRPr/>
            </a:pPr>
            <a:r>
              <a:rPr lang="en-US" dirty="0" err="1" smtClean="0"/>
              <a:t>Creator.Name</a:t>
            </a:r>
            <a:r>
              <a:rPr lang="en-US" dirty="0" smtClean="0"/>
              <a:t>, …, </a:t>
            </a:r>
            <a:r>
              <a:rPr lang="en-US" dirty="0" err="1" smtClean="0"/>
              <a:t>Creator.email</a:t>
            </a:r>
            <a:r>
              <a:rPr lang="en-US" dirty="0" smtClean="0"/>
              <a:t>,…</a:t>
            </a:r>
          </a:p>
          <a:p>
            <a:pPr lvl="1">
              <a:buFont typeface="Wingdings" pitchFamily="-111" charset="2"/>
              <a:buChar char="§"/>
              <a:defRPr/>
            </a:pPr>
            <a:r>
              <a:rPr lang="en-US" dirty="0" err="1" smtClean="0"/>
              <a:t>Funder.Name</a:t>
            </a:r>
            <a:r>
              <a:rPr lang="en-US" dirty="0" smtClean="0"/>
              <a:t>, …,</a:t>
            </a:r>
            <a:r>
              <a:rPr lang="en-US" dirty="0" err="1" smtClean="0"/>
              <a:t>Funder.email</a:t>
            </a:r>
            <a:endParaRPr lang="en-US" dirty="0" smtClean="0"/>
          </a:p>
          <a:p>
            <a:pPr>
              <a:buFont typeface="Wingdings" pitchFamily="-111" charset="2"/>
              <a:buChar char="§"/>
              <a:defRPr/>
            </a:pPr>
            <a:r>
              <a:rPr lang="en-US" dirty="0" smtClean="0"/>
              <a:t>Having a DC for every of these MD elements would explode the </a:t>
            </a:r>
            <a:r>
              <a:rPr lang="en-US" dirty="0" err="1" smtClean="0"/>
              <a:t>ISOcat</a:t>
            </a:r>
            <a:r>
              <a:rPr lang="en-US" dirty="0" smtClean="0"/>
              <a:t>. Using just generic “Name” loses precision.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 smtClean="0"/>
              <a:t>Compromise: use fine granularity only for elements that are expected to be often used (</a:t>
            </a:r>
            <a:r>
              <a:rPr lang="en-US" dirty="0" err="1" smtClean="0"/>
              <a:t>CreatorName</a:t>
            </a:r>
            <a:r>
              <a:rPr lang="en-US" dirty="0" smtClean="0"/>
              <a:t>, </a:t>
            </a:r>
            <a:r>
              <a:rPr lang="en-US" dirty="0" err="1" smtClean="0"/>
              <a:t>ActorName</a:t>
            </a:r>
            <a:r>
              <a:rPr lang="en-US" dirty="0" smtClean="0"/>
              <a:t>) for searching in metadata. Map the rest to generic “Name”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 smtClean="0"/>
              <a:t>More fundamental solution: Use container concepts: </a:t>
            </a:r>
          </a:p>
          <a:p>
            <a:pPr marL="1314450" lvl="2" indent="-457200">
              <a:buFont typeface="Wingdings" pitchFamily="-111" charset="2"/>
              <a:buChar char="§"/>
              <a:defRPr/>
            </a:pPr>
            <a:r>
              <a:rPr lang="en-US" dirty="0" smtClean="0"/>
              <a:t>create an “Actor” DC, then we can reason with the context.</a:t>
            </a:r>
          </a:p>
          <a:p>
            <a:pPr marL="1314450" lvl="2" indent="-457200">
              <a:buFont typeface="Wingdings" pitchFamily="-111" charset="2"/>
              <a:buChar char="§"/>
              <a:defRPr/>
            </a:pPr>
            <a:r>
              <a:rPr lang="en-US" dirty="0" smtClean="0"/>
              <a:t>Actor ~ Participant, Name ~ </a:t>
            </a:r>
            <a:r>
              <a:rPr lang="en-US" dirty="0" err="1" smtClean="0"/>
              <a:t>Fullname</a:t>
            </a:r>
            <a:r>
              <a:rPr lang="en-US" dirty="0" smtClean="0"/>
              <a:t> </a:t>
            </a:r>
          </a:p>
          <a:p>
            <a:pPr marL="1771650" lvl="3" indent="-457200">
              <a:buFont typeface="Wingdings" pitchFamily="-111" charset="2"/>
              <a:buNone/>
              <a:defRPr/>
            </a:pPr>
            <a:r>
              <a:rPr lang="en-US" dirty="0" smtClean="0"/>
              <a:t>-&gt; </a:t>
            </a:r>
            <a:r>
              <a:rPr lang="en-US" dirty="0" err="1" smtClean="0"/>
              <a:t>Actor.Fullname</a:t>
            </a:r>
            <a:r>
              <a:rPr lang="en-US" dirty="0" smtClean="0"/>
              <a:t> ~ </a:t>
            </a:r>
            <a:r>
              <a:rPr lang="en-US" dirty="0" err="1" smtClean="0"/>
              <a:t>Participant.name</a:t>
            </a:r>
            <a:r>
              <a:rPr lang="en-US" dirty="0" smtClean="0"/>
              <a:t> </a:t>
            </a:r>
          </a:p>
          <a:p>
            <a:pPr lvl="2">
              <a:buFont typeface="Wingdings" pitchFamily="-111" charset="2"/>
              <a:buChar char="§"/>
              <a:defRPr/>
            </a:pPr>
            <a:endParaRPr lang="en-US" dirty="0" smtClean="0"/>
          </a:p>
          <a:p>
            <a:pPr>
              <a:buFont typeface="Wingdings" pitchFamily="-111" charset="2"/>
              <a:buChar char="§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r>
              <a:rPr lang="en-US" sz="2400" dirty="0" smtClean="0"/>
              <a:t>Keyword search with </a:t>
            </a:r>
            <a:r>
              <a:rPr lang="en-US" sz="2400" dirty="0" err="1" smtClean="0"/>
              <a:t>regexps</a:t>
            </a:r>
            <a:endParaRPr lang="en-US" sz="2400" dirty="0" smtClean="0"/>
          </a:p>
          <a:p>
            <a:r>
              <a:rPr lang="en-US" sz="2400" dirty="0" smtClean="0"/>
              <a:t>Searching for </a:t>
            </a:r>
            <a:r>
              <a:rPr lang="en-US" sz="2400" dirty="0" smtClean="0"/>
              <a:t>“Mandarin” </a:t>
            </a:r>
            <a:r>
              <a:rPr lang="en-US" sz="2400" dirty="0" smtClean="0"/>
              <a:t>will give you all resources in and about</a:t>
            </a:r>
            <a:r>
              <a:rPr lang="en-US" sz="2400" dirty="0" smtClean="0"/>
              <a:t> </a:t>
            </a:r>
            <a:r>
              <a:rPr lang="en-US" sz="2400" dirty="0" smtClean="0"/>
              <a:t>Mandarin</a:t>
            </a:r>
            <a:endParaRPr lang="en-US" sz="2400" dirty="0" smtClean="0"/>
          </a:p>
          <a:p>
            <a:r>
              <a:rPr lang="en-US" sz="2400" dirty="0" smtClean="0"/>
              <a:t>Semantic mapping is possible if a keyword is present in a concept registry.</a:t>
            </a:r>
          </a:p>
          <a:p>
            <a:r>
              <a:rPr lang="en-US" sz="2400" dirty="0" smtClean="0"/>
              <a:t>Query for: “discourse” can return also records that have “dialog”</a:t>
            </a:r>
          </a:p>
          <a:p>
            <a:r>
              <a:rPr lang="en-US" sz="2400" dirty="0" smtClean="0"/>
              <a:t>It looks</a:t>
            </a:r>
            <a:r>
              <a:rPr lang="en-US" sz="2400" dirty="0" smtClean="0"/>
              <a:t> “very” useful </a:t>
            </a:r>
            <a:r>
              <a:rPr lang="en-US" sz="2400" dirty="0" smtClean="0"/>
              <a:t>to have vocabularies available as pick lists in a taxonomy tree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-Terminology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What terminology to use in the search interface?</a:t>
            </a:r>
          </a:p>
          <a:p>
            <a:endParaRPr lang="en-US" sz="2400" dirty="0" smtClean="0"/>
          </a:p>
          <a:p>
            <a:r>
              <a:rPr lang="en-US" sz="2400" dirty="0" smtClean="0"/>
              <a:t>The “canonical” one from the </a:t>
            </a:r>
            <a:r>
              <a:rPr lang="en-US" sz="2400" dirty="0" err="1" smtClean="0"/>
              <a:t>ISOcat</a:t>
            </a:r>
            <a:endParaRPr lang="en-US" sz="2400" dirty="0" smtClean="0"/>
          </a:p>
          <a:p>
            <a:pPr lvl="1"/>
            <a:r>
              <a:rPr lang="en-US" sz="2000" dirty="0" smtClean="0"/>
              <a:t>Might be unknown to the user</a:t>
            </a:r>
          </a:p>
          <a:p>
            <a:r>
              <a:rPr lang="en-US" sz="2400" dirty="0" smtClean="0"/>
              <a:t>Some standard ones like OLAC, IMDI, TEI</a:t>
            </a:r>
          </a:p>
          <a:p>
            <a:pPr lvl="1"/>
            <a:r>
              <a:rPr lang="en-US" sz="2000" dirty="0" smtClean="0"/>
              <a:t>To provide</a:t>
            </a:r>
            <a:r>
              <a:rPr lang="en-US" sz="2000" dirty="0" smtClean="0"/>
              <a:t> “compatibility” </a:t>
            </a:r>
            <a:r>
              <a:rPr lang="en-US" sz="2000" dirty="0" smtClean="0"/>
              <a:t>with</a:t>
            </a:r>
            <a:r>
              <a:rPr lang="en-US" sz="2000" dirty="0" smtClean="0"/>
              <a:t> </a:t>
            </a:r>
            <a:r>
              <a:rPr lang="en-US" sz="2000" dirty="0" smtClean="0"/>
              <a:t>these existing frameworks</a:t>
            </a:r>
          </a:p>
          <a:p>
            <a:r>
              <a:rPr lang="en-US" sz="2400" dirty="0" smtClean="0"/>
              <a:t>The terminology used in the metadata components</a:t>
            </a:r>
          </a:p>
          <a:p>
            <a:pPr lvl="1"/>
            <a:r>
              <a:rPr lang="en-US" sz="2000" dirty="0" smtClean="0"/>
              <a:t>A user should be able to use the same terms for retrieving resources as he used when creating the metadata</a:t>
            </a:r>
          </a:p>
          <a:p>
            <a:pPr lvl="1"/>
            <a:r>
              <a:rPr lang="en-US" sz="2000" dirty="0" smtClean="0"/>
              <a:t>Then he should at least retrieve what he put in.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534400" cy="4953000"/>
          </a:xfrm>
        </p:spPr>
        <p:txBody>
          <a:bodyPr/>
          <a:lstStyle/>
          <a:p>
            <a:r>
              <a:rPr lang="en-US" dirty="0" smtClean="0"/>
              <a:t>In the end all will fail if we cannot provide high quality metadata.</a:t>
            </a:r>
          </a:p>
          <a:p>
            <a:pPr lvl="1"/>
            <a:r>
              <a:rPr lang="en-US" dirty="0" smtClean="0"/>
              <a:t>See the VLO presentation tomorrow for an idea about the current status</a:t>
            </a:r>
          </a:p>
          <a:p>
            <a:r>
              <a:rPr lang="en-US" dirty="0" smtClean="0"/>
              <a:t>Collaborative effort of researchers, funders, archive managers and infrastructure &amp; tool builders</a:t>
            </a:r>
          </a:p>
          <a:p>
            <a:pPr lvl="1"/>
            <a:r>
              <a:rPr lang="en-US" dirty="0" smtClean="0"/>
              <a:t>Researchers (still) need to be convinced that it is worthwhile</a:t>
            </a:r>
          </a:p>
          <a:p>
            <a:pPr lvl="1"/>
            <a:r>
              <a:rPr lang="en-US" dirty="0" smtClean="0"/>
              <a:t>Funders need to allow them the time</a:t>
            </a:r>
          </a:p>
          <a:p>
            <a:pPr lvl="1"/>
            <a:r>
              <a:rPr lang="en-US" dirty="0" smtClean="0"/>
              <a:t>Archive management need to audit, evaluate, curate</a:t>
            </a:r>
          </a:p>
          <a:p>
            <a:pPr lvl="1"/>
            <a:r>
              <a:rPr lang="en-US" dirty="0" smtClean="0"/>
              <a:t>Tools and infrastructure need to make it all easy as possible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ChangeArrowheads="1"/>
          </p:cNvSpPr>
          <p:nvPr/>
        </p:nvSpPr>
        <p:spPr bwMode="auto">
          <a:xfrm>
            <a:off x="762000" y="25908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r"/>
            <a:r>
              <a:rPr lang="en-US" sz="3400"/>
              <a:t>Thank you for your attention</a:t>
            </a:r>
            <a:endParaRPr lang="en-GB" sz="3400"/>
          </a:p>
        </p:txBody>
      </p:sp>
      <p:sp>
        <p:nvSpPr>
          <p:cNvPr id="58371" name="Rectangle 1027"/>
          <p:cNvSpPr>
            <a:spLocks noChangeArrowheads="1"/>
          </p:cNvSpPr>
          <p:nvPr/>
        </p:nvSpPr>
        <p:spPr bwMode="auto">
          <a:xfrm>
            <a:off x="533400" y="4038600"/>
            <a:ext cx="8153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Clr>
                <a:srgbClr val="2D4E6F"/>
              </a:buClr>
              <a:buFont typeface="Wingdings" charset="2"/>
              <a:buNone/>
            </a:pPr>
            <a:r>
              <a:rPr lang="en-GB" sz="1600">
                <a:latin typeface="Arial Unicode MS" charset="0"/>
              </a:rPr>
              <a:t>CLARIN has received funding from</a:t>
            </a:r>
            <a:br>
              <a:rPr lang="en-GB" sz="1600">
                <a:latin typeface="Arial Unicode MS" charset="0"/>
              </a:rPr>
            </a:br>
            <a:r>
              <a:rPr lang="en-GB" sz="1600">
                <a:latin typeface="Arial Unicode MS" charset="0"/>
              </a:rPr>
              <a:t>the European Community's Seventh Framework Programme</a:t>
            </a:r>
            <a:br>
              <a:rPr lang="en-GB" sz="1600">
                <a:latin typeface="Arial Unicode MS" charset="0"/>
              </a:rPr>
            </a:br>
            <a:r>
              <a:rPr lang="en-GB" sz="1600">
                <a:latin typeface="Arial Unicode MS" charset="0"/>
              </a:rPr>
              <a:t>under grant agreement n° 212230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for Language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4953000"/>
          </a:xfrm>
        </p:spPr>
        <p:txBody>
          <a:bodyPr/>
          <a:lstStyle/>
          <a:p>
            <a:r>
              <a:rPr lang="en-US" dirty="0" smtClean="0"/>
              <a:t>Research at the MPI for Psycholinguistics is performed with Language Resources: </a:t>
            </a:r>
          </a:p>
          <a:p>
            <a:pPr lvl="1"/>
            <a:r>
              <a:rPr lang="en-US" dirty="0" smtClean="0"/>
              <a:t>(classical) text corpora, </a:t>
            </a:r>
          </a:p>
          <a:p>
            <a:pPr lvl="1"/>
            <a:r>
              <a:rPr lang="en-US" dirty="0" smtClean="0"/>
              <a:t>multi-modal/multi-media recordings</a:t>
            </a:r>
          </a:p>
          <a:p>
            <a:pPr lvl="1"/>
            <a:r>
              <a:rPr lang="en-US" dirty="0" smtClean="0"/>
              <a:t>Lexica possibly with multi-media extensions</a:t>
            </a:r>
          </a:p>
          <a:p>
            <a:pPr lvl="1"/>
            <a:r>
              <a:rPr lang="en-US" dirty="0" smtClean="0"/>
              <a:t>Everything that can help study language  </a:t>
            </a:r>
          </a:p>
          <a:p>
            <a:r>
              <a:rPr lang="en-US" dirty="0" smtClean="0"/>
              <a:t>10 years ago started using metadata to try control the mounting chaos caused by increasing numbers of resources</a:t>
            </a:r>
          </a:p>
          <a:p>
            <a:pPr lvl="1"/>
            <a:r>
              <a:rPr lang="en-US" dirty="0" smtClean="0"/>
              <a:t>Reuse, management, metadata itself is also valuable resource</a:t>
            </a:r>
          </a:p>
          <a:p>
            <a:r>
              <a:rPr lang="en-US" dirty="0" smtClean="0"/>
              <a:t>What to use?</a:t>
            </a:r>
          </a:p>
          <a:p>
            <a:pPr lvl="1"/>
            <a:r>
              <a:rPr lang="en-US" dirty="0" smtClean="0"/>
              <a:t>DCMI not specific enough and alien terminology</a:t>
            </a:r>
          </a:p>
          <a:p>
            <a:pPr lvl="1"/>
            <a:r>
              <a:rPr lang="en-US" dirty="0" smtClean="0"/>
              <a:t>TEI too complicated and then had no support for media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II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2333"/>
            <a:ext cx="8610600" cy="4953000"/>
          </a:xfrm>
        </p:spPr>
        <p:txBody>
          <a:bodyPr/>
          <a:lstStyle/>
          <a:p>
            <a:r>
              <a:rPr lang="en-US" dirty="0" smtClean="0"/>
              <a:t>Consider the following queries</a:t>
            </a:r>
          </a:p>
          <a:p>
            <a:pPr lvl="1">
              <a:buNone/>
            </a:pPr>
            <a:r>
              <a:rPr lang="en-US" dirty="0" err="1" smtClean="0"/>
              <a:t>Participant.name</a:t>
            </a:r>
            <a:r>
              <a:rPr lang="en-US" dirty="0" smtClean="0"/>
              <a:t> = ‘xxx’</a:t>
            </a:r>
          </a:p>
          <a:p>
            <a:pPr lvl="1">
              <a:buNone/>
            </a:pPr>
            <a:r>
              <a:rPr lang="en-US" dirty="0" err="1" smtClean="0"/>
              <a:t>Actor.fullname</a:t>
            </a:r>
            <a:r>
              <a:rPr lang="en-US" dirty="0" smtClean="0"/>
              <a:t> = ‘xxx’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DCR: </a:t>
            </a:r>
            <a:r>
              <a:rPr lang="en-US" dirty="0" err="1" smtClean="0"/>
              <a:t>participant_name</a:t>
            </a:r>
            <a:r>
              <a:rPr lang="en-US" dirty="0" smtClean="0"/>
              <a:t> == </a:t>
            </a:r>
            <a:r>
              <a:rPr lang="en-US" dirty="0" err="1" smtClean="0"/>
              <a:t>Particpant.name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DCR: </a:t>
            </a:r>
            <a:r>
              <a:rPr lang="en-US" dirty="0" err="1" smtClean="0"/>
              <a:t>participant_name</a:t>
            </a:r>
            <a:r>
              <a:rPr lang="en-US" dirty="0" smtClean="0"/>
              <a:t> == </a:t>
            </a:r>
            <a:r>
              <a:rPr lang="en-US" dirty="0" err="1" smtClean="0"/>
              <a:t>Actor.fullname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Context problem solved by high DCR granularity</a:t>
            </a:r>
          </a:p>
          <a:p>
            <a:r>
              <a:rPr lang="en-US" dirty="0" smtClean="0"/>
              <a:t>If you extrapolate this strategy requires a lot of entries in the DCR.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III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610600" cy="5562600"/>
          </a:xfrm>
        </p:spPr>
        <p:txBody>
          <a:bodyPr/>
          <a:lstStyle/>
          <a:p>
            <a:r>
              <a:rPr lang="en-US" dirty="0" smtClean="0"/>
              <a:t>Consider the following queries</a:t>
            </a:r>
          </a:p>
          <a:p>
            <a:pPr lvl="1">
              <a:buNone/>
            </a:pPr>
            <a:r>
              <a:rPr lang="en-US" dirty="0" err="1" smtClean="0"/>
              <a:t>Participant.name</a:t>
            </a:r>
            <a:r>
              <a:rPr lang="en-US" dirty="0" smtClean="0"/>
              <a:t> = ‘xxx’</a:t>
            </a:r>
          </a:p>
          <a:p>
            <a:pPr lvl="1">
              <a:buNone/>
            </a:pPr>
            <a:r>
              <a:rPr lang="en-US" dirty="0" err="1" smtClean="0"/>
              <a:t>Actor.fullname</a:t>
            </a:r>
            <a:r>
              <a:rPr lang="en-US" dirty="0" smtClean="0"/>
              <a:t> = ‘xxx’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Limited granularity with registration of container concepts, perhaps low semantic precision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DCR:name</a:t>
            </a:r>
            <a:r>
              <a:rPr lang="en-US" dirty="0" smtClean="0"/>
              <a:t> == </a:t>
            </a:r>
            <a:r>
              <a:rPr lang="en-US" dirty="0" err="1" smtClean="0"/>
              <a:t>fullname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myDCR:Actor</a:t>
            </a:r>
            <a:r>
              <a:rPr lang="en-US" dirty="0" smtClean="0"/>
              <a:t> == Participant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IV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r>
              <a:rPr lang="en-US" dirty="0" smtClean="0"/>
              <a:t>Consider the following queries</a:t>
            </a:r>
          </a:p>
          <a:p>
            <a:pPr lvl="1">
              <a:buNone/>
            </a:pPr>
            <a:r>
              <a:rPr lang="en-US" dirty="0" err="1" smtClean="0"/>
              <a:t>Participant.name</a:t>
            </a:r>
            <a:r>
              <a:rPr lang="en-US" dirty="0" smtClean="0"/>
              <a:t> = ‘xxx’</a:t>
            </a:r>
          </a:p>
          <a:p>
            <a:pPr lvl="1">
              <a:buNone/>
            </a:pPr>
            <a:r>
              <a:rPr lang="en-US" dirty="0" err="1" smtClean="0"/>
              <a:t>Actor.fullname</a:t>
            </a:r>
            <a:r>
              <a:rPr lang="en-US" dirty="0" smtClean="0"/>
              <a:t> = ‘xxx’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Precise semantics, low granularity</a:t>
            </a:r>
          </a:p>
          <a:p>
            <a:pPr>
              <a:buNone/>
            </a:pPr>
            <a:r>
              <a:rPr lang="en-US" dirty="0" err="1" smtClean="0"/>
              <a:t>DCR:name</a:t>
            </a:r>
            <a:r>
              <a:rPr lang="en-US" dirty="0" smtClean="0"/>
              <a:t> == name</a:t>
            </a:r>
          </a:p>
          <a:p>
            <a:pPr>
              <a:buNone/>
            </a:pPr>
            <a:r>
              <a:rPr lang="en-US" dirty="0" err="1" smtClean="0"/>
              <a:t>DCR:fullname</a:t>
            </a:r>
            <a:r>
              <a:rPr lang="en-US" dirty="0" smtClean="0"/>
              <a:t> == </a:t>
            </a:r>
            <a:r>
              <a:rPr lang="en-US" dirty="0" err="1" smtClean="0"/>
              <a:t>fullname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myDCR:Actor</a:t>
            </a:r>
            <a:r>
              <a:rPr lang="en-US" dirty="0" smtClean="0"/>
              <a:t> == Actor</a:t>
            </a:r>
          </a:p>
          <a:p>
            <a:pPr>
              <a:buNone/>
            </a:pPr>
            <a:r>
              <a:rPr lang="en-US" dirty="0" err="1" smtClean="0"/>
              <a:t>myDCR:Particpant</a:t>
            </a:r>
            <a:r>
              <a:rPr lang="en-US" dirty="0" smtClean="0"/>
              <a:t> == Participant</a:t>
            </a:r>
          </a:p>
          <a:p>
            <a:pPr>
              <a:buNone/>
            </a:pPr>
            <a:r>
              <a:rPr lang="en-US" dirty="0" smtClean="0"/>
              <a:t>RR: Participant </a:t>
            </a:r>
            <a:r>
              <a:rPr lang="en-US" dirty="0" err="1" smtClean="0"/>
              <a:t>isKindofA</a:t>
            </a:r>
            <a:r>
              <a:rPr lang="en-US" dirty="0" smtClean="0"/>
              <a:t> Actor</a:t>
            </a:r>
          </a:p>
          <a:p>
            <a:pPr>
              <a:buNone/>
            </a:pPr>
            <a:r>
              <a:rPr lang="en-US" dirty="0" smtClean="0"/>
              <a:t>RR: </a:t>
            </a:r>
            <a:r>
              <a:rPr lang="en-US" dirty="0" err="1" smtClean="0"/>
              <a:t>fullname</a:t>
            </a:r>
            <a:r>
              <a:rPr lang="en-US" dirty="0" smtClean="0"/>
              <a:t> </a:t>
            </a:r>
            <a:r>
              <a:rPr lang="en-US" dirty="0" err="1" smtClean="0"/>
              <a:t>isKindofA</a:t>
            </a:r>
            <a:r>
              <a:rPr lang="en-US" dirty="0" smtClean="0"/>
              <a:t> name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Scenario’s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r>
              <a:rPr lang="en-US" dirty="0" smtClean="0"/>
              <a:t>Consider the following queries</a:t>
            </a:r>
          </a:p>
          <a:p>
            <a:pPr lvl="1">
              <a:buNone/>
            </a:pPr>
            <a:r>
              <a:rPr lang="en-US" dirty="0" err="1" smtClean="0"/>
              <a:t>Participant.function</a:t>
            </a:r>
            <a:r>
              <a:rPr lang="en-US" dirty="0" smtClean="0"/>
              <a:t> = ‘annotator’; </a:t>
            </a:r>
            <a:r>
              <a:rPr lang="en-US" dirty="0" err="1" smtClean="0"/>
              <a:t>Participant.name</a:t>
            </a:r>
            <a:r>
              <a:rPr lang="en-US" dirty="0" smtClean="0"/>
              <a:t> = ‘xxx’</a:t>
            </a:r>
          </a:p>
          <a:p>
            <a:pPr lvl="1">
              <a:buNone/>
            </a:pPr>
            <a:r>
              <a:rPr lang="en-US" dirty="0" err="1" smtClean="0"/>
              <a:t>Actor.role</a:t>
            </a:r>
            <a:r>
              <a:rPr lang="en-US" dirty="0" smtClean="0"/>
              <a:t> = ‘creator’; </a:t>
            </a:r>
            <a:r>
              <a:rPr lang="en-US" dirty="0" err="1" smtClean="0"/>
              <a:t>Actor.name</a:t>
            </a:r>
            <a:r>
              <a:rPr lang="en-US" dirty="0" smtClean="0"/>
              <a:t> = ‘xxx’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But now map also to: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Annotation.Creator</a:t>
            </a:r>
            <a:r>
              <a:rPr lang="en-US" dirty="0" smtClean="0"/>
              <a:t> = ‘xxx’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???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IMDI history</a:t>
            </a:r>
          </a:p>
          <a:p>
            <a:r>
              <a:rPr lang="en-US" dirty="0" smtClean="0"/>
              <a:t>CMDI basics, components, </a:t>
            </a:r>
            <a:r>
              <a:rPr lang="en-US" dirty="0" err="1" smtClean="0"/>
              <a:t>ISOCat</a:t>
            </a:r>
            <a:endParaRPr lang="en-US" dirty="0" smtClean="0"/>
          </a:p>
          <a:p>
            <a:pPr lvl="1"/>
            <a:r>
              <a:rPr lang="en-US" dirty="0" smtClean="0"/>
              <a:t>Context independency</a:t>
            </a:r>
          </a:p>
          <a:p>
            <a:r>
              <a:rPr lang="en-US" dirty="0" smtClean="0"/>
              <a:t>Metadata for Aggregations</a:t>
            </a:r>
          </a:p>
          <a:p>
            <a:pPr lvl="1"/>
            <a:r>
              <a:rPr lang="en-US" dirty="0" smtClean="0"/>
              <a:t>Virtual collection registry</a:t>
            </a:r>
          </a:p>
          <a:p>
            <a:r>
              <a:rPr lang="en-US" dirty="0" smtClean="0"/>
              <a:t>Profile matching via metadata</a:t>
            </a:r>
          </a:p>
          <a:p>
            <a:r>
              <a:rPr lang="en-US" dirty="0" smtClean="0"/>
              <a:t>Caveat: metadata quality – fighting entropy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for Language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IMDI, a dedicated metadata set for multi-media/multi-modal Language </a:t>
            </a:r>
            <a:r>
              <a:rPr lang="en-US" dirty="0" smtClean="0"/>
              <a:t>R</a:t>
            </a:r>
            <a:r>
              <a:rPr lang="en-US" dirty="0" smtClean="0"/>
              <a:t>esources</a:t>
            </a:r>
          </a:p>
          <a:p>
            <a:pPr lvl="1"/>
            <a:r>
              <a:rPr lang="en-US" dirty="0" smtClean="0"/>
              <a:t>Flexibility: special profiles for Sign-Lang., SL Acquisition,…</a:t>
            </a:r>
          </a:p>
          <a:p>
            <a:pPr lvl="1"/>
            <a:r>
              <a:rPr lang="en-US" dirty="0" smtClean="0"/>
              <a:t>Specializations for descriptions at the data set level.</a:t>
            </a:r>
          </a:p>
          <a:p>
            <a:pPr lvl="1"/>
            <a:r>
              <a:rPr lang="en-US" dirty="0" smtClean="0"/>
              <a:t>Crosswalks to and from DC/OLAC</a:t>
            </a:r>
          </a:p>
          <a:p>
            <a:r>
              <a:rPr lang="en-US" dirty="0" smtClean="0"/>
              <a:t>Currently the IMDI catalog contains about 80000 metadata records for &gt; 300000 resources</a:t>
            </a:r>
          </a:p>
          <a:p>
            <a:pPr lvl="1"/>
            <a:r>
              <a:rPr lang="en-US" dirty="0" smtClean="0"/>
              <a:t>Also harvested from external IMDI metadata providers</a:t>
            </a:r>
          </a:p>
          <a:p>
            <a:pPr lvl="1"/>
            <a:r>
              <a:rPr lang="en-US" dirty="0" smtClean="0"/>
              <a:t>Currently working on harvesting IMDI records for CMU’s Childes &amp; </a:t>
            </a:r>
            <a:r>
              <a:rPr lang="en-US" dirty="0" err="1" smtClean="0"/>
              <a:t>Talkbank</a:t>
            </a:r>
            <a:r>
              <a:rPr lang="en-US" dirty="0" smtClean="0"/>
              <a:t> corpus resources.</a:t>
            </a:r>
          </a:p>
          <a:p>
            <a:r>
              <a:rPr lang="en-US" dirty="0" smtClean="0"/>
              <a:t>However the EU CLARIN project that is aimed at creating an integrated infrastructure for Language Resources allowed us to reconsider the situation.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Current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LR Metadata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Situation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04800" y="1209194"/>
            <a:ext cx="8534400" cy="49530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When starting the CLARIN project we saw a fragmented </a:t>
            </a:r>
          </a:p>
          <a:p>
            <a:pPr>
              <a:buFont typeface="Wingdings" charset="2"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landscape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Metadata sets, schema &amp; infrastructures in our domain:</a:t>
            </a:r>
          </a:p>
          <a:p>
            <a:pPr lvl="1"/>
            <a:r>
              <a:rPr lang="en-US" sz="2400" dirty="0" smtClean="0"/>
              <a:t>IMDI, OLAC/DCMI, TEI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Problems with current solutions:</a:t>
            </a:r>
          </a:p>
          <a:p>
            <a:pPr lvl="1"/>
            <a:r>
              <a:rPr lang="en-US" sz="2400" dirty="0" smtClean="0"/>
              <a:t>Inflexible: too many (IMDI) or too few (OLAC) metadata elements</a:t>
            </a:r>
          </a:p>
          <a:p>
            <a:pPr lvl="1"/>
            <a:r>
              <a:rPr lang="en-US" sz="2400" dirty="0" smtClean="0"/>
              <a:t>Limited interoperability (both semantic and functional)</a:t>
            </a:r>
          </a:p>
          <a:p>
            <a:pPr lvl="1"/>
            <a:r>
              <a:rPr lang="en-US" sz="2400" dirty="0" smtClean="0"/>
              <a:t>Problematic  (unfamiliar) terminology for some sub-communities.</a:t>
            </a:r>
          </a:p>
          <a:p>
            <a:pPr lvl="1"/>
            <a:r>
              <a:rPr lang="en-US" sz="2400" dirty="0" smtClean="0"/>
              <a:t>Limited support for LT tool &amp; services descriptions</a:t>
            </a:r>
          </a:p>
          <a:p>
            <a:pPr lvl="1">
              <a:buFont typeface="Wingdings" charset="2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21507" name="Content Placeholder 16"/>
          <p:cNvSpPr>
            <a:spLocks noGrp="1"/>
          </p:cNvSpPr>
          <p:nvPr>
            <p:ph idx="1"/>
          </p:nvPr>
        </p:nvSpPr>
        <p:spPr>
          <a:xfrm>
            <a:off x="304800" y="1323012"/>
            <a:ext cx="8534400" cy="49530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CLARIN chose for a component approach: CMDI </a:t>
            </a:r>
          </a:p>
          <a:p>
            <a:pPr lvl="1"/>
            <a:r>
              <a:rPr lang="en-US" dirty="0" smtClean="0"/>
              <a:t>NOT a single new metadata schema</a:t>
            </a:r>
          </a:p>
          <a:p>
            <a:pPr lvl="1"/>
            <a:r>
              <a:rPr lang="en-US" dirty="0" smtClean="0"/>
              <a:t>but rather allow coexistence of many (community/researcher) defined schemas</a:t>
            </a:r>
          </a:p>
          <a:p>
            <a:pPr lvl="1"/>
            <a:r>
              <a:rPr lang="en-US" dirty="0" smtClean="0"/>
              <a:t>with explicit semantics for interoperability</a:t>
            </a:r>
          </a:p>
          <a:p>
            <a:pPr>
              <a:buFont typeface="Wingdings" charset="2"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How does this work?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Components are bundles of related metadata elements that describe an aspect of the resource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A complete description of a resource may require several components.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Components may contain other components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Components should be designed for reusability 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23557" name="TextBox 10"/>
          <p:cNvSpPr txBox="1">
            <a:spLocks noChangeArrowheads="1"/>
          </p:cNvSpPr>
          <p:nvPr/>
        </p:nvSpPr>
        <p:spPr bwMode="auto">
          <a:xfrm>
            <a:off x="4724400" y="4267200"/>
            <a:ext cx="2044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Sample frequency</a:t>
            </a:r>
          </a:p>
        </p:txBody>
      </p:sp>
      <p:sp>
        <p:nvSpPr>
          <p:cNvPr id="23558" name="TextBox 11"/>
          <p:cNvSpPr txBox="1">
            <a:spLocks noChangeArrowheads="1"/>
          </p:cNvSpPr>
          <p:nvPr/>
        </p:nvSpPr>
        <p:spPr bwMode="auto">
          <a:xfrm>
            <a:off x="4724400" y="4659313"/>
            <a:ext cx="915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Format</a:t>
            </a:r>
          </a:p>
        </p:txBody>
      </p:sp>
      <p:sp>
        <p:nvSpPr>
          <p:cNvPr id="23559" name="TextBox 12"/>
          <p:cNvSpPr txBox="1">
            <a:spLocks noChangeArrowheads="1"/>
          </p:cNvSpPr>
          <p:nvPr/>
        </p:nvSpPr>
        <p:spPr bwMode="auto">
          <a:xfrm>
            <a:off x="4724400" y="5040313"/>
            <a:ext cx="633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Size</a:t>
            </a:r>
          </a:p>
        </p:txBody>
      </p:sp>
      <p:sp>
        <p:nvSpPr>
          <p:cNvPr id="23560" name="TextBox 13"/>
          <p:cNvSpPr txBox="1">
            <a:spLocks noChangeArrowheads="1"/>
          </p:cNvSpPr>
          <p:nvPr/>
        </p:nvSpPr>
        <p:spPr bwMode="auto">
          <a:xfrm>
            <a:off x="4724400" y="5334000"/>
            <a:ext cx="415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3561" name="Elbow Connector 15"/>
          <p:cNvCxnSpPr>
            <a:cxnSpLocks noChangeShapeType="1"/>
            <a:stCxn id="8" idx="3"/>
            <a:endCxn id="23557" idx="1"/>
          </p:cNvCxnSpPr>
          <p:nvPr/>
        </p:nvCxnSpPr>
        <p:spPr bwMode="auto">
          <a:xfrm flipV="1">
            <a:off x="3429000" y="4451350"/>
            <a:ext cx="1295400" cy="11874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2" name="Elbow Connector 18"/>
          <p:cNvCxnSpPr>
            <a:cxnSpLocks noChangeShapeType="1"/>
            <a:stCxn id="8" idx="3"/>
            <a:endCxn id="23558" idx="1"/>
          </p:cNvCxnSpPr>
          <p:nvPr/>
        </p:nvCxnSpPr>
        <p:spPr bwMode="auto">
          <a:xfrm flipV="1">
            <a:off x="3429000" y="4845050"/>
            <a:ext cx="1295400" cy="793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3" name="Elbow Connector 20"/>
          <p:cNvCxnSpPr>
            <a:cxnSpLocks noChangeShapeType="1"/>
            <a:stCxn id="8" idx="3"/>
          </p:cNvCxnSpPr>
          <p:nvPr/>
        </p:nvCxnSpPr>
        <p:spPr bwMode="auto">
          <a:xfrm flipV="1">
            <a:off x="3429000" y="5334000"/>
            <a:ext cx="1295400" cy="304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3564" name="TextBox 14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1295400" y="4267200"/>
            <a:ext cx="2133600" cy="91440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Language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4724400" y="4267200"/>
            <a:ext cx="800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Name</a:t>
            </a:r>
          </a:p>
        </p:txBody>
      </p:sp>
      <p:sp>
        <p:nvSpPr>
          <p:cNvPr id="25607" name="TextBox 11"/>
          <p:cNvSpPr txBox="1">
            <a:spLocks noChangeArrowheads="1"/>
          </p:cNvSpPr>
          <p:nvPr/>
        </p:nvSpPr>
        <p:spPr bwMode="auto">
          <a:xfrm>
            <a:off x="4724400" y="4659313"/>
            <a:ext cx="37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Id</a:t>
            </a:r>
          </a:p>
        </p:txBody>
      </p:sp>
      <p:sp>
        <p:nvSpPr>
          <p:cNvPr id="25608" name="TextBox 12"/>
          <p:cNvSpPr txBox="1">
            <a:spLocks noChangeArrowheads="1"/>
          </p:cNvSpPr>
          <p:nvPr/>
        </p:nvSpPr>
        <p:spPr bwMode="auto">
          <a:xfrm>
            <a:off x="4724400" y="5040313"/>
            <a:ext cx="415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</a:t>
            </a:r>
          </a:p>
        </p:txBody>
      </p:sp>
      <p:cxnSp>
        <p:nvCxnSpPr>
          <p:cNvPr id="25609" name="Elbow Connector 19"/>
          <p:cNvCxnSpPr>
            <a:cxnSpLocks noChangeShapeType="1"/>
            <a:stCxn id="25603" idx="3"/>
            <a:endCxn id="25606" idx="1"/>
          </p:cNvCxnSpPr>
          <p:nvPr/>
        </p:nvCxnSpPr>
        <p:spPr bwMode="auto">
          <a:xfrm flipV="1">
            <a:off x="3429000" y="4451350"/>
            <a:ext cx="1295400" cy="273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10" name="Elbow Connector 23"/>
          <p:cNvCxnSpPr>
            <a:cxnSpLocks noChangeShapeType="1"/>
            <a:stCxn id="25603" idx="3"/>
            <a:endCxn id="25607" idx="1"/>
          </p:cNvCxnSpPr>
          <p:nvPr/>
        </p:nvCxnSpPr>
        <p:spPr bwMode="auto">
          <a:xfrm>
            <a:off x="3429000" y="4724400"/>
            <a:ext cx="1295400" cy="120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11" name="Elbow Connector 25"/>
          <p:cNvCxnSpPr>
            <a:cxnSpLocks noChangeShapeType="1"/>
            <a:stCxn id="25603" idx="3"/>
            <a:endCxn id="25608" idx="1"/>
          </p:cNvCxnSpPr>
          <p:nvPr/>
        </p:nvCxnSpPr>
        <p:spPr bwMode="auto">
          <a:xfrm>
            <a:off x="3429000" y="4724400"/>
            <a:ext cx="1295400" cy="501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5612" name="TextBox 14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295400" y="4267200"/>
            <a:ext cx="2133600" cy="91440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Language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1295400" y="3352800"/>
            <a:ext cx="2133600" cy="91440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Actor</a:t>
            </a:r>
          </a:p>
        </p:txBody>
      </p:sp>
      <p:sp>
        <p:nvSpPr>
          <p:cNvPr id="27655" name="TextBox 10"/>
          <p:cNvSpPr txBox="1">
            <a:spLocks noChangeArrowheads="1"/>
          </p:cNvSpPr>
          <p:nvPr/>
        </p:nvSpPr>
        <p:spPr bwMode="auto">
          <a:xfrm>
            <a:off x="4724400" y="4278313"/>
            <a:ext cx="582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Sex</a:t>
            </a:r>
          </a:p>
        </p:txBody>
      </p:sp>
      <p:sp>
        <p:nvSpPr>
          <p:cNvPr id="27656" name="TextBox 11"/>
          <p:cNvSpPr txBox="1">
            <a:spLocks noChangeArrowheads="1"/>
          </p:cNvSpPr>
          <p:nvPr/>
        </p:nvSpPr>
        <p:spPr bwMode="auto">
          <a:xfrm>
            <a:off x="4724400" y="4659313"/>
            <a:ext cx="1211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Language</a:t>
            </a:r>
          </a:p>
        </p:txBody>
      </p:sp>
      <p:sp>
        <p:nvSpPr>
          <p:cNvPr id="27657" name="TextBox 14"/>
          <p:cNvSpPr txBox="1">
            <a:spLocks noChangeArrowheads="1"/>
          </p:cNvSpPr>
          <p:nvPr/>
        </p:nvSpPr>
        <p:spPr bwMode="auto">
          <a:xfrm>
            <a:off x="4724400" y="3886200"/>
            <a:ext cx="608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Age</a:t>
            </a:r>
          </a:p>
        </p:txBody>
      </p:sp>
      <p:sp>
        <p:nvSpPr>
          <p:cNvPr id="27658" name="TextBox 15"/>
          <p:cNvSpPr txBox="1">
            <a:spLocks noChangeArrowheads="1"/>
          </p:cNvSpPr>
          <p:nvPr/>
        </p:nvSpPr>
        <p:spPr bwMode="auto">
          <a:xfrm>
            <a:off x="4724400" y="3505200"/>
            <a:ext cx="800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Name</a:t>
            </a:r>
          </a:p>
        </p:txBody>
      </p:sp>
      <p:cxnSp>
        <p:nvCxnSpPr>
          <p:cNvPr id="27659" name="Elbow Connector 18"/>
          <p:cNvCxnSpPr>
            <a:cxnSpLocks noChangeShapeType="1"/>
            <a:stCxn id="27654" idx="3"/>
            <a:endCxn id="27658" idx="1"/>
          </p:cNvCxnSpPr>
          <p:nvPr/>
        </p:nvCxnSpPr>
        <p:spPr bwMode="auto">
          <a:xfrm flipV="1">
            <a:off x="3429000" y="3689350"/>
            <a:ext cx="1295400" cy="120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0" name="Elbow Connector 21"/>
          <p:cNvCxnSpPr>
            <a:cxnSpLocks noChangeShapeType="1"/>
            <a:stCxn id="27654" idx="3"/>
            <a:endCxn id="27657" idx="1"/>
          </p:cNvCxnSpPr>
          <p:nvPr/>
        </p:nvCxnSpPr>
        <p:spPr bwMode="auto">
          <a:xfrm>
            <a:off x="3429000" y="3810000"/>
            <a:ext cx="1295400" cy="260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1" name="Elbow Connector 26"/>
          <p:cNvCxnSpPr>
            <a:cxnSpLocks noChangeShapeType="1"/>
            <a:stCxn id="27654" idx="3"/>
            <a:endCxn id="27655" idx="1"/>
          </p:cNvCxnSpPr>
          <p:nvPr/>
        </p:nvCxnSpPr>
        <p:spPr bwMode="auto">
          <a:xfrm>
            <a:off x="3429000" y="3810000"/>
            <a:ext cx="1295400" cy="654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2" name="Elbow Connector 28"/>
          <p:cNvCxnSpPr>
            <a:cxnSpLocks noChangeShapeType="1"/>
            <a:stCxn id="27654" idx="3"/>
            <a:endCxn id="27656" idx="1"/>
          </p:cNvCxnSpPr>
          <p:nvPr/>
        </p:nvCxnSpPr>
        <p:spPr bwMode="auto">
          <a:xfrm>
            <a:off x="3429000" y="3810000"/>
            <a:ext cx="1295400" cy="1035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7663" name="TextBox 30"/>
          <p:cNvSpPr txBox="1">
            <a:spLocks noChangeArrowheads="1"/>
          </p:cNvSpPr>
          <p:nvPr/>
        </p:nvSpPr>
        <p:spPr bwMode="auto">
          <a:xfrm>
            <a:off x="4724400" y="5040313"/>
            <a:ext cx="415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</a:t>
            </a:r>
          </a:p>
        </p:txBody>
      </p:sp>
      <p:cxnSp>
        <p:nvCxnSpPr>
          <p:cNvPr id="27664" name="Elbow Connector 32"/>
          <p:cNvCxnSpPr>
            <a:cxnSpLocks noChangeShapeType="1"/>
            <a:stCxn id="27654" idx="3"/>
            <a:endCxn id="27663" idx="1"/>
          </p:cNvCxnSpPr>
          <p:nvPr/>
        </p:nvCxnSpPr>
        <p:spPr bwMode="auto">
          <a:xfrm>
            <a:off x="3429000" y="3810000"/>
            <a:ext cx="1295400" cy="1416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7665" name="TextBox 33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Metadata Components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1295400" y="4267200"/>
            <a:ext cx="2133600" cy="914400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Language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>
            <a:off x="1143000" y="3886200"/>
            <a:ext cx="914400" cy="914400"/>
          </a:xfrm>
          <a:prstGeom prst="round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>
              <a:solidFill>
                <a:srgbClr val="000000"/>
              </a:solidFill>
              <a:latin typeface="Arial" pitchFamily="-111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5181600"/>
            <a:ext cx="2133600" cy="9144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Technical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Metadata</a:t>
            </a: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1295400" y="3352800"/>
            <a:ext cx="2133600" cy="91440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/>
            <a:r>
              <a:rPr lang="en-US" sz="2400" b="1">
                <a:solidFill>
                  <a:srgbClr val="000000"/>
                </a:solidFill>
              </a:rPr>
              <a:t>Actor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95400" y="2438400"/>
            <a:ext cx="2133600" cy="91440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anchor="ctr">
            <a:prstTxWarp prst="textNoShape">
              <a:avLst/>
            </a:prstTxWarp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-111" charset="0"/>
                <a:ea typeface="+mn-ea"/>
                <a:cs typeface="+mn-cs"/>
              </a:rPr>
              <a:t>Location</a:t>
            </a:r>
          </a:p>
        </p:txBody>
      </p:sp>
      <p:sp>
        <p:nvSpPr>
          <p:cNvPr id="29704" name="TextBox 15"/>
          <p:cNvSpPr txBox="1">
            <a:spLocks noChangeArrowheads="1"/>
          </p:cNvSpPr>
          <p:nvPr/>
        </p:nvSpPr>
        <p:spPr bwMode="auto">
          <a:xfrm>
            <a:off x="4724400" y="3352800"/>
            <a:ext cx="415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9705" name="TextBox 16"/>
          <p:cNvSpPr txBox="1">
            <a:spLocks noChangeArrowheads="1"/>
          </p:cNvSpPr>
          <p:nvPr/>
        </p:nvSpPr>
        <p:spPr bwMode="auto">
          <a:xfrm>
            <a:off x="4724400" y="2362200"/>
            <a:ext cx="1173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Continent</a:t>
            </a:r>
          </a:p>
        </p:txBody>
      </p:sp>
      <p:sp>
        <p:nvSpPr>
          <p:cNvPr id="29706" name="TextBox 17"/>
          <p:cNvSpPr txBox="1">
            <a:spLocks noChangeArrowheads="1"/>
          </p:cNvSpPr>
          <p:nvPr/>
        </p:nvSpPr>
        <p:spPr bwMode="auto">
          <a:xfrm>
            <a:off x="4724400" y="2678113"/>
            <a:ext cx="992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Country</a:t>
            </a:r>
          </a:p>
        </p:txBody>
      </p:sp>
      <p:sp>
        <p:nvSpPr>
          <p:cNvPr id="29707" name="TextBox 19"/>
          <p:cNvSpPr txBox="1">
            <a:spLocks noChangeArrowheads="1"/>
          </p:cNvSpPr>
          <p:nvPr/>
        </p:nvSpPr>
        <p:spPr bwMode="auto">
          <a:xfrm>
            <a:off x="4724400" y="2982913"/>
            <a:ext cx="1044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Address</a:t>
            </a:r>
          </a:p>
        </p:txBody>
      </p:sp>
      <p:cxnSp>
        <p:nvCxnSpPr>
          <p:cNvPr id="29708" name="Elbow Connector 23"/>
          <p:cNvCxnSpPr>
            <a:cxnSpLocks noChangeShapeType="1"/>
            <a:stCxn id="10" idx="3"/>
            <a:endCxn id="29705" idx="1"/>
          </p:cNvCxnSpPr>
          <p:nvPr/>
        </p:nvCxnSpPr>
        <p:spPr bwMode="auto">
          <a:xfrm flipV="1">
            <a:off x="3429000" y="2546350"/>
            <a:ext cx="1295400" cy="3492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9" name="Elbow Connector 25"/>
          <p:cNvCxnSpPr>
            <a:cxnSpLocks noChangeShapeType="1"/>
            <a:stCxn id="10" idx="3"/>
            <a:endCxn id="29706" idx="1"/>
          </p:cNvCxnSpPr>
          <p:nvPr/>
        </p:nvCxnSpPr>
        <p:spPr bwMode="auto">
          <a:xfrm flipV="1">
            <a:off x="3429000" y="2863850"/>
            <a:ext cx="1295400" cy="317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0" name="Elbow Connector 29"/>
          <p:cNvCxnSpPr>
            <a:cxnSpLocks noChangeShapeType="1"/>
            <a:stCxn id="10" idx="3"/>
            <a:endCxn id="29707" idx="1"/>
          </p:cNvCxnSpPr>
          <p:nvPr/>
        </p:nvCxnSpPr>
        <p:spPr bwMode="auto">
          <a:xfrm>
            <a:off x="3429000" y="2895600"/>
            <a:ext cx="1295400" cy="273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1" name="Elbow Connector 31"/>
          <p:cNvCxnSpPr>
            <a:cxnSpLocks noChangeShapeType="1"/>
            <a:stCxn id="10" idx="3"/>
            <a:endCxn id="29704" idx="1"/>
          </p:cNvCxnSpPr>
          <p:nvPr/>
        </p:nvCxnSpPr>
        <p:spPr bwMode="auto">
          <a:xfrm>
            <a:off x="3429000" y="2895600"/>
            <a:ext cx="1295400" cy="641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9712" name="TextBox 18"/>
          <p:cNvSpPr txBox="1">
            <a:spLocks noChangeArrowheads="1"/>
          </p:cNvSpPr>
          <p:nvPr/>
        </p:nvSpPr>
        <p:spPr bwMode="auto">
          <a:xfrm>
            <a:off x="6232525" y="1752600"/>
            <a:ext cx="2938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/>
              <a:t>Lets describe a </a:t>
            </a:r>
          </a:p>
          <a:p>
            <a:r>
              <a:rPr lang="en-US" sz="2800"/>
              <a:t>speech recording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">
  <a:themeElements>
    <a:clrScheme name="Project Overview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Project Overvi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-111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CLARIN AAI Vision.pptx</Template>
  <TotalTime>8537</TotalTime>
  <Words>1482</Words>
  <Application>Microsoft Macintosh PowerPoint</Application>
  <PresentationFormat>On-screen Show (4:3)</PresentationFormat>
  <Paragraphs>371</Paragraphs>
  <Slides>24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Project Overview</vt:lpstr>
      <vt:lpstr>Flexible Syntax and Concept Registries as a basis for Metadata</vt:lpstr>
      <vt:lpstr>Metadata for Language Resources</vt:lpstr>
      <vt:lpstr>Metadata for Language Resources</vt:lpstr>
      <vt:lpstr>Current LR Metadata Situation</vt:lpstr>
      <vt:lpstr>Metadata Components</vt:lpstr>
      <vt:lpstr>Metadata Components</vt:lpstr>
      <vt:lpstr>Metadata Components</vt:lpstr>
      <vt:lpstr>Metadata Components</vt:lpstr>
      <vt:lpstr>Metadata Components</vt:lpstr>
      <vt:lpstr>Metadata Components</vt:lpstr>
      <vt:lpstr>Metadata Components</vt:lpstr>
      <vt:lpstr>CMDI Explicit Semantics</vt:lpstr>
      <vt:lpstr>Relation Registry</vt:lpstr>
      <vt:lpstr>CMDI Architecture</vt:lpstr>
      <vt:lpstr>Metadata Components &amp; Semantic Granularity </vt:lpstr>
      <vt:lpstr>Query Scenario’s I </vt:lpstr>
      <vt:lpstr>Query Scenario’s -Terminology</vt:lpstr>
      <vt:lpstr>Metadata quality</vt:lpstr>
      <vt:lpstr>Slide 19</vt:lpstr>
      <vt:lpstr>Query Scenario’s II </vt:lpstr>
      <vt:lpstr>Query Scenario’s III </vt:lpstr>
      <vt:lpstr>Query Scenario’s IV </vt:lpstr>
      <vt:lpstr>Query Scenario’s V</vt:lpstr>
      <vt:lpstr>Content</vt:lpstr>
    </vt:vector>
  </TitlesOfParts>
  <Company>MPI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Daan Broeder</dc:creator>
  <cp:lastModifiedBy>Daan Broeder</cp:lastModifiedBy>
  <cp:revision>30</cp:revision>
  <cp:lastPrinted>2010-09-06T18:22:28Z</cp:lastPrinted>
  <dcterms:created xsi:type="dcterms:W3CDTF">2010-09-01T10:49:40Z</dcterms:created>
  <dcterms:modified xsi:type="dcterms:W3CDTF">2010-09-07T09:06:46Z</dcterms:modified>
</cp:coreProperties>
</file>