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8" r:id="rId2"/>
    <p:sldId id="260" r:id="rId3"/>
    <p:sldId id="271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3138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627" autoAdjust="0"/>
  </p:normalViewPr>
  <p:slideViewPr>
    <p:cSldViewPr>
      <p:cViewPr>
        <p:scale>
          <a:sx n="77" d="100"/>
          <a:sy n="77" d="100"/>
        </p:scale>
        <p:origin x="-129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84"/>
      </p:cViewPr>
      <p:guideLst>
        <p:guide orient="horz" pos="29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D2755-67BE-49A9-B2B1-6AEF420729EC}" type="datetimeFigureOut">
              <a:rPr lang="nl-NL" smtClean="0"/>
              <a:t>18-9-2015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B0E4C-C260-4950-B801-3D38DB07407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530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D62E0-6885-440F-9D25-84A489BC1807}" type="datetimeFigureOut">
              <a:rPr lang="nl-NL" smtClean="0"/>
              <a:pPr/>
              <a:t>18-9-2015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700088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24086"/>
            <a:ext cx="5486400" cy="4191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E748-59F7-4384-84C7-367CE6F872E5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667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Hun uitsluitend in NL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11DD3-1BF3-4055-BD8A-F44C8A0AC92E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7806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Hem/’m uitsluitend in Vlaanderen; ie veel meer in Nederland dan in Vlaanderen</a:t>
            </a:r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11DD3-1BF3-4055-BD8A-F44C8A0AC92E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8949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11DD3-1BF3-4055-BD8A-F44C8A0AC92E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7111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Het huis wat / geschreven bevat een paar voorbeelden</a:t>
            </a:r>
            <a:r>
              <a:rPr lang="nl-NL" baseline="0" dirty="0" smtClean="0"/>
              <a:t> van </a:t>
            </a:r>
            <a:r>
              <a:rPr lang="nl-NL" baseline="0" dirty="0" err="1" smtClean="0"/>
              <a:t>zinsmodificatie</a:t>
            </a:r>
            <a:r>
              <a:rPr lang="nl-NL" baseline="0" dirty="0" smtClean="0"/>
              <a:t>, waar wat goed is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13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9460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5895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4169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1366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844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9988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350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00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1170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stijl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modelstijlen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Tweede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Vijfde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/>
          </a:p>
        </p:txBody>
      </p:sp>
      <p:pic>
        <p:nvPicPr>
          <p:cNvPr id="1031" name="Picture 7" descr="E:\Documents\Utrecht\Projecten\Clarin\Website\Nieuwe website\clarin-logo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8"/>
            <a:ext cx="1552575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jdelijke aanduiding voor dianummer 6"/>
          <p:cNvSpPr>
            <a:spLocks noGrp="1"/>
          </p:cNvSpPr>
          <p:nvPr>
            <p:ph type="sldNum" sz="quarter" idx="4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94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opperplate Gothic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zardoz.service.rug.nl:8067/xpath?db=lassysmall&amp;xpath=%2F%2Fnode%5Bnot%28node%5B%40rel%3D%22su%22+and+%28%40persoon%3D%221%22+or+%40persoon%3D%222%22+or+%40persoon%3D%222v%22+or+%40persoon%3D%22dial%22+or+%40persoon%3D%222b%22%29%5D%29+and+node%5B%40rel%3D%22hd%22+and+%40pt%3D%22ww%22+and+%40word%3D%22heb%22%5D+and+node%5B%40rel%3D%22su%22+and+%28%40persoon+or+%28%40cat%3D%22np%22+and+not%28node%5B%40rel%3D%22hd%22+and+%28%40persoon%3D%221%22+or+%40persoon%3D%222%22+or+%40persoon%3D%222v%22+or+%40persoon%3D%22dial%22+or+%40persoon%3D%222b%22%29%5D%29%29%29%5D%5D" TargetMode="External"/><Relationship Id="rId7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cgn&amp;xpath=%2F%2Fnode%5Bnot%28node%5B%40rel%3D%22su%22+and+%28%40persoon%3D%221%22+or+%40persoon%3D%222%22+or+%40persoon%3D%222v%22+or+%40persoon%3D%22dial%22+or+%40persoon%3D%222b%22%29%5D%29+and+node%5B%40rel%3D%22hd%22+and+%40pt%3D%22ww%22+and+%40word%3D%22heeft%22%5D+and+node%5B%40rel%3D%22su%22+and+%28%40persoon+or+%28%40cat%3D%22np%22+and+not%28node%5B%40rel%3D%22hd%22+and+%28%40persoon%3D%221%22+or+%40persoon%3D%222%22+or+%40persoon%3D%222v%22+or+%40persoon%3D%22dial%22+or+%40persoon%3D%222b%22%29%5D%29%29%29%5D%5D" TargetMode="External"/><Relationship Id="rId5" Type="http://schemas.openxmlformats.org/officeDocument/2006/relationships/hyperlink" Target="http://zardoz.service.rug.nl:8067/xpath?db=lassysmall&amp;xpath=%2F%2Fnode%5Bnot%28node%5B%40rel%3D%22su%22+and+%28%40persoon%3D%221%22+or+%40persoon%3D%222%22+or+%40persoon%3D%222v%22+or+%40persoon%3D%22dial%22+or+%40persoon%3D%222b%22%29%5D%29+and+node%5B%40rel%3D%22hd%22+and+%40pt%3D%22ww%22+and+%40word%3D%22heeft%22%5D+and+node%5B%40rel%3D%22su%22+and+%28%40persoon+or+%28%40cat%3D%22np%22+and+not%28node%5B%40rel%3D%22hd%22+and+%28%40persoon%3D%221%22+or+%40persoon%3D%222%22+or+%40persoon%3D%222v%22+or+%40persoon%3D%22dial%22+or+%40persoon%3D%222b%22%29%5D%29%29%29%5D%5D" TargetMode="External"/><Relationship Id="rId4" Type="http://schemas.openxmlformats.org/officeDocument/2006/relationships/hyperlink" Target="http://zardoz.service.rug.nl:8067/xpath?db=cgn&amp;xpath=%2F%2Fnode%5Bnot%28node%5B%40rel%3D%22su%22+and+%28%40persoon%3D%221%22+or+%40persoon%3D%222%22+or+%40persoon%3D%222v%22+or+%40persoon%3D%22dial%22+or+%40persoon%3D%222b%22%29%5D%29+and+node%5B%40rel%3D%22hd%22+and+%40pt%3D%22ww%22+and+%40word%3D%22heb%22%5D+and+node%5B%40rel%3D%22su%22+and+%28%40persoon+or+%28%40cat%3D%22np%22+and+not%28node%5B%40rel%3D%22hd%22+and+%28%40persoon%3D%221%22+or+%40persoon%3D%222%22+or+%40persoon%3D%222v%22+or+%40persoon%3D%22dial%22+or+%40persoon%3D%222b%22%29%5D%29%29%29%5D%5D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zardoz.service.rug.nl:8067/xpath?db=lassysmall&amp;xpath=%2F%2Fnode%5B%40word%3D%22hun%22+and+%40rel%3D%22obj1%22%5D" TargetMode="External"/><Relationship Id="rId13" Type="http://schemas.openxmlformats.org/officeDocument/2006/relationships/slide" Target="slide2.xml"/><Relationship Id="rId3" Type="http://schemas.openxmlformats.org/officeDocument/2006/relationships/hyperlink" Target="http://zardoz.service.rug.nl:8067/xpath?db=cgn&amp;xpath=//node%5b@word%3D%22hen%22+and+@rel%3D%22obj1%22%5d" TargetMode="External"/><Relationship Id="rId7" Type="http://schemas.openxmlformats.org/officeDocument/2006/relationships/hyperlink" Target="http://zardoz.service.rug.nl:8067/xpath?db=cgn&amp;xpath=%2F%2Fnode%5Bnode%5B%40word%3D%22hen%22+and+%40rel%3D%22obj1%22%5D+and+node%5B%40rel%3D%22hd%22+and+%40pt%3D%22ww%22%5D%5D" TargetMode="External"/><Relationship Id="rId12" Type="http://schemas.openxmlformats.org/officeDocument/2006/relationships/hyperlink" Target="http://zardoz.service.rug.nl:8067/xpath?db=cgn&amp;xpath=%2F%2Fnode%5Bnode%5B%40word%3D%22hun%22+and+%40rel%3D%22obj1%22%5D+and+node%5B%40rel%3D%22hd%22+and+%40pt%3D%22ww%22%5D%5D" TargetMode="External"/><Relationship Id="rId2" Type="http://schemas.openxmlformats.org/officeDocument/2006/relationships/hyperlink" Target="http://zardoz.service.rug.nl:8067/xpath?db=lassysmall&amp;xpath=%2F%2Fnode%5B%40word%3D%22hen%22+and+%40rel%3D%22obj1%22%5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lassysmall&amp;xpath=%2F%2Fnode%5Bnode%5B%40word%3D%22hen%22+and+%40rel%3D%22obj1%22%5D+and+node%5B%40rel%3D%22hd%22+and+%40pos%3D%22verb%22%5D%5D" TargetMode="External"/><Relationship Id="rId11" Type="http://schemas.openxmlformats.org/officeDocument/2006/relationships/hyperlink" Target="http://zardoz.service.rug.nl:8067/xpath?db=lassysmall&amp;xpath=%2F%2Fnode%5Bnode%5B%40word%3D%22hun%22+and+%40rel%3D%22obj1%22%5D+and+node%5B%40rel%3D%22hd%22+and+%40pos%3D%22verb%22%5D%5D" TargetMode="External"/><Relationship Id="rId5" Type="http://schemas.openxmlformats.org/officeDocument/2006/relationships/hyperlink" Target="http://zardoz.service.rug.nl:8067/xpath?db=cgn&amp;xpath=%2F%2Fnode%5B%40word%3D%22hen%22+and+%40rel%3D%22obj2%22%5D" TargetMode="External"/><Relationship Id="rId10" Type="http://schemas.openxmlformats.org/officeDocument/2006/relationships/hyperlink" Target="http://zardoz.service.rug.nl:8067/xpath?db=lassysmall&amp;xpath=%2F%2Fnode%5B%40word%3D%22hun%22+and+%40rel%3D%22obj2%22%5D" TargetMode="External"/><Relationship Id="rId4" Type="http://schemas.openxmlformats.org/officeDocument/2006/relationships/hyperlink" Target="http://zardoz.service.rug.nl:8067/xpath?db=lassysmall&amp;xpath=%2F%2Fnode%5B%40word%3D%22hen%22+and+%40rel%3D%22obj2%22%5D" TargetMode="External"/><Relationship Id="rId9" Type="http://schemas.openxmlformats.org/officeDocument/2006/relationships/hyperlink" Target="http://zardoz.service.rug.nl:8067/xpath?db=cgn&amp;xpath=%2F%2Fnode%5B%40word%3D%22hun%22+and+%40rel%3D%22obj1%22%5D" TargetMode="External"/><Relationship Id="rId1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zardoz.service.rug.nl:8067/xpath?db=cgn&amp;xpath=%2F%2Fnode%5B%40cat%3D%22np%22+and+node%5B%40rel%3D%22det%22+and+%40pt%3D%22lid%22+and+%40lemma%3D%22een%22%5D+and+node%5B%40rel%3D%22mod%22+and+%40pt%3D%22adj%22+and+%40graad%3D%22basis%22+and+%40positie%3D%22prenom%22+and+%40buiging%3D%22zonder%22%5D+and+node%5B%40rel%3D%22hd%22+and+%40pt%3D%22n%22+and+%40graad%3D%22dim%22+and+%40genus%3D%22onz%22+and+%40getal%3D%22ev%22+and+%40naamval%3D%22stan%22+and+%40ntype%3D%22soort%22%5D%5D" TargetMode="External"/><Relationship Id="rId3" Type="http://schemas.openxmlformats.org/officeDocument/2006/relationships/hyperlink" Target="http://zardoz.service.rug.nl:8067/xpath?db=lassysmall&amp;xpath=%2F%2Fnode%5B%40cat%3D%22np%22+and+not%28node%5B%40rel%3D%22det%22%5D%29+and+node%5B%40rel%3D%22mod%22+and+%40pt%3D%22adj%22+and+%40graad%3D%22basis%22+and+%40positie%3D%22prenom%22+and+%40buiging%3D%22met-e%22%5D+and+node%5B%40rel%3D%22hd%22+and+%40pt%3D%22n%22+and+%40graad%3D%22dim%22+and+%40genus%3D%22onz%22+and+%40getal%3D%22ev%22+and+%40naamval%3D%22stan%22+and+%40ntype%3D%22soort%22%5D%5D" TargetMode="External"/><Relationship Id="rId7" Type="http://schemas.openxmlformats.org/officeDocument/2006/relationships/hyperlink" Target="http://zardoz.service.rug.nl:8067/xpath?db=lassysmall&amp;xpath=%2F%2Fnode%5B%40cat%3D%22np%22+and+not%28node%5B%40rel%3D%22det%22%5D%29+and+node%5B%40rel%3D%22mod%22+and+%40pt%3D%22adj%22+and+%40graad%3D%22basis%22+and+%40positie%3D%22prenom%22+and+%40buiging%3D%22zonder%22%5D+and+node%5B%40rel%3D%22hd%22+and+%40pt%3D%22n%22+and+%40graad%3D%22dim%22+and+%40genus%3D%22onz%22+and+%40getal%3D%22ev%22+and+%40naamval%3D%22stan%22+and+%40ntype%3D%22soort%22%5D%5D" TargetMode="External"/><Relationship Id="rId2" Type="http://schemas.openxmlformats.org/officeDocument/2006/relationships/hyperlink" Target="http://zardoz.service.rug.nl:8067/xpath?db=lassysmall&amp;xpath=%2F%2Fnode%5B%40cat%3D%22np%22+and+node%5B%40rel%3D%22det%22+and+%40pt%3D%22lid%22+and+%40lemma%3D%22een%22%5D+and+node%5B%40rel%3D%22mod%22+and+%40pt%3D%22adj%22+and+%40graad%3D%22basis%22+and+%40positie%3D%22prenom%22+and+%40buiging%3D%22met-e%22%5D+and+node%5B%40rel%3D%22hd%22+and+%40pt%3D%22n%22+and+%40graad%3D%22dim%22+and+%40genus%3D%22onz%22+and+%40getal%3D%22ev%22+and+%40naamval%3D%22stan%22+and+%40ntype%3D%22soort%22%5D%5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lassysmall&amp;xpath=%2F%2Fnode%5B%40cat%3D%22np%22+and+node%5B%40rel%3D%22det%22+and+%40pt%3D%22lid%22+and+%40lemma%3D%22een%22%5D+and+node%5B%40rel%3D%22mod%22+and+%40pt%3D%22adj%22+and+%40graad%3D%22basis%22+and+%40positie%3D%22prenom%22+and+%40buiging%3D%22zonder%22%5D+and+node%5B%40rel%3D%22hd%22+and+%40pt%3D%22n%22+and+%40graad%3D%22dim%22+and+%40genus%3D%22onz%22+and+%40getal%3D%22ev%22+and+%40naamval%3D%22stan%22+and+%40ntype%3D%22soort%22%5D%5D" TargetMode="External"/><Relationship Id="rId11" Type="http://schemas.openxmlformats.org/officeDocument/2006/relationships/image" Target="../media/image4.jpeg"/><Relationship Id="rId5" Type="http://schemas.openxmlformats.org/officeDocument/2006/relationships/hyperlink" Target="http://zardoz.service.rug.nl:8067/xpath?db=cgn&amp;xpath=%2F%2Fnode%5B%40cat%3D%22np%22+and+not%28node%5B%40rel%3D%22det%22%5D%29+and+node%5B%40rel%3D%22mod%22+and+%40pt%3D%22adj%22+and+%40graad%3D%22basis%22+and+%40positie%3D%22prenom%22+and+%40buiging%3D%22met-e%22%5D+and+node%5B%40rel%3D%22hd%22+and+%40pt%3D%22n%22+and+%40graad%3D%22dim%22+and+%40genus%3D%22onz%22+and+%40getal%3D%22ev%22+and+%40naamval%3D%22stan%22+and+%40ntype%3D%22soort%22%5D%5D" TargetMode="External"/><Relationship Id="rId10" Type="http://schemas.openxmlformats.org/officeDocument/2006/relationships/slide" Target="slide3.xml"/><Relationship Id="rId4" Type="http://schemas.openxmlformats.org/officeDocument/2006/relationships/hyperlink" Target="http://zardoz.service.rug.nl:8067/xpath?db=cgn&amp;xpath=%2F%2Fnode%5B%40cat%3D%22np%22+and+node%5B%40rel%3D%22det%22+and+%40pt%3D%22lid%22+and+%40lemma%3D%22een%22%5D+and+node%5B%40rel%3D%22mod%22+and+%40pt%3D%22adj%22+and+%40graad%3D%22basis%22+and+%40positie%3D%22prenom%22+and+%40buiging%3D%22met-e%22%5D+and+node%5B%40rel%3D%22hd%22+and+%40pt%3D%22n%22+and+%40graad%3D%22dim%22+and+%40genus%3D%22onz%22+and+%40getal%3D%22ev%22+and+%40naamval%3D%22stan%22+and+%40ntype%3D%22soort%22%5D%5D" TargetMode="External"/><Relationship Id="rId9" Type="http://schemas.openxmlformats.org/officeDocument/2006/relationships/hyperlink" Target="http://zardoz.service.rug.nl:8067/xpath?db=cgn&amp;xpath=%2F%2Fnode%5B%40cat%3D%22np%22+and+not%28node%5B%40rel%3D%22det%22%5D%29+and+node%5B%40rel%3D%22mod%22+and+%40pt%3D%22adj%22+and+%40graad%3D%22basis%22+and+%40positie%3D%22prenom%22+and+%40buiging%3D%22zonder%22%5D+and+node%5B%40rel%3D%22hd%22+and+%40pt%3D%22n%22+and+%40graad%3D%22dim%22+and+%40genus%3D%22onz%22+and+%40getal%3D%22ev%22+and+%40naamval%3D%22stan%22+and+%40ntype%3D%22soort%22%5D%5D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zardoz.service.rug.nl:8067/xpath?db=lassysmall&amp;xpath=%2F%2Fnode%5B%40cat%3D%22np%22and+node%5B%40rel%3D%22hd%22and+%40pt%3D%22n%22%5D+and+node%5B%40rel%3D%22mod%22+and+%40cat%3D%22rel%22+and+node%5B%40rel%3D%22rhd%22and+%40pt%3D%22vnw%22+and+%40word%3D%22wat%22%5D%5D%5D" TargetMode="External"/><Relationship Id="rId7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cgn&amp;xpath=%2F%2Fnode%5B%40cat%3D%22np%22and+node%5B%40rel%3D%22hd%22and+%40pt%3D%22n%22%5D+and+node%5B%40rel%3D%22mod%22+and+%40cat%3D%22rel%22+and+node%5B%40rel%3D%22rhd%22and+%40pt%3D%22vnw%22+and+%40word%3D%22dat%22%5D%5D%5D" TargetMode="External"/><Relationship Id="rId5" Type="http://schemas.openxmlformats.org/officeDocument/2006/relationships/hyperlink" Target="http://zardoz.service.rug.nl:8067/xpath?db=lassysmall&amp;xpath=%2F%2Fnode%5B%40cat%3D%22np%22and+node%5B%40rel%3D%22hd%22and+%40pt%3D%22n%22%5D+and+node%5B%40rel%3D%22mod%22+and+%40cat%3D%22rel%22+and+node%5B%40rel%3D%22rhd%22and+%40pt%3D%22vnw%22+and+%40word%3D%22dat%22%5D%5D%5D" TargetMode="External"/><Relationship Id="rId4" Type="http://schemas.openxmlformats.org/officeDocument/2006/relationships/hyperlink" Target="http://zardoz.service.rug.nl:8067/xpath?db=cgn&amp;xpath=%2F%2Fnode%5B%40cat%3D%22np%22and+node%5B%40rel%3D%22hd%22and+%40pt%3D%22n%22%5D+and+node%5B%40rel%3D%22mod%22+and+%40cat%3D%22rel%22+and+node%5B%40rel%3D%22rhd%22and+%40pt%3D%22vnw%22+and+%40word%3D%22wat%22%5D%5D%5D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3.png"/><Relationship Id="rId7" Type="http://schemas.openxmlformats.org/officeDocument/2006/relationships/slide" Target="slide8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hyperlink" Target="http://zardoz.service.rug.nl:8067/xpath?db=cgn&amp;xpath=//node%5b@cat%3D%22ap%22+and+node%5b@rel%3D%22hd%22+and+@pt%3D%22adj%22+and+@graad%3D%22comp%22+%5d+and+node%5b@rel%3D%22obcomp%22+and+@cat%3D%22cp%22+and+node%5b@rel%3D%22cmp%22+and+@pt%3D%22vg%22+and+@lemma%3D%22dan%22%5d%5d%5d" TargetMode="External"/><Relationship Id="rId7" Type="http://schemas.openxmlformats.org/officeDocument/2006/relationships/hyperlink" Target="https://portal.clarin.inl.nl/opensonar_whitelab/search/results?id=caaa26a7-e151-42ee-9428-2cd98011ac69&amp;query=%5bpos%3D%22(?i)adj.*comp.*%22%5d%5bword%3D%22(?i)als%22%5d&amp;within=document&amp;from=4&amp;view=1" TargetMode="External"/><Relationship Id="rId2" Type="http://schemas.openxmlformats.org/officeDocument/2006/relationships/hyperlink" Target="http://zardoz.service.rug.nl:8067/xpath?db=lassysmall&amp;xpath=//node%5b@cat%3D%22ap%22+and+node%5b@rel%3D%22hd%22+and+@pt%3D%22adj%22+and+@graad%3D%22comp%22+%5d+and+node%5b@rel%3D%22obcomp%22+and+@cat%3D%22cp%22+and+node%5b@rel%3D%22cmp%22+and+@pt%3D%22vg%22+and+@lemma%3D%22dan%22%5d%5d%5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cgn&amp;xpath=//node%5b@cat%3D%22ap%22+and+node%5b@rel%3D%22hd%22+and+@pt%3D%22adj%22+and+@graad%3D%22comp%22+%5d+and+node%5b@rel%3D%22obcomp%22+and+@cat%3D%22cp%22+and+node%5b@rel%3D%22cmp%22+and+@pt%3D%22vg%22+and+@lemma%3D%22als%22%5d%5d%5d" TargetMode="External"/><Relationship Id="rId5" Type="http://schemas.openxmlformats.org/officeDocument/2006/relationships/hyperlink" Target="http://zardoz.service.rug.nl:8067/xpath?db=lassysmall&amp;xpath=//node%5b@cat%3D%22ap%22+and+node%5b@rel%3D%22hd%22+and+@pt%3D%22adj%22+and+@graad%3D%22comp%22+%5d+and+node%5b@rel%3D%22obcomp%22+and+@cat%3D%22cp%22+and+node%5b@rel%3D%22cmp%22+and+@pt%3D%22vg%22+and+@lemma%3D%22als%22%5d%5d%5d" TargetMode="External"/><Relationship Id="rId4" Type="http://schemas.openxmlformats.org/officeDocument/2006/relationships/hyperlink" Target="https://portal.clarin.inl.nl/opensonar_whitelab/search/results?id=d08a16c2-089a-421c-a30d-8151ec724354&amp;query=%5bpos%3D%22(?i)adj.*comp.*%22%5d%5bword%3D%22(?i)dan%22%5d&amp;within=document&amp;view=1&amp;from=4&amp;ql=0" TargetMode="External"/><Relationship Id="rId9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zardoz.service.rug.nl:8067/xpath?db=lassysmall&amp;xpath=//node%5b+node%5b@rel%3D+%22su%22and+node%5b@cat%3D%22np%22+and+@rel%3D%22det%22and+node%5b@rel%3D%22det%22+and+@lemma%3D%22een%22+%5d+and+node%5b@lemma%3D%22paar%22+and+@rel%3D%22hd%22%5d%5d+and+node%5b@rel%3D%22hd%22+and+@pt%3D%22n%22%5d%5d+and+node%5b@rel%3D%22hd%22and+@pt%3D%22ww%22+and+@pvagr%3D%22ev%22%5d%5d" TargetMode="External"/><Relationship Id="rId13" Type="http://schemas.openxmlformats.org/officeDocument/2006/relationships/hyperlink" Target="http://zardoz.service.rug.nl:8067/xpath?db=cgn&amp;xpath=//node%5b+node%5b@rel%3D+%22su%22and+node%5b@cat%3D%22np%22+and+@rel%3D%22det%22and+node%5b@rel%3D%22det%22+and+@lemma%3D%22een%22+%5d+and+node%5b@lemma%3D%22paar%22+and+@rel%3D%22hd%22%5d%5d+and+node%5b@rel%3D%22hd%22+and+@pt%3D%22n%22%5d%5d+and+node%5b@rel%3D%22hd%22and+@pt%3D%22ww%22+and+@pvagr%3D%22mv%22%5d%5d" TargetMode="External"/><Relationship Id="rId3" Type="http://schemas.openxmlformats.org/officeDocument/2006/relationships/hyperlink" Target="http://zardoz.service.rug.nl:8067/xpath?db=lassysmall&amp;xpath=//node%5b+node%5b@rel%3D+%22su%22and+node%5b@cat%3D%22np%22+and+@rel%3D%22det%22and+node%5b@rel%3D%22det%22+and+@lemma%3D%22een%22+%5d+and+node%5b@lemma%3D%22aantal%22+and+@rel%3D%22hd%22%5d%5d+and+node%5b@rel%3D%22hd%22+and+@pt%3D%22n%22%5d%5d+and+node%5b@rel%3D%22hd%22and+@pt%3D%22ww%22+and+@pvagr%3D%22ev%22%5d%5d" TargetMode="External"/><Relationship Id="rId7" Type="http://schemas.openxmlformats.org/officeDocument/2006/relationships/hyperlink" Target="http://zardoz.service.rug.nl:8067/xpath?xpath=//node%5b%20node%5b@rel%3d%20%22su%22and%20node%5b@cat%3d%22np%22%20and%20@rel%3d%22det%22and%20node%5b@rel%3d%22det%22%20and%20@lemma%3d%22een%22%20%5d%20and%20node%5b@lemma%3d%22aantal%22%20and%20@rel%3d%22hd%22%5d%5d%20and%20node%5b@rel%3d%22hd%22%20and%20@pt%3d%22n%22%5d%5d%20and%20node%5b@rel%3d%22hd%22and%20@pt%3d%22ww%22%20and%20@pvagr%3d%22mv%22%5d%5d&amp;offset=20" TargetMode="External"/><Relationship Id="rId12" Type="http://schemas.openxmlformats.org/officeDocument/2006/relationships/hyperlink" Target="http://zardoz.service.rug.nl:8067/xpath?db=lassysmall&amp;xpath=//node%5b@cat+and+node%5b@rel%3D%22su%22+and+@cat%3D%22np%22+and+node%5b@rel%3D%22det%22+and+@pt%3D%22lid%22+and+@lemma%3D%22een%22%5d+and+node%5b@rel%3D%22hd%22+and+@pt%3D%22n%22+and+@lemma%3D%22paar%22%5d+and+node%5b@rel%3D%22mod%22+and+@pt%3D%22n%22%5d%5d+and+node%5b@rel%3D%22hd%22+and+@pt%3D%22ww%22++and+@wvorm%3D%22pv%22+and+@pvagr%3D%22mv%22%5d%5d" TargetMode="External"/><Relationship Id="rId2" Type="http://schemas.openxmlformats.org/officeDocument/2006/relationships/hyperlink" Target="http://zardoz.service.rug.nl:8067/xpath?db=lassysmall&amp;xpath=//node%5b@cat+and+node%5b@rel%3D%22su%22+and+@cat%3D%22np%22+and+node%5b@rel%3D%22det%22+and+@pt%3D%22lid%22+and+@lemma%3D%22een%22%5d+and+node%5b@rel%3D%22hd%22+and+@pt%3D%22n%22+and+@lemma%3D%22aantal%22%5d+and+node%5b@rel%3D%22mod%22+and+@pt%3D%22n%22%5d%5d+and+node%5b@rel%3D%22hd%22+and+@pt%3D%22ww%22++and+@wvorm%3D%22pv%22+and+@pvagr%3D%22ev%22%5d%5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lassysmall&amp;xpath=//node%5b+node%5b@rel%3D+%22su%22and+node%5b@cat%3D%22np%22+and+@rel%3D%22det%22and+node%5b@rel%3D%22det%22+and+@lemma%3D%22een%22+%5d+and+node%5b@lemma%3D%22aantal%22+and+@rel%3D%22hd%22%5d%5d+and+node%5b@rel%3D%22hd%22+and+@pt%3D%22n%22%5d%5d+and+node%5b@rel%3D%22hd%22and+@pt%3D%22ww%22+and+@pvagr%3D%22mv%22%5d%5d" TargetMode="External"/><Relationship Id="rId11" Type="http://schemas.openxmlformats.org/officeDocument/2006/relationships/hyperlink" Target="http://zardoz.service.rug.nl:8067/xpath?db=lassysmall&amp;xpath=//node%5b+node%5b@rel%3D+%22su%22and+node%5b@cat%3D%22np%22+and+@rel%3D%22det%22and+node%5b@rel%3D%22det%22+and+@lemma%3D%22een%22+%5d+and+node%5b@lemma%3D%22paar%22+and+@rel%3D%22hd%22%5d%5d+and+node%5b@rel%3D%22hd%22+and+@pt%3D%22n%22%5d%5d+and+node%5b@rel%3D%22hd%22and+@pt%3D%22ww%22+and+@pvagr%3D%22mv%22%5d%5d" TargetMode="External"/><Relationship Id="rId5" Type="http://schemas.openxmlformats.org/officeDocument/2006/relationships/hyperlink" Target="http://zardoz.service.rug.nl:8067/xpath?db=lassysmall&amp;xpath=//node%5b@cat+and+node%5b@rel%3D%22su%22+and+@cat%3D%22np%22+and+node%5b@rel%3D%22det%22+and+@pt%3D%22lid%22+and+@lemma%3D%22een%22%5d+and+node%5b@rel%3D%22hd%22+and+@pt%3D%22n%22+and+@lemma%3D%22aantal%22%5d+and+node%5b@rel%3D%22mod%22+and+@pt%3D%22n%22%5d%5d+and+node%5b@rel%3D%22hd%22+and+@pt%3D%22ww%22++and+@wvorm%3D%22pv%22+and+@pvagr%3D%22mv%22%5d%5d" TargetMode="External"/><Relationship Id="rId15" Type="http://schemas.openxmlformats.org/officeDocument/2006/relationships/image" Target="../media/image4.jpeg"/><Relationship Id="rId10" Type="http://schemas.openxmlformats.org/officeDocument/2006/relationships/hyperlink" Target="http://zardoz.service.rug.nl:8067/xpath?db=cgn&amp;xpath=//node%5b+node%5b@rel%3D+%22su%22and+node%5b@cat%3D%22np%22+and+@rel%3D%22det%22and+node%5b@rel%3D%22det%22+and+@lemma%3D%22een%22+%5d+and+node%5b@lemma%3D%22paar%22+and+@rel%3D%22hd%22%5d%5d+and+node%5b@rel%3D%22hd%22+and+@pt%3D%22n%22%5d%5d+and+node%5b@rel%3D%22hd%22and+@pt%3D%22ww%22+and+@pvagr%3D%22ev%22%5d%5d" TargetMode="External"/><Relationship Id="rId4" Type="http://schemas.openxmlformats.org/officeDocument/2006/relationships/hyperlink" Target="http://zardoz.service.rug.nl:8067/xpath?db=cgn&amp;xpath=//node%5b+node%5b@rel%3D+%22su%22and+node%5b@cat%3D%22np%22+and+@rel%3D%22det%22and+node%5b@rel%3D%22det%22+and+@lemma%3D%22een%22+%5d+and+node%5b@lemma%3D%22aantal%22+and+@rel%3D%22hd%22%5d%5d+and+node%5b@rel%3D%22hd%22+and+@pt%3D%22n%22%5d%5d+and+node%5b@rel%3D%22hd%22and+@pt%3D%22ww%22+and+@pvagr%3D%22ev%22%5d%5d" TargetMode="External"/><Relationship Id="rId9" Type="http://schemas.openxmlformats.org/officeDocument/2006/relationships/hyperlink" Target="http://zardoz.service.rug.nl:8067/xpath?db=lassysmall&amp;xpath=//node%5b@cat+and+node%5b@rel%3D%22su%22+and+@cat%3D%22np%22+and+node%5b@rel%3D%22det%22+and+@pt%3D%22lid%22+and+@lemma%3D%22een%22%5d+and+node%5b@rel%3D%22hd%22+and+@pt%3D%22n%22+and+@lemma%3D%22paar%22%5d+and+node%5b@rel%3D%22mod%22+and+@pt%3D%22n%22%5d%5d+and+node%5b@rel%3D%22hd%22+and+@pt%3D%22ww%22++and+@wvorm%3D%22pv%22+and+@pvagr%3D%22ev%22%5d%5d" TargetMode="External"/><Relationship Id="rId1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zardoz.service.rug.nl:8067/xpath?db=cgn&amp;xpath=%2F%2Fnode%5B%40word%3D%22ze%22+and+%40getal%3D%22mv%22+and+%40rel%3D%22su%22%5D" TargetMode="External"/><Relationship Id="rId3" Type="http://schemas.openxmlformats.org/officeDocument/2006/relationships/hyperlink" Target="http://zardoz.service.rug.nl:8067/xpath?db=lassysmall&amp;xpath=//node%5b@word%3D%22hun%22+and+@rel%3D%22su%22%5d" TargetMode="External"/><Relationship Id="rId7" Type="http://schemas.openxmlformats.org/officeDocument/2006/relationships/hyperlink" Target="http://zardoz.service.rug.nl:8067/xpath?db=lassysmall&amp;xpath=%2F%2Fnode%5B%40word%3D%22ze%22+and+%40getal%3D%22mv%22+and+%40rel%3D%22su%22%5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cgn&amp;xpath=%2F%2Fnode%5B%40word%3D%22zij%22+and+%40getal%3D%22mv%22+and+%40rel%3D%22su%22%5D" TargetMode="External"/><Relationship Id="rId5" Type="http://schemas.openxmlformats.org/officeDocument/2006/relationships/hyperlink" Target="http://zardoz.service.rug.nl:8067/xpath?db=lassysmall&amp;xpath=%2F%2Fnode%5B%40word%3D%22zij%22+and+%40getal%3D%22mv%22+and+%40rel%3D%22su%22%5D" TargetMode="External"/><Relationship Id="rId10" Type="http://schemas.openxmlformats.org/officeDocument/2006/relationships/image" Target="../media/image4.jpeg"/><Relationship Id="rId4" Type="http://schemas.openxmlformats.org/officeDocument/2006/relationships/hyperlink" Target="http://zardoz.service.rug.nl:8067/xpath?db=cgn&amp;xpath=//node%5b@word%3D%22hun%22+and+@rel%3D%22su%22%5d" TargetMode="External"/><Relationship Id="rId9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zardoz.service.rug.nl:8067/xpath?db=cgn&amp;xpath=%2F%2Fnode%5B%40pt%3D%22vnw%22+and+%40vwtype%3D%22pers%22+and+%40pdtype%3D%22pron%22+and+%40rel%3D%22su%22+and+%28%40word%3D%22ie%22+%29%5D" TargetMode="External"/><Relationship Id="rId3" Type="http://schemas.openxmlformats.org/officeDocument/2006/relationships/hyperlink" Target="http://zardoz.service.rug.nl:8067/xpath?db=lassysmall&amp;xpath=%2F%2Fnode%5B%40pt%3D%22vnw%22+and+%40vwtype%3D%22pers%22+and+%40pdtype%3D%22pron%22+and+%40rel%3D%22su%22+and+%28%40word%3D%22hem%22or+%40word%3D%22%27m%22%29%5D" TargetMode="External"/><Relationship Id="rId7" Type="http://schemas.openxmlformats.org/officeDocument/2006/relationships/hyperlink" Target="http://zardoz.service.rug.nl:8067/xpath?db=lassysmall&amp;xpath=%2F%2Fnode%5B%40pt%3D%22vnw%22+and+%40vwtype%3D%22pers%22+and+%40pdtype%3D%22pron%22+and+%40rel%3D%22su%22+and+%28%40word%3D%22ie%22+%29%5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cgn&amp;xpath=%2F%2Fnode%5B%40pt%3D%22vnw%22+and+%40vwtype%3D%22pers%22+and+%40pdtype%3D%22pron%22+and+%40rel%3D%22su%22+and+%28%40word%3D%22hij%22+%29%5D" TargetMode="External"/><Relationship Id="rId5" Type="http://schemas.openxmlformats.org/officeDocument/2006/relationships/hyperlink" Target="http://zardoz.service.rug.nl:8067/xpath?db=lassysmall&amp;xpath=%2F%2Fnode%5B%40pt%3D%22vnw%22+and+%40vwtype%3D%22pers%22+and+%40pdtype%3D%22pron%22+and+%40rel%3D%22su%22+and+%28%40word%3D%22hij%22+%29%5D" TargetMode="External"/><Relationship Id="rId10" Type="http://schemas.openxmlformats.org/officeDocument/2006/relationships/image" Target="../media/image4.jpeg"/><Relationship Id="rId4" Type="http://schemas.openxmlformats.org/officeDocument/2006/relationships/hyperlink" Target="http://zardoz.service.rug.nl:8067/xpath?db=cgn&amp;xpath=//node%5b@pt%3D%22vnw%22+and+@vwtype%3D%22pers%22+and+@pdtype%3D%22pron%22+and+@rel%3D%22su%22+and+(@word%3D%22hem%22or+@word%3D%22'm%22)%5d" TargetMode="External"/><Relationship Id="rId9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zardoz.service.rug.nl:8067/xpath?db=lassysmall&amp;xpath=//node%5b@cat+and+node%5b@rel%3D%22su%22+and+@pt%3D%22vnw%22+and+@lemma%3D%22u%22%5d+and+node%5b@rel%3D%22hd%22+and+@pt%3D%22ww%22+and+@pvtijd%3D%22tgw%22+and+@wvorm%3D%22pv%22++and+@word%3D%22bent%22%5d%5d" TargetMode="External"/><Relationship Id="rId3" Type="http://schemas.openxmlformats.org/officeDocument/2006/relationships/hyperlink" Target="http://zardoz.service.rug.nl:8067/xpath?db=cgn&amp;xpath=//node%5b@cat+and+node%5b@rel%3D%22su%22+and+@pt%3D%22vnw%22+and+@lemma%3D%22u%22%5d+and+node%5b@rel%3D%22hd%22+and+@pt%3D%22ww%22+and+@pvtijd%3D%22tgw%22+and+@wvorm%3D%22pv%22+and+@pvagr%3D%22met-t%22+and+@word%3D%22heeft%22%5d%5d%0d%0a" TargetMode="External"/><Relationship Id="rId7" Type="http://schemas.openxmlformats.org/officeDocument/2006/relationships/hyperlink" Target="http://zardoz.service.rug.nl:8067/xpath?db=cgn&amp;xpath=%2F%2Fnode%5B%40cat+and+node%5B%40rel%3D%22su%22+and+%40pt%3D%22vnw%22+and+%40lemma%3D%22u%22%5D+and+node%5B%40rel%3D%22hd%22+and+%40pt%3D%22ww%22+and+%40pvtijd%3D%22tgw%22+and+%40wvorm%3D%22pv%22++and+%40word%3D%22is%22%5D%5D" TargetMode="External"/><Relationship Id="rId2" Type="http://schemas.openxmlformats.org/officeDocument/2006/relationships/hyperlink" Target="http://zardoz.service.rug.nl:8067/xpath?db=lassysmall&amp;xpath=//node%5b@cat+and+node%5b@rel%3D%22su%22+and+@pt%3D%22vnw%22+and+@lemma%3D%22u%22%5d+and+node%5b@rel%3D%22hd%22+and+@pt%3D%22ww%22+and+@pvtijd%3D%22tgw%22+and+@wvorm%3D%22pv%22+and+@pvagr%3D%22met-t%22+and+@word%3D%22heeft%22%5d%5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lassysmall&amp;xpath=//node%5b@cat+and+node%5b@rel%3D%22su%22+and+@pt%3D%22vnw%22+and+@lemma%3D%22u%22%5d+and+node%5b@rel%3D%22hd%22+and+@pt%3D%22ww%22+and+@pvtijd%3D%22tgw%22+and+@wvorm%3D%22pv%22++and+@word%3D%22is%22%5d%5d" TargetMode="External"/><Relationship Id="rId11" Type="http://schemas.openxmlformats.org/officeDocument/2006/relationships/image" Target="../media/image4.jpeg"/><Relationship Id="rId5" Type="http://schemas.openxmlformats.org/officeDocument/2006/relationships/hyperlink" Target="http://zardoz.service.rug.nl:8067/xpath?db=cgn&amp;xpath=//node%5b@cat+and+node%5b@rel%3D%22su%22+and+@pt%3D%22vnw%22+and+@lemma%3D%22u%22%5d+and+node%5b@rel%3D%22hd%22+and+@pt%3D%22ww%22+and+@pvtijd%3D%22tgw%22+and+@wvorm%3D%22pv%22+and+@pvagr%3D%22met-t%22+and+@word%3D%22hebt%22%5d%5d" TargetMode="External"/><Relationship Id="rId10" Type="http://schemas.openxmlformats.org/officeDocument/2006/relationships/slide" Target="slide2.xml"/><Relationship Id="rId4" Type="http://schemas.openxmlformats.org/officeDocument/2006/relationships/hyperlink" Target="http://zardoz.service.rug.nl:8067/xpath?db=lassysmall&amp;xpath=//node%5b@cat+and+node%5b@rel%3D%22su%22+and+@pt%3D%22vnw%22+and+@lemma%3D%22u%22%5d+and+node%5b@rel%3D%22hd%22+and+@pt%3D%22ww%22+and+@pvtijd%3D%22tgw%22+and+@wvorm%3D%22pv%22+and+@pvagr%3D%22met-t%22+and+@word%3D%22hebt%22%5d%5d" TargetMode="External"/><Relationship Id="rId9" Type="http://schemas.openxmlformats.org/officeDocument/2006/relationships/hyperlink" Target="http://zardoz.service.rug.nl:8067/xpath?db=cgn&amp;xpath=//node%5b@cat+and+node%5b@rel%3D%22su%22+and+@pt%3D%22vnw%22+and+@lemma%3D%22u%22%5d+and+node%5b@rel%3D%22hd%22+and+@pt%3D%22ww%22+and+@pvtijd%3D%22tgw%22+and+@wvorm%3D%22pv%22++and+@word%3D%22bent%22%5d%5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zardoz.service.rug.nl:8067/xpath?db=cgn&amp;xpath=//node%5b@cat%3D%22ap%22+and+node%5b@rel%3D%22mod%22+and+@pt%3D%22adj%22+and+@buiging%3D%22zonder%22%5d+and+node%5b@rel%3D%22hd%22+and+@pt%3D%22adj%22%5d%5d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://zardoz.service.rug.nl:8067/xpath?db=lassysmall&amp;xpath=//node%5b@cat%3D%22ap%22+and+node%5b@rel%3D%22mod%22+and+@pt%3D%22adj%22+and+@buiging%3D%22zonder%22%5d+and+node%5b@rel%3D%22hd%22+and+@pt%3D%22adj%22%5d%5d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hyperlink" Target="http://zardoz.service.rug.nl:8067/xpath?db=cgn&amp;xpath=//node%5b@cat%3D%22ap%22+and+node%5b@rel%3D%22mod%22+and+@pt%3D%22adj%22+and+@buiging%3D%22met-e%22%5d+and+node%5b@rel%3D%22hd%22+and+@pt%3D%22adj%22%5d%5d" TargetMode="External"/><Relationship Id="rId4" Type="http://schemas.openxmlformats.org/officeDocument/2006/relationships/hyperlink" Target="http://zardoz.service.rug.nl:8067/xpath?db=lassysmall&amp;xpath=//node%5b@cat%3D%22ap%22+and+node%5b@rel%3D%22mod%22+and+@pt%3D%22adj%22+and+@buiging%3D%22met-e%22%5d+and+node%5b@rel%3D%22hd%22+and+@pt%3D%22adj%22%5d%5d+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Zoeken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Constructies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Jan Odijk</a:t>
            </a:r>
          </a:p>
          <a:p>
            <a:pPr eaLnBrk="1" hangingPunct="1"/>
            <a:r>
              <a:rPr lang="en-US" dirty="0" smtClean="0"/>
              <a:t>DRONGO </a:t>
            </a:r>
            <a:r>
              <a:rPr lang="en-US" dirty="0" err="1" smtClean="0"/>
              <a:t>Taalfestival</a:t>
            </a:r>
            <a:endParaRPr lang="en-US" dirty="0" smtClean="0"/>
          </a:p>
          <a:p>
            <a:pPr eaLnBrk="1" hangingPunct="1"/>
            <a:r>
              <a:rPr lang="en-US" dirty="0" smtClean="0"/>
              <a:t>Utrecht, 2015-09-26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</a:t>
            </a:fld>
            <a:endParaRPr lang="en-GB" noProof="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20000"/>
    </mc:Choice>
    <mc:Fallback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i="1" dirty="0" smtClean="0"/>
              <a:t>Hij </a:t>
            </a:r>
            <a:r>
              <a:rPr lang="nl-NL" i="1" dirty="0" smtClean="0">
                <a:solidFill>
                  <a:srgbClr val="FF0000"/>
                </a:solidFill>
              </a:rPr>
              <a:t>heb</a:t>
            </a:r>
            <a:r>
              <a:rPr lang="nl-NL" i="1" dirty="0" smtClean="0"/>
              <a:t> / </a:t>
            </a:r>
            <a:r>
              <a:rPr lang="nl-NL" i="1" dirty="0" smtClean="0">
                <a:solidFill>
                  <a:srgbClr val="00B050"/>
                </a:solidFill>
              </a:rPr>
              <a:t>heeft</a:t>
            </a:r>
            <a:endParaRPr lang="nl-NL" dirty="0">
              <a:solidFill>
                <a:srgbClr val="00B05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690162"/>
              </p:ext>
            </p:extLst>
          </p:nvPr>
        </p:nvGraphicFramePr>
        <p:xfrm>
          <a:off x="971599" y="2132856"/>
          <a:ext cx="7344816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448272"/>
                <a:gridCol w="2448272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Per miljoen woorden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Geschreven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Gesproken</a:t>
                      </a:r>
                      <a:endParaRPr lang="nl-N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dirty="0" smtClean="0"/>
                        <a:t>Hij </a:t>
                      </a: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heb</a:t>
                      </a:r>
                    </a:p>
                    <a:p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>
                          <a:hlinkClick r:id="rId3"/>
                        </a:rPr>
                        <a:t>0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>
                          <a:hlinkClick r:id="rId4"/>
                        </a:rPr>
                        <a:t>8</a:t>
                      </a:r>
                      <a:r>
                        <a:rPr lang="nl-NL" sz="2800" dirty="0" smtClean="0"/>
                        <a:t> [10] </a:t>
                      </a:r>
                      <a:endParaRPr lang="nl-N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Hij </a:t>
                      </a:r>
                      <a:r>
                        <a:rPr lang="nl-NL" sz="2800" dirty="0" smtClean="0">
                          <a:solidFill>
                            <a:srgbClr val="00B050"/>
                          </a:solidFill>
                        </a:rPr>
                        <a:t>heeft</a:t>
                      </a:r>
                      <a:endParaRPr lang="nl-NL" sz="2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>
                          <a:hlinkClick r:id="rId5"/>
                        </a:rPr>
                        <a:t>1919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>
                          <a:hlinkClick r:id="rId6"/>
                        </a:rPr>
                        <a:t>2135</a:t>
                      </a:r>
                      <a:endParaRPr lang="nl-NL" sz="2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7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229200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22449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20000"/>
    </mc:Choice>
    <mc:Fallback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i="1" dirty="0" smtClean="0"/>
              <a:t>Ik zag </a:t>
            </a:r>
            <a:r>
              <a:rPr lang="nl-NL" i="1" dirty="0" smtClean="0">
                <a:solidFill>
                  <a:srgbClr val="FF0000"/>
                </a:solidFill>
              </a:rPr>
              <a:t>hun</a:t>
            </a:r>
            <a:r>
              <a:rPr lang="nl-NL" i="1" dirty="0" smtClean="0"/>
              <a:t> / </a:t>
            </a:r>
            <a:r>
              <a:rPr lang="nl-NL" i="1" dirty="0" smtClean="0">
                <a:solidFill>
                  <a:srgbClr val="00B050"/>
                </a:solidFill>
              </a:rPr>
              <a:t>hen</a:t>
            </a:r>
            <a:r>
              <a:rPr lang="nl-NL" i="1" dirty="0" smtClean="0"/>
              <a:t/>
            </a:r>
            <a:br>
              <a:rPr lang="nl-NL" i="1" dirty="0" smtClean="0"/>
            </a:br>
            <a:r>
              <a:rPr lang="nl-NL" i="1" dirty="0" smtClean="0"/>
              <a:t>Ik gaf </a:t>
            </a:r>
            <a:r>
              <a:rPr lang="nl-NL" i="1" dirty="0" smtClean="0">
                <a:solidFill>
                  <a:srgbClr val="00B050"/>
                </a:solidFill>
              </a:rPr>
              <a:t>hun</a:t>
            </a:r>
            <a:r>
              <a:rPr lang="nl-NL" i="1" dirty="0" smtClean="0"/>
              <a:t> / </a:t>
            </a:r>
            <a:r>
              <a:rPr lang="nl-NL" i="1" dirty="0" smtClean="0">
                <a:solidFill>
                  <a:srgbClr val="FF0000"/>
                </a:solidFill>
              </a:rPr>
              <a:t>hen</a:t>
            </a:r>
            <a:r>
              <a:rPr lang="nl-NL" i="1" dirty="0" smtClean="0"/>
              <a:t> een boek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Object= lijdend voorwerp of object van een voorzetsel/</a:t>
            </a:r>
            <a:r>
              <a:rPr lang="nl-NL" dirty="0" err="1" smtClean="0"/>
              <a:t>achterzetsel</a:t>
            </a:r>
            <a:endParaRPr lang="nl-N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605475"/>
              </p:ext>
            </p:extLst>
          </p:nvPr>
        </p:nvGraphicFramePr>
        <p:xfrm>
          <a:off x="755576" y="1844824"/>
          <a:ext cx="7344816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204"/>
                <a:gridCol w="2484276"/>
                <a:gridCol w="1728192"/>
                <a:gridCol w="1296144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Per miljoen woorden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Functie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Geschreven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Gesproken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>
                          <a:solidFill>
                            <a:srgbClr val="00B050"/>
                          </a:solidFill>
                        </a:rPr>
                        <a:t>hen</a:t>
                      </a:r>
                      <a:endParaRPr lang="nl-NL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object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2"/>
                        </a:rPr>
                        <a:t>249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3"/>
                        </a:rPr>
                        <a:t>107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FF0000"/>
                          </a:solidFill>
                        </a:rPr>
                        <a:t>hen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Meewerkend voorwerp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4"/>
                        </a:rPr>
                        <a:t>53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5"/>
                        </a:rPr>
                        <a:t>16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B050"/>
                          </a:solidFill>
                        </a:rPr>
                        <a:t>hen</a:t>
                      </a:r>
                      <a:endParaRPr lang="nl-NL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Lijdend voorwerp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6"/>
                        </a:rPr>
                        <a:t>83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7"/>
                        </a:rPr>
                        <a:t>40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FF0000"/>
                          </a:solidFill>
                        </a:rPr>
                        <a:t>hun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object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8"/>
                        </a:rPr>
                        <a:t>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9"/>
                        </a:rPr>
                        <a:t>67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B050"/>
                          </a:solidFill>
                        </a:rPr>
                        <a:t>hun</a:t>
                      </a:r>
                      <a:endParaRPr lang="nl-NL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Meewerkend voorwerp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10"/>
                        </a:rPr>
                        <a:t>10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9"/>
                        </a:rPr>
                        <a:t>8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FF0000"/>
                          </a:solidFill>
                        </a:rPr>
                        <a:t>hun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Lijdend voorwerp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11"/>
                        </a:rPr>
                        <a:t>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12"/>
                        </a:rPr>
                        <a:t>15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415" y="5532824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85727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20000"/>
    </mc:Choice>
    <mc:Fallback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(Een) aardig</a:t>
            </a:r>
            <a:r>
              <a:rPr lang="nl-NL" dirty="0" smtClean="0">
                <a:solidFill>
                  <a:srgbClr val="FF0000"/>
                </a:solidFill>
              </a:rPr>
              <a:t>e</a:t>
            </a:r>
            <a:r>
              <a:rPr lang="nl-NL" dirty="0" smtClean="0"/>
              <a:t> meisje</a:t>
            </a:r>
            <a:endParaRPr lang="nl-N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204215"/>
              </p:ext>
            </p:extLst>
          </p:nvPr>
        </p:nvGraphicFramePr>
        <p:xfrm>
          <a:off x="457200" y="1600200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Per miljoen woorden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/>
                        <a:t>Geschreven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/>
                        <a:t>Gesproken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(Een) </a:t>
                      </a:r>
                      <a:r>
                        <a:rPr lang="nl-NL" sz="3200" dirty="0" smtClean="0">
                          <a:solidFill>
                            <a:srgbClr val="FF0000"/>
                          </a:solidFill>
                        </a:rPr>
                        <a:t>aardige</a:t>
                      </a:r>
                      <a:r>
                        <a:rPr lang="nl-NL" sz="3200" dirty="0" smtClean="0"/>
                        <a:t> meisje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2"/>
                        </a:rPr>
                        <a:t>0</a:t>
                      </a:r>
                      <a:r>
                        <a:rPr lang="nl-NL" sz="3200" dirty="0" smtClean="0"/>
                        <a:t> + </a:t>
                      </a:r>
                      <a:r>
                        <a:rPr lang="nl-NL" sz="3200" dirty="0" smtClean="0">
                          <a:hlinkClick r:id="rId3"/>
                        </a:rPr>
                        <a:t>1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4"/>
                        </a:rPr>
                        <a:t>2</a:t>
                      </a:r>
                      <a:r>
                        <a:rPr lang="nl-NL" sz="3200" dirty="0" smtClean="0"/>
                        <a:t> + </a:t>
                      </a:r>
                      <a:r>
                        <a:rPr lang="nl-NL" sz="3200" dirty="0" smtClean="0">
                          <a:hlinkClick r:id="rId5"/>
                        </a:rPr>
                        <a:t>2</a:t>
                      </a:r>
                      <a:r>
                        <a:rPr lang="nl-NL" sz="3200" dirty="0" smtClean="0"/>
                        <a:t> zonder </a:t>
                      </a:r>
                      <a:r>
                        <a:rPr lang="nl-NL" sz="3200" dirty="0" err="1" smtClean="0"/>
                        <a:t>det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(Een) </a:t>
                      </a:r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aardig</a:t>
                      </a:r>
                      <a:r>
                        <a:rPr lang="nl-NL" sz="3200" dirty="0" smtClean="0"/>
                        <a:t> meisje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6"/>
                        </a:rPr>
                        <a:t>98</a:t>
                      </a:r>
                      <a:r>
                        <a:rPr lang="nl-NL" sz="3200" dirty="0" smtClean="0"/>
                        <a:t> + </a:t>
                      </a:r>
                      <a:r>
                        <a:rPr lang="nl-NL" sz="3200" dirty="0" smtClean="0">
                          <a:hlinkClick r:id="rId7"/>
                        </a:rPr>
                        <a:t>12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8"/>
                        </a:rPr>
                        <a:t>251</a:t>
                      </a:r>
                      <a:r>
                        <a:rPr lang="nl-NL" sz="3200" dirty="0" smtClean="0"/>
                        <a:t> + </a:t>
                      </a:r>
                      <a:r>
                        <a:rPr lang="nl-NL" sz="3200" dirty="0" smtClean="0">
                          <a:hlinkClick r:id="rId9"/>
                        </a:rPr>
                        <a:t>46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5445224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91705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20000"/>
    </mc:Choice>
    <mc:Fallback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huis </a:t>
            </a:r>
            <a:r>
              <a:rPr lang="nl-NL" dirty="0" smtClean="0">
                <a:solidFill>
                  <a:srgbClr val="FF0000"/>
                </a:solidFill>
              </a:rPr>
              <a:t>wat</a:t>
            </a:r>
            <a:r>
              <a:rPr lang="nl-NL" dirty="0" smtClean="0"/>
              <a:t> / </a:t>
            </a:r>
            <a:r>
              <a:rPr lang="nl-NL" dirty="0" smtClean="0">
                <a:solidFill>
                  <a:srgbClr val="00B050"/>
                </a:solidFill>
              </a:rPr>
              <a:t>dat</a:t>
            </a:r>
            <a:endParaRPr lang="nl-NL" dirty="0">
              <a:solidFill>
                <a:srgbClr val="00B05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184193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37592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Per miljoen woorden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/>
                        <a:t>Geschreven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/>
                        <a:t>Gesproken</a:t>
                      </a:r>
                      <a:endParaRPr lang="nl-NL" sz="3200" dirty="0"/>
                    </a:p>
                  </a:txBody>
                  <a:tcPr/>
                </a:tc>
              </a:tr>
              <a:tr h="537592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Het huis </a:t>
                      </a:r>
                      <a:r>
                        <a:rPr lang="nl-NL" sz="3200" dirty="0" smtClean="0">
                          <a:solidFill>
                            <a:srgbClr val="FF0000"/>
                          </a:solidFill>
                        </a:rPr>
                        <a:t>wat</a:t>
                      </a:r>
                      <a:r>
                        <a:rPr lang="nl-NL" sz="3200" dirty="0" smtClean="0"/>
                        <a:t> …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3"/>
                        </a:rPr>
                        <a:t>37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4"/>
                        </a:rPr>
                        <a:t>214</a:t>
                      </a:r>
                      <a:endParaRPr lang="nl-NL" sz="3200" dirty="0"/>
                    </a:p>
                  </a:txBody>
                  <a:tcPr/>
                </a:tc>
              </a:tr>
              <a:tr h="537592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Het</a:t>
                      </a:r>
                      <a:r>
                        <a:rPr lang="nl-NL" sz="3200" baseline="0" dirty="0" smtClean="0"/>
                        <a:t> huis </a:t>
                      </a:r>
                      <a:r>
                        <a:rPr lang="nl-NL" sz="3200" baseline="0" dirty="0" smtClean="0">
                          <a:solidFill>
                            <a:srgbClr val="00B050"/>
                          </a:solidFill>
                        </a:rPr>
                        <a:t>dat</a:t>
                      </a:r>
                      <a:r>
                        <a:rPr lang="nl-NL" sz="3200" baseline="0" dirty="0" smtClean="0"/>
                        <a:t> …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5"/>
                        </a:rPr>
                        <a:t>1126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6"/>
                        </a:rPr>
                        <a:t>306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221088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91408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20000"/>
    </mc:Choice>
    <mc:Fallback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Constructies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/>
            <a:r>
              <a:rPr lang="en-GB" b="1" dirty="0" err="1"/>
              <a:t>Groter</a:t>
            </a:r>
            <a:r>
              <a:rPr lang="en-GB" b="1" dirty="0"/>
              <a:t> </a:t>
            </a:r>
            <a:r>
              <a:rPr lang="en-GB" b="1" dirty="0" err="1">
                <a:solidFill>
                  <a:srgbClr val="00B050"/>
                </a:solidFill>
              </a:rPr>
              <a:t>dan</a:t>
            </a:r>
            <a:r>
              <a:rPr lang="en-GB" b="1" dirty="0"/>
              <a:t> – </a:t>
            </a:r>
            <a:r>
              <a:rPr lang="en-GB" b="1" dirty="0" err="1"/>
              <a:t>groter</a:t>
            </a:r>
            <a:r>
              <a:rPr lang="en-GB" b="1" dirty="0"/>
              <a:t> </a:t>
            </a:r>
            <a:r>
              <a:rPr lang="en-GB" b="1" dirty="0" err="1">
                <a:solidFill>
                  <a:srgbClr val="FF0000"/>
                </a:solidFill>
              </a:rPr>
              <a:t>als</a:t>
            </a:r>
            <a:endParaRPr lang="en-GB" b="1" dirty="0">
              <a:solidFill>
                <a:srgbClr val="FF0000"/>
              </a:solidFill>
            </a:endParaRPr>
          </a:p>
          <a:p>
            <a:pPr marL="457200" indent="-457200"/>
            <a:r>
              <a:rPr lang="en-GB" b="1" dirty="0" err="1"/>
              <a:t>Een</a:t>
            </a:r>
            <a:r>
              <a:rPr lang="en-GB" b="1" dirty="0"/>
              <a:t> </a:t>
            </a:r>
            <a:r>
              <a:rPr lang="en-GB" b="1" dirty="0" err="1"/>
              <a:t>aantal</a:t>
            </a:r>
            <a:r>
              <a:rPr lang="en-GB" b="1" dirty="0"/>
              <a:t> </a:t>
            </a:r>
            <a:r>
              <a:rPr lang="en-GB" b="1" dirty="0" err="1"/>
              <a:t>mensen</a:t>
            </a:r>
            <a:r>
              <a:rPr lang="en-GB" b="1" dirty="0"/>
              <a:t> </a:t>
            </a:r>
            <a:r>
              <a:rPr lang="en-GB" b="1" dirty="0">
                <a:solidFill>
                  <a:srgbClr val="00B050"/>
                </a:solidFill>
              </a:rPr>
              <a:t>is</a:t>
            </a:r>
            <a:r>
              <a:rPr lang="en-GB" b="1" dirty="0"/>
              <a:t> – </a:t>
            </a:r>
            <a:r>
              <a:rPr lang="en-GB" b="1" dirty="0" err="1"/>
              <a:t>een</a:t>
            </a:r>
            <a:r>
              <a:rPr lang="en-GB" b="1" dirty="0"/>
              <a:t> </a:t>
            </a:r>
            <a:r>
              <a:rPr lang="en-GB" b="1" dirty="0" err="1"/>
              <a:t>aantal</a:t>
            </a:r>
            <a:r>
              <a:rPr lang="en-GB" b="1" dirty="0"/>
              <a:t> </a:t>
            </a:r>
            <a:r>
              <a:rPr lang="en-GB" b="1" dirty="0" err="1"/>
              <a:t>mensen</a:t>
            </a:r>
            <a:r>
              <a:rPr lang="en-GB" b="1" dirty="0"/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zijn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endParaRPr lang="en-GB" b="1" dirty="0">
              <a:solidFill>
                <a:srgbClr val="FF0000"/>
              </a:solidFill>
            </a:endParaRPr>
          </a:p>
          <a:p>
            <a:pPr marL="457200" indent="-457200"/>
            <a:r>
              <a:rPr lang="en-GB" b="1" dirty="0">
                <a:solidFill>
                  <a:srgbClr val="FF0000"/>
                </a:solidFill>
              </a:rPr>
              <a:t>Hun</a:t>
            </a:r>
            <a:r>
              <a:rPr lang="en-GB" b="1" dirty="0"/>
              <a:t> </a:t>
            </a:r>
            <a:r>
              <a:rPr lang="en-GB" b="1" dirty="0" err="1"/>
              <a:t>als</a:t>
            </a:r>
            <a:r>
              <a:rPr lang="en-GB" b="1" dirty="0"/>
              <a:t> </a:t>
            </a:r>
            <a:r>
              <a:rPr lang="en-GB" b="1" dirty="0" err="1"/>
              <a:t>onderwerp</a:t>
            </a:r>
            <a:r>
              <a:rPr lang="en-GB" b="1" dirty="0"/>
              <a:t> </a:t>
            </a:r>
            <a:r>
              <a:rPr lang="en-GB" b="1" dirty="0" err="1"/>
              <a:t>i.p.v</a:t>
            </a:r>
            <a:r>
              <a:rPr lang="en-GB" b="1" dirty="0"/>
              <a:t>. </a:t>
            </a:r>
            <a:r>
              <a:rPr lang="en-GB" b="1" dirty="0" err="1">
                <a:solidFill>
                  <a:srgbClr val="00B050"/>
                </a:solidFill>
              </a:rPr>
              <a:t>zij</a:t>
            </a:r>
            <a:r>
              <a:rPr lang="en-GB" b="1" dirty="0">
                <a:solidFill>
                  <a:srgbClr val="00B050"/>
                </a:solidFill>
              </a:rPr>
              <a:t> </a:t>
            </a:r>
            <a:r>
              <a:rPr lang="en-GB" b="1" dirty="0"/>
              <a:t>/</a:t>
            </a:r>
            <a:r>
              <a:rPr lang="en-GB" b="1" dirty="0">
                <a:solidFill>
                  <a:srgbClr val="00B050"/>
                </a:solidFill>
              </a:rPr>
              <a:t> </a:t>
            </a:r>
            <a:r>
              <a:rPr lang="en-GB" b="1" dirty="0" err="1">
                <a:solidFill>
                  <a:srgbClr val="00B050"/>
                </a:solidFill>
              </a:rPr>
              <a:t>ze</a:t>
            </a:r>
            <a:endParaRPr lang="en-GB" b="1" dirty="0">
              <a:solidFill>
                <a:srgbClr val="00B050"/>
              </a:solidFill>
            </a:endParaRPr>
          </a:p>
          <a:p>
            <a:pPr marL="457200" indent="-457200"/>
            <a:r>
              <a:rPr lang="en-GB" b="1" dirty="0">
                <a:solidFill>
                  <a:srgbClr val="FF0000"/>
                </a:solidFill>
              </a:rPr>
              <a:t>Hem/’m </a:t>
            </a:r>
            <a:r>
              <a:rPr lang="en-GB" b="1" dirty="0" err="1"/>
              <a:t>als</a:t>
            </a:r>
            <a:r>
              <a:rPr lang="en-GB" b="1" dirty="0"/>
              <a:t> </a:t>
            </a:r>
            <a:r>
              <a:rPr lang="en-GB" b="1" dirty="0" err="1"/>
              <a:t>onderwerp</a:t>
            </a:r>
            <a:r>
              <a:rPr lang="en-GB" b="1" dirty="0"/>
              <a:t> </a:t>
            </a:r>
            <a:r>
              <a:rPr lang="en-GB" b="1" dirty="0" err="1"/>
              <a:t>i.p.v</a:t>
            </a:r>
            <a:r>
              <a:rPr lang="en-GB" b="1" dirty="0">
                <a:solidFill>
                  <a:srgbClr val="00B050"/>
                </a:solidFill>
              </a:rPr>
              <a:t>. </a:t>
            </a:r>
            <a:r>
              <a:rPr lang="en-GB" b="1" dirty="0" err="1">
                <a:solidFill>
                  <a:srgbClr val="00B050"/>
                </a:solidFill>
              </a:rPr>
              <a:t>hij</a:t>
            </a:r>
            <a:r>
              <a:rPr lang="en-GB" b="1" dirty="0">
                <a:solidFill>
                  <a:srgbClr val="00B050"/>
                </a:solidFill>
              </a:rPr>
              <a:t> /</a:t>
            </a:r>
            <a:r>
              <a:rPr lang="en-GB" b="1" dirty="0" err="1">
                <a:solidFill>
                  <a:srgbClr val="00B050"/>
                </a:solidFill>
              </a:rPr>
              <a:t>ie</a:t>
            </a:r>
            <a:endParaRPr lang="en-GB" b="1" dirty="0">
              <a:solidFill>
                <a:srgbClr val="00B050"/>
              </a:solidFill>
            </a:endParaRPr>
          </a:p>
          <a:p>
            <a:pPr marL="457200" indent="-457200"/>
            <a:r>
              <a:rPr lang="en-GB" b="1" dirty="0"/>
              <a:t>U </a:t>
            </a:r>
            <a:r>
              <a:rPr lang="en-GB" b="1" dirty="0" err="1">
                <a:solidFill>
                  <a:srgbClr val="00B050"/>
                </a:solidFill>
              </a:rPr>
              <a:t>heeft</a:t>
            </a:r>
            <a:r>
              <a:rPr lang="en-GB" b="1" dirty="0"/>
              <a:t> – U </a:t>
            </a:r>
            <a:r>
              <a:rPr lang="en-GB" b="1" dirty="0" err="1">
                <a:solidFill>
                  <a:srgbClr val="00B050"/>
                </a:solidFill>
              </a:rPr>
              <a:t>hebt</a:t>
            </a:r>
            <a:r>
              <a:rPr lang="en-GB" b="1" dirty="0"/>
              <a:t> ; U </a:t>
            </a:r>
            <a:r>
              <a:rPr lang="en-GB" b="1" dirty="0">
                <a:solidFill>
                  <a:srgbClr val="00B050"/>
                </a:solidFill>
              </a:rPr>
              <a:t>bent</a:t>
            </a:r>
            <a:r>
              <a:rPr lang="en-GB" b="1" dirty="0"/>
              <a:t> – U </a:t>
            </a:r>
            <a:r>
              <a:rPr lang="en-GB" b="1" dirty="0">
                <a:solidFill>
                  <a:srgbClr val="00B050"/>
                </a:solidFill>
              </a:rPr>
              <a:t>is</a:t>
            </a:r>
            <a:endParaRPr lang="en-GB" b="1" dirty="0"/>
          </a:p>
          <a:p>
            <a:pPr marL="457200" indent="-457200"/>
            <a:r>
              <a:rPr lang="en-GB" b="1" dirty="0" err="1"/>
              <a:t>Hij</a:t>
            </a:r>
            <a:r>
              <a:rPr lang="en-GB" b="1" dirty="0"/>
              <a:t> </a:t>
            </a:r>
            <a:r>
              <a:rPr lang="en-GB" b="1" dirty="0" err="1">
                <a:solidFill>
                  <a:srgbClr val="00B050"/>
                </a:solidFill>
              </a:rPr>
              <a:t>heeft</a:t>
            </a:r>
            <a:r>
              <a:rPr lang="en-GB" b="1" dirty="0"/>
              <a:t> – </a:t>
            </a:r>
            <a:r>
              <a:rPr lang="en-GB" b="1" dirty="0" err="1"/>
              <a:t>Hij</a:t>
            </a:r>
            <a:r>
              <a:rPr lang="en-GB" b="1" dirty="0"/>
              <a:t> </a:t>
            </a:r>
            <a:r>
              <a:rPr lang="en-GB" b="1" dirty="0" err="1">
                <a:solidFill>
                  <a:srgbClr val="FF0000"/>
                </a:solidFill>
              </a:rPr>
              <a:t>heb</a:t>
            </a:r>
            <a:endParaRPr lang="en-GB" b="1" dirty="0">
              <a:solidFill>
                <a:srgbClr val="FF0000"/>
              </a:solidFill>
            </a:endParaRPr>
          </a:p>
          <a:p>
            <a:pPr marL="457200" indent="-457200"/>
            <a:r>
              <a:rPr lang="en-GB" b="1" dirty="0" err="1"/>
              <a:t>Een</a:t>
            </a:r>
            <a:r>
              <a:rPr lang="en-GB" b="1" dirty="0">
                <a:solidFill>
                  <a:srgbClr val="FF0000"/>
                </a:solidFill>
              </a:rPr>
              <a:t> hele </a:t>
            </a:r>
            <a:r>
              <a:rPr lang="en-GB" b="1" dirty="0" err="1"/>
              <a:t>mooie</a:t>
            </a:r>
            <a:r>
              <a:rPr lang="en-GB" b="1" dirty="0"/>
              <a:t> </a:t>
            </a:r>
            <a:r>
              <a:rPr lang="en-GB" b="1" dirty="0" err="1"/>
              <a:t>vrouw</a:t>
            </a:r>
            <a:r>
              <a:rPr lang="en-GB" b="1" dirty="0"/>
              <a:t> – </a:t>
            </a:r>
            <a:r>
              <a:rPr lang="en-GB" b="1" dirty="0" err="1"/>
              <a:t>een</a:t>
            </a:r>
            <a:r>
              <a:rPr lang="en-GB" b="1" dirty="0"/>
              <a:t> </a:t>
            </a:r>
            <a:r>
              <a:rPr lang="en-GB" b="1" dirty="0">
                <a:solidFill>
                  <a:srgbClr val="00B050"/>
                </a:solidFill>
              </a:rPr>
              <a:t>heel</a:t>
            </a:r>
            <a:r>
              <a:rPr lang="en-GB" b="1" dirty="0"/>
              <a:t> </a:t>
            </a:r>
            <a:r>
              <a:rPr lang="en-GB" b="1" dirty="0" err="1"/>
              <a:t>mooie</a:t>
            </a:r>
            <a:r>
              <a:rPr lang="en-GB" b="1" dirty="0"/>
              <a:t> </a:t>
            </a:r>
            <a:r>
              <a:rPr lang="en-GB" b="1" dirty="0" err="1"/>
              <a:t>vrouw</a:t>
            </a:r>
            <a:endParaRPr lang="en-GB" b="1" dirty="0"/>
          </a:p>
          <a:p>
            <a:endParaRPr lang="nl-NL" dirty="0"/>
          </a:p>
        </p:txBody>
      </p:sp>
      <p:pic>
        <p:nvPicPr>
          <p:cNvPr id="1026" name="Picture 2" descr="C:\Users\Odijk101\AppData\Local\Microsoft\Windows\Temporary Internet Files\Content.IE5\7X6UTRLR\large-arrow-orange-right-33.3-6041[1].gi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00808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Odijk101\AppData\Local\Microsoft\Windows\Temporary Internet Files\Content.IE5\7X6UTRLR\large-arrow-orange-right-33.3-6041[1].gif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636912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Odijk101\AppData\Local\Microsoft\Windows\Temporary Internet Files\Content.IE5\7X6UTRLR\large-arrow-orange-right-33.3-6041[1].gif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212976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Odijk101\AppData\Local\Microsoft\Windows\Temporary Internet Files\Content.IE5\7X6UTRLR\large-arrow-orange-right-33.3-6041[1].gif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789040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Odijk101\AppData\Local\Microsoft\Windows\Temporary Internet Files\Content.IE5\7X6UTRLR\large-arrow-orange-right-33.3-6041[1].gif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293096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Odijk101\AppData\Local\Microsoft\Windows\Temporary Internet Files\Content.IE5\7X6UTRLR\large-arrow-orange-right-33.3-6041[1].gif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935" y="4767511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Odijk101\AppData\Local\Microsoft\Windows\Temporary Internet Files\Content.IE5\7X6UTRLR\large-arrow-orange-right-33.3-6041[1].gif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991" y="5805264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67476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20000"/>
    </mc:Choice>
    <mc:Fallback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Constructies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GB" b="1" dirty="0" smtClean="0"/>
              <a:t>(</a:t>
            </a:r>
            <a:r>
              <a:rPr lang="en-GB" b="1" dirty="0" err="1" smtClean="0"/>
              <a:t>Een</a:t>
            </a:r>
            <a:r>
              <a:rPr lang="en-GB" b="1" dirty="0" smtClean="0"/>
              <a:t>) </a:t>
            </a:r>
            <a:r>
              <a:rPr lang="en-GB" b="1" dirty="0" err="1" smtClean="0"/>
              <a:t>aardig</a:t>
            </a:r>
            <a:r>
              <a:rPr lang="en-GB" b="1" dirty="0" err="1" smtClean="0">
                <a:solidFill>
                  <a:srgbClr val="FF0000"/>
                </a:solidFill>
              </a:rPr>
              <a:t>e</a:t>
            </a:r>
            <a:r>
              <a:rPr lang="en-GB" b="1" dirty="0" smtClean="0"/>
              <a:t> </a:t>
            </a:r>
            <a:r>
              <a:rPr lang="en-GB" b="1" dirty="0" err="1" smtClean="0"/>
              <a:t>meisje</a:t>
            </a:r>
            <a:endParaRPr lang="en-GB" b="1" dirty="0">
              <a:solidFill>
                <a:srgbClr val="FF0000"/>
              </a:solidFill>
            </a:endParaRPr>
          </a:p>
          <a:p>
            <a:pPr marL="457200" indent="-457200"/>
            <a:r>
              <a:rPr lang="en-GB" b="1" dirty="0" smtClean="0"/>
              <a:t>Het huis </a:t>
            </a:r>
            <a:r>
              <a:rPr lang="en-GB" b="1" dirty="0" err="1" smtClean="0">
                <a:solidFill>
                  <a:srgbClr val="00B050"/>
                </a:solidFill>
              </a:rPr>
              <a:t>dat</a:t>
            </a:r>
            <a:r>
              <a:rPr lang="en-GB" b="1" dirty="0" smtClean="0">
                <a:solidFill>
                  <a:srgbClr val="00B050"/>
                </a:solidFill>
              </a:rPr>
              <a:t> </a:t>
            </a:r>
            <a:r>
              <a:rPr lang="en-GB" b="1" dirty="0" smtClean="0"/>
              <a:t>/ </a:t>
            </a:r>
            <a:r>
              <a:rPr lang="en-GB" b="1" dirty="0" smtClean="0">
                <a:solidFill>
                  <a:srgbClr val="FF0000"/>
                </a:solidFill>
              </a:rPr>
              <a:t>wat</a:t>
            </a:r>
            <a:endParaRPr lang="en-GB" b="1" dirty="0">
              <a:solidFill>
                <a:srgbClr val="FF0000"/>
              </a:solidFill>
            </a:endParaRPr>
          </a:p>
          <a:p>
            <a:endParaRPr lang="nl-NL" dirty="0"/>
          </a:p>
        </p:txBody>
      </p:sp>
      <p:pic>
        <p:nvPicPr>
          <p:cNvPr id="1026" name="Picture 2" descr="C:\Users\Odijk101\AppData\Local\Microsoft\Windows\Temporary Internet Files\Content.IE5\7X6UTRLR\large-arrow-orange-right-33.3-6041[1].gi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00808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Odijk101\AppData\Local\Microsoft\Windows\Temporary Internet Files\Content.IE5\7X6UTRLR\large-arrow-orange-right-33.3-6041[1].gif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931" y="2243908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87442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20000"/>
    </mc:Choice>
    <mc:Fallback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i="1" dirty="0" smtClean="0"/>
              <a:t>Groter </a:t>
            </a:r>
            <a:r>
              <a:rPr lang="nl-NL" i="1" dirty="0" smtClean="0">
                <a:solidFill>
                  <a:srgbClr val="00B050"/>
                </a:solidFill>
              </a:rPr>
              <a:t>dan</a:t>
            </a:r>
            <a:r>
              <a:rPr lang="nl-NL" dirty="0" smtClean="0"/>
              <a:t> of </a:t>
            </a:r>
            <a:r>
              <a:rPr lang="nl-NL" i="1" dirty="0" smtClean="0"/>
              <a:t>Groter </a:t>
            </a:r>
            <a:r>
              <a:rPr lang="nl-NL" i="1" dirty="0" smtClean="0">
                <a:solidFill>
                  <a:srgbClr val="FF0000"/>
                </a:solidFill>
              </a:rPr>
              <a:t>als</a:t>
            </a:r>
            <a:endParaRPr lang="nl-NL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023997"/>
              </p:ext>
            </p:extLst>
          </p:nvPr>
        </p:nvGraphicFramePr>
        <p:xfrm>
          <a:off x="755576" y="1988840"/>
          <a:ext cx="7704856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6214"/>
                <a:gridCol w="1926214"/>
                <a:gridCol w="1926214"/>
                <a:gridCol w="1926214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Per miljoen woorden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Geschreven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Gesproken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Geschreven groot</a:t>
                      </a:r>
                      <a:endParaRPr lang="nl-N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dirty="0" smtClean="0"/>
                        <a:t>Groter </a:t>
                      </a:r>
                      <a:r>
                        <a:rPr lang="nl-NL" sz="2800" dirty="0" smtClean="0">
                          <a:solidFill>
                            <a:srgbClr val="00B050"/>
                          </a:solidFill>
                        </a:rPr>
                        <a:t>dan</a:t>
                      </a:r>
                    </a:p>
                    <a:p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>
                          <a:hlinkClick r:id="rId2"/>
                        </a:rPr>
                        <a:t>532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>
                          <a:hlinkClick r:id="rId3"/>
                        </a:rPr>
                        <a:t>245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>
                          <a:hlinkClick r:id="rId4"/>
                        </a:rPr>
                        <a:t>243</a:t>
                      </a:r>
                      <a:endParaRPr lang="nl-N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Groter </a:t>
                      </a: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als</a:t>
                      </a:r>
                      <a:endParaRPr lang="nl-NL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>
                          <a:hlinkClick r:id="rId5"/>
                        </a:rPr>
                        <a:t>1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>
                          <a:hlinkClick r:id="rId6"/>
                        </a:rPr>
                        <a:t>30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>
                          <a:hlinkClick r:id="rId7"/>
                        </a:rPr>
                        <a:t>20</a:t>
                      </a:r>
                      <a:endParaRPr lang="nl-NL" sz="2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C:\Users\Odijk101\AppData\Local\Microsoft\Windows\Temporary Internet Files\Content.IE5\7X6UTRLR\arrow_back[1].jpg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138850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48919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20000"/>
    </mc:Choice>
    <mc:Fallback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i="1" dirty="0" smtClean="0"/>
              <a:t>Een aantal/paar mensen </a:t>
            </a:r>
            <a:r>
              <a:rPr lang="nl-NL" i="1" dirty="0" smtClean="0">
                <a:solidFill>
                  <a:srgbClr val="00B050"/>
                </a:solidFill>
              </a:rPr>
              <a:t>is</a:t>
            </a:r>
            <a:r>
              <a:rPr lang="nl-NL" i="1" dirty="0" smtClean="0"/>
              <a:t>/</a:t>
            </a:r>
            <a:r>
              <a:rPr lang="nl-NL" i="1" dirty="0" smtClean="0">
                <a:solidFill>
                  <a:srgbClr val="FF0000"/>
                </a:solidFill>
              </a:rPr>
              <a:t>zijn</a:t>
            </a:r>
            <a:r>
              <a:rPr lang="nl-NL" i="1" dirty="0" smtClean="0"/>
              <a:t> …</a:t>
            </a:r>
            <a:endParaRPr lang="nl-NL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393018"/>
              </p:ext>
            </p:extLst>
          </p:nvPr>
        </p:nvGraphicFramePr>
        <p:xfrm>
          <a:off x="467543" y="1844824"/>
          <a:ext cx="777686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592288"/>
                <a:gridCol w="259228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Per miljoen woorden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Geschreven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Gesproken</a:t>
                      </a:r>
                      <a:endParaRPr lang="nl-N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dirty="0" smtClean="0"/>
                        <a:t>Een aantal</a:t>
                      </a:r>
                      <a:r>
                        <a:rPr lang="nl-NL" sz="2000" baseline="0" dirty="0" smtClean="0"/>
                        <a:t> mensen </a:t>
                      </a:r>
                      <a:r>
                        <a:rPr lang="nl-NL" sz="2000" baseline="0" dirty="0" smtClean="0">
                          <a:solidFill>
                            <a:srgbClr val="00B050"/>
                          </a:solidFill>
                        </a:rPr>
                        <a:t>is</a:t>
                      </a:r>
                      <a:endParaRPr lang="nl-NL" sz="2000" dirty="0" smtClean="0"/>
                    </a:p>
                    <a:p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dirty="0" smtClean="0">
                          <a:hlinkClick r:id="rId2"/>
                        </a:rPr>
                        <a:t>17</a:t>
                      </a:r>
                      <a:r>
                        <a:rPr lang="nl-NL" sz="2000" dirty="0" smtClean="0"/>
                        <a:t> + </a:t>
                      </a:r>
                      <a:r>
                        <a:rPr lang="nl-NL" sz="2000" dirty="0" smtClean="0">
                          <a:hlinkClick r:id="rId3"/>
                        </a:rPr>
                        <a:t>0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dirty="0" smtClean="0">
                          <a:hlinkClick r:id="rId4"/>
                        </a:rPr>
                        <a:t>6</a:t>
                      </a:r>
                      <a:endParaRPr lang="nl-N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Een aantal mensen </a:t>
                      </a:r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zijn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dirty="0" smtClean="0">
                          <a:hlinkClick r:id="rId5"/>
                        </a:rPr>
                        <a:t>4</a:t>
                      </a:r>
                      <a:r>
                        <a:rPr lang="nl-NL" sz="2000" dirty="0" smtClean="0"/>
                        <a:t> + </a:t>
                      </a:r>
                      <a:r>
                        <a:rPr lang="nl-NL" sz="2000" dirty="0" smtClean="0">
                          <a:hlinkClick r:id="rId6"/>
                        </a:rPr>
                        <a:t>25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dirty="0" smtClean="0">
                          <a:hlinkClick r:id="rId7"/>
                        </a:rPr>
                        <a:t>35</a:t>
                      </a:r>
                      <a:endParaRPr lang="nl-N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Een paar mensen </a:t>
                      </a:r>
                      <a:r>
                        <a:rPr lang="nl-NL" sz="2000" dirty="0" smtClean="0">
                          <a:solidFill>
                            <a:srgbClr val="00B050"/>
                          </a:solidFill>
                        </a:rPr>
                        <a:t>is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dirty="0" smtClean="0"/>
                        <a:t> </a:t>
                      </a:r>
                      <a:r>
                        <a:rPr lang="nl-NL" sz="2000" dirty="0" smtClean="0">
                          <a:hlinkClick r:id="rId8"/>
                        </a:rPr>
                        <a:t>1</a:t>
                      </a:r>
                      <a:r>
                        <a:rPr lang="nl-NL" sz="2000" dirty="0" smtClean="0"/>
                        <a:t> + </a:t>
                      </a:r>
                      <a:r>
                        <a:rPr lang="nl-NL" sz="2000" dirty="0" smtClean="0">
                          <a:hlinkClick r:id="rId9"/>
                        </a:rPr>
                        <a:t>0</a:t>
                      </a:r>
                      <a:r>
                        <a:rPr lang="nl-NL" sz="2000" dirty="0" smtClean="0"/>
                        <a:t> 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dirty="0" smtClean="0">
                          <a:hlinkClick r:id="rId10"/>
                        </a:rPr>
                        <a:t>1</a:t>
                      </a:r>
                      <a:endParaRPr lang="nl-N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Een paar mensen </a:t>
                      </a:r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zijn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dirty="0" smtClean="0">
                          <a:hlinkClick r:id="rId11"/>
                        </a:rPr>
                        <a:t>14</a:t>
                      </a:r>
                      <a:r>
                        <a:rPr lang="nl-NL" sz="2000" dirty="0" smtClean="0"/>
                        <a:t> + </a:t>
                      </a:r>
                      <a:r>
                        <a:rPr lang="nl-NL" sz="2000" dirty="0" smtClean="0">
                          <a:hlinkClick r:id="rId12"/>
                        </a:rPr>
                        <a:t>0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dirty="0" smtClean="0">
                          <a:hlinkClick r:id="rId13"/>
                        </a:rPr>
                        <a:t>27</a:t>
                      </a:r>
                      <a:endParaRPr lang="nl-NL" sz="2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14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013176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24383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20000"/>
    </mc:Choice>
    <mc:Fallback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i="1" dirty="0" smtClean="0">
                <a:solidFill>
                  <a:srgbClr val="FF0000"/>
                </a:solidFill>
              </a:rPr>
              <a:t>Hun</a:t>
            </a:r>
            <a:r>
              <a:rPr lang="nl-NL" dirty="0" smtClean="0"/>
              <a:t> </a:t>
            </a:r>
            <a:r>
              <a:rPr lang="nl-NL" dirty="0" smtClean="0"/>
              <a:t>– </a:t>
            </a:r>
            <a:r>
              <a:rPr lang="nl-NL" i="1" dirty="0" smtClean="0">
                <a:solidFill>
                  <a:srgbClr val="00B050"/>
                </a:solidFill>
              </a:rPr>
              <a:t>Zij</a:t>
            </a:r>
            <a:r>
              <a:rPr lang="nl-NL" i="1" dirty="0" smtClean="0"/>
              <a:t>/</a:t>
            </a:r>
            <a:r>
              <a:rPr lang="nl-NL" i="1" dirty="0" smtClean="0">
                <a:solidFill>
                  <a:srgbClr val="00B050"/>
                </a:solidFill>
              </a:rPr>
              <a:t>Ze</a:t>
            </a:r>
            <a:r>
              <a:rPr lang="nl-NL" i="1" dirty="0" smtClean="0"/>
              <a:t> </a:t>
            </a:r>
            <a:r>
              <a:rPr lang="nl-NL" i="1" dirty="0" smtClean="0"/>
              <a:t>als onderwerp</a:t>
            </a:r>
            <a:endParaRPr lang="nl-NL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675436"/>
              </p:ext>
            </p:extLst>
          </p:nvPr>
        </p:nvGraphicFramePr>
        <p:xfrm>
          <a:off x="683568" y="1916832"/>
          <a:ext cx="7848873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91"/>
                <a:gridCol w="2616291"/>
                <a:gridCol w="2616291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Per miljoen woorden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Geschreven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Gesproken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200" dirty="0" smtClean="0">
                          <a:solidFill>
                            <a:srgbClr val="FF0000"/>
                          </a:solidFill>
                        </a:rPr>
                        <a:t>hun</a:t>
                      </a:r>
                      <a:endParaRPr lang="nl-NL" sz="3200" dirty="0" smtClean="0"/>
                    </a:p>
                    <a:p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3"/>
                        </a:rPr>
                        <a:t>0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4"/>
                        </a:rPr>
                        <a:t>20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zij (mv)</a:t>
                      </a:r>
                      <a:endParaRPr lang="nl-N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5"/>
                        </a:rPr>
                        <a:t>343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6"/>
                        </a:rPr>
                        <a:t>360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ze (mv)</a:t>
                      </a:r>
                      <a:endParaRPr lang="nl-N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7"/>
                        </a:rPr>
                        <a:t>1481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8"/>
                        </a:rPr>
                        <a:t>4107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9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445224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20525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20000"/>
    </mc:Choice>
    <mc:Fallback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i="1" dirty="0" smtClean="0">
                <a:solidFill>
                  <a:srgbClr val="FF0000"/>
                </a:solidFill>
              </a:rPr>
              <a:t>Hem/’m</a:t>
            </a:r>
            <a:r>
              <a:rPr lang="nl-NL" dirty="0" smtClean="0"/>
              <a:t> </a:t>
            </a:r>
            <a:r>
              <a:rPr lang="nl-NL" dirty="0" smtClean="0"/>
              <a:t>– </a:t>
            </a:r>
            <a:r>
              <a:rPr lang="nl-NL" dirty="0" smtClean="0">
                <a:solidFill>
                  <a:srgbClr val="00B050"/>
                </a:solidFill>
              </a:rPr>
              <a:t>Hij</a:t>
            </a:r>
            <a:r>
              <a:rPr lang="nl-NL" dirty="0" smtClean="0"/>
              <a:t>/</a:t>
            </a:r>
            <a:r>
              <a:rPr lang="nl-NL" dirty="0" smtClean="0">
                <a:solidFill>
                  <a:srgbClr val="00B050"/>
                </a:solidFill>
              </a:rPr>
              <a:t>ie</a:t>
            </a:r>
            <a:r>
              <a:rPr lang="nl-NL" dirty="0" smtClean="0"/>
              <a:t> </a:t>
            </a:r>
            <a:r>
              <a:rPr lang="nl-NL" dirty="0" smtClean="0"/>
              <a:t>als onderwerp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905552"/>
              </p:ext>
            </p:extLst>
          </p:nvPr>
        </p:nvGraphicFramePr>
        <p:xfrm>
          <a:off x="827585" y="2348880"/>
          <a:ext cx="7344816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448272"/>
                <a:gridCol w="2448272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Per miljoen woorden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Geschreven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Gesproken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>
                          <a:solidFill>
                            <a:srgbClr val="FF0000"/>
                          </a:solidFill>
                        </a:rPr>
                        <a:t>hem/ ‘m </a:t>
                      </a:r>
                      <a:endParaRPr lang="nl-NL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3"/>
                        </a:rPr>
                        <a:t>0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4"/>
                        </a:rPr>
                        <a:t>101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hij</a:t>
                      </a:r>
                      <a:endParaRPr lang="nl-N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5"/>
                        </a:rPr>
                        <a:t>2703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6"/>
                        </a:rPr>
                        <a:t>2686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ie</a:t>
                      </a:r>
                      <a:endParaRPr lang="nl-N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7"/>
                        </a:rPr>
                        <a:t>55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8"/>
                        </a:rPr>
                        <a:t>1919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467" y="5301208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08712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20000"/>
    </mc:Choice>
    <mc:Fallback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i="1" dirty="0" smtClean="0"/>
              <a:t>U </a:t>
            </a:r>
            <a:r>
              <a:rPr lang="nl-NL" i="1" dirty="0" smtClean="0">
                <a:solidFill>
                  <a:srgbClr val="00B050"/>
                </a:solidFill>
              </a:rPr>
              <a:t>heeft</a:t>
            </a:r>
            <a:r>
              <a:rPr lang="nl-NL" i="1" dirty="0" smtClean="0"/>
              <a:t> </a:t>
            </a:r>
            <a:r>
              <a:rPr lang="nl-NL" i="1" dirty="0" smtClean="0"/>
              <a:t> </a:t>
            </a:r>
            <a:r>
              <a:rPr lang="nl-NL" dirty="0" smtClean="0"/>
              <a:t>-</a:t>
            </a:r>
            <a:r>
              <a:rPr lang="nl-NL" i="1" dirty="0" smtClean="0"/>
              <a:t> </a:t>
            </a:r>
            <a:r>
              <a:rPr lang="nl-NL" i="1" dirty="0" smtClean="0"/>
              <a:t>U </a:t>
            </a:r>
            <a:r>
              <a:rPr lang="nl-NL" i="1" dirty="0" smtClean="0">
                <a:solidFill>
                  <a:srgbClr val="00B050"/>
                </a:solidFill>
              </a:rPr>
              <a:t>hebt</a:t>
            </a:r>
            <a:r>
              <a:rPr lang="nl-NL" i="1" dirty="0" smtClean="0"/>
              <a:t/>
            </a:r>
            <a:br>
              <a:rPr lang="nl-NL" i="1" dirty="0" smtClean="0"/>
            </a:br>
            <a:r>
              <a:rPr lang="nl-NL" i="1" dirty="0" smtClean="0"/>
              <a:t>U </a:t>
            </a:r>
            <a:r>
              <a:rPr lang="nl-NL" i="1" dirty="0" smtClean="0">
                <a:solidFill>
                  <a:srgbClr val="00B050"/>
                </a:solidFill>
              </a:rPr>
              <a:t>is</a:t>
            </a:r>
            <a:r>
              <a:rPr lang="nl-NL" i="1" dirty="0" smtClean="0"/>
              <a:t> </a:t>
            </a:r>
            <a:r>
              <a:rPr lang="nl-NL" i="1" dirty="0" smtClean="0"/>
              <a:t> </a:t>
            </a:r>
            <a:r>
              <a:rPr lang="nl-NL" dirty="0" smtClean="0"/>
              <a:t>-</a:t>
            </a:r>
            <a:r>
              <a:rPr lang="nl-NL" i="1" dirty="0" smtClean="0"/>
              <a:t> </a:t>
            </a:r>
            <a:r>
              <a:rPr lang="nl-NL" i="1" dirty="0" smtClean="0"/>
              <a:t>U </a:t>
            </a:r>
            <a:r>
              <a:rPr lang="nl-NL" i="1" dirty="0" smtClean="0">
                <a:solidFill>
                  <a:srgbClr val="00B050"/>
                </a:solidFill>
              </a:rPr>
              <a:t>bent</a:t>
            </a:r>
            <a:endParaRPr lang="nl-NL" dirty="0">
              <a:solidFill>
                <a:srgbClr val="00B05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539721"/>
              </p:ext>
            </p:extLst>
          </p:nvPr>
        </p:nvGraphicFramePr>
        <p:xfrm>
          <a:off x="899592" y="1484784"/>
          <a:ext cx="7632849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283"/>
                <a:gridCol w="2544283"/>
                <a:gridCol w="2544283"/>
              </a:tblGrid>
              <a:tr h="208032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Per miljoen woorden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Geschreven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Gesproken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200" dirty="0" smtClean="0"/>
                        <a:t>U </a:t>
                      </a:r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heeft </a:t>
                      </a:r>
                    </a:p>
                    <a:p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2"/>
                        </a:rPr>
                        <a:t>107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3"/>
                        </a:rPr>
                        <a:t>139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U </a:t>
                      </a:r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hebt</a:t>
                      </a:r>
                      <a:endParaRPr lang="nl-N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4"/>
                        </a:rPr>
                        <a:t>52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5"/>
                        </a:rPr>
                        <a:t>106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U </a:t>
                      </a:r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is</a:t>
                      </a:r>
                      <a:endParaRPr lang="nl-N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6"/>
                        </a:rPr>
                        <a:t>0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7"/>
                        </a:rPr>
                        <a:t>8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U </a:t>
                      </a:r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bent</a:t>
                      </a:r>
                      <a:endParaRPr lang="nl-N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8"/>
                        </a:rPr>
                        <a:t>126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9"/>
                        </a:rPr>
                        <a:t>145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10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373216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51110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20000"/>
    </mc:Choice>
    <mc:Fallback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i="1" dirty="0" smtClean="0"/>
              <a:t>Een </a:t>
            </a:r>
            <a:r>
              <a:rPr lang="nl-NL" i="1" dirty="0" smtClean="0">
                <a:solidFill>
                  <a:srgbClr val="00B050"/>
                </a:solidFill>
              </a:rPr>
              <a:t>heel</a:t>
            </a:r>
            <a:r>
              <a:rPr lang="nl-NL" i="1" dirty="0" smtClean="0"/>
              <a:t> / </a:t>
            </a:r>
            <a:r>
              <a:rPr lang="nl-NL" i="1" dirty="0" smtClean="0">
                <a:solidFill>
                  <a:srgbClr val="FF0000"/>
                </a:solidFill>
              </a:rPr>
              <a:t>hele</a:t>
            </a:r>
            <a:r>
              <a:rPr lang="nl-NL" i="1" dirty="0" smtClean="0"/>
              <a:t> mooie vrouw</a:t>
            </a:r>
            <a:endParaRPr lang="nl-N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939281"/>
              </p:ext>
            </p:extLst>
          </p:nvPr>
        </p:nvGraphicFramePr>
        <p:xfrm>
          <a:off x="827584" y="1556792"/>
          <a:ext cx="7488831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77"/>
                <a:gridCol w="2496277"/>
                <a:gridCol w="2496277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Per miljoen woorden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Geschreven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Gesproken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Heel</a:t>
                      </a:r>
                      <a:r>
                        <a:rPr lang="nl-NL" sz="3200" dirty="0" smtClean="0"/>
                        <a:t> mooie vrouw</a:t>
                      </a:r>
                    </a:p>
                    <a:p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2"/>
                        </a:rPr>
                        <a:t>1419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3"/>
                        </a:rPr>
                        <a:t>3391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>
                          <a:solidFill>
                            <a:srgbClr val="FF0000"/>
                          </a:solidFill>
                        </a:rPr>
                        <a:t>Hele</a:t>
                      </a:r>
                      <a:r>
                        <a:rPr lang="nl-NL" sz="3200" dirty="0" smtClean="0"/>
                        <a:t> mooie vrouw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4"/>
                        </a:rPr>
                        <a:t>6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5"/>
                        </a:rPr>
                        <a:t>342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6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445224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96846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20000"/>
    </mc:Choice>
    <mc:Fallback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dijk LREC  201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Odijk LREC  2012</Template>
  <TotalTime>0</TotalTime>
  <Words>415</Words>
  <Application>Microsoft Office PowerPoint</Application>
  <PresentationFormat>On-screen Show (4:3)</PresentationFormat>
  <Paragraphs>182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Odijk LREC  2012</vt:lpstr>
      <vt:lpstr>Zoeken naar Constructies</vt:lpstr>
      <vt:lpstr>Constructies</vt:lpstr>
      <vt:lpstr>Constructies</vt:lpstr>
      <vt:lpstr>Groter dan of Groter als</vt:lpstr>
      <vt:lpstr>Een aantal/paar mensen is/zijn …</vt:lpstr>
      <vt:lpstr>Hun – Zij/Ze als onderwerp</vt:lpstr>
      <vt:lpstr>Hem/’m – Hij/ie als onderwerp</vt:lpstr>
      <vt:lpstr>U heeft  - U hebt U is  - U bent</vt:lpstr>
      <vt:lpstr>Een heel / hele mooie vrouw</vt:lpstr>
      <vt:lpstr>Hij heb / heeft</vt:lpstr>
      <vt:lpstr>Ik zag hun / hen Ik gaf hun / hen een boek</vt:lpstr>
      <vt:lpstr>(Een) aardige meisje</vt:lpstr>
      <vt:lpstr>Het huis wat / dat</vt:lpstr>
    </vt:vector>
  </TitlesOfParts>
  <Company>Universiteits Utrecht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Odijk, J. (Jan)</dc:creator>
  <cp:lastModifiedBy>Odijk, J.E.J.M. (Jan)</cp:lastModifiedBy>
  <cp:revision>574</cp:revision>
  <dcterms:created xsi:type="dcterms:W3CDTF">2012-05-14T07:52:03Z</dcterms:created>
  <dcterms:modified xsi:type="dcterms:W3CDTF">2015-09-26T07:55:22Z</dcterms:modified>
</cp:coreProperties>
</file>