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Default Extension="jpeg" ContentType="image/jpeg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18.xml" ContentType="application/vnd.openxmlformats-officedocument.presentationml.slide+xml"/>
  <Override PartName="/ppt/slides/slide23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s/slide16.xml" ContentType="application/vnd.openxmlformats-officedocument.presentationml.slide+xml"/>
  <Override PartName="/ppt/slides/slide21.xml" ContentType="application/vnd.openxmlformats-officedocument.presentationml.slide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s/slide19.xml" ContentType="application/vnd.openxmlformats-officedocument.presentationml.slide+xml"/>
  <Override PartName="/ppt/slideLayouts/slideLayout9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17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3.xml" ContentType="application/vnd.openxmlformats-officedocument.theme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s/slide20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r:id="rId1"/>
  </p:sldMasterIdLst>
  <p:notesMasterIdLst>
    <p:notesMasterId r:id="rId25"/>
  </p:notesMasterIdLst>
  <p:handoutMasterIdLst>
    <p:handoutMasterId r:id="rId26"/>
  </p:handoutMasterIdLst>
  <p:sldIdLst>
    <p:sldId id="257" r:id="rId2"/>
    <p:sldId id="256" r:id="rId3"/>
    <p:sldId id="258" r:id="rId4"/>
    <p:sldId id="272" r:id="rId5"/>
    <p:sldId id="259" r:id="rId6"/>
    <p:sldId id="262" r:id="rId7"/>
    <p:sldId id="260" r:id="rId8"/>
    <p:sldId id="261" r:id="rId9"/>
    <p:sldId id="264" r:id="rId10"/>
    <p:sldId id="263" r:id="rId11"/>
    <p:sldId id="265" r:id="rId12"/>
    <p:sldId id="266" r:id="rId13"/>
    <p:sldId id="267" r:id="rId14"/>
    <p:sldId id="268" r:id="rId15"/>
    <p:sldId id="278" r:id="rId16"/>
    <p:sldId id="269" r:id="rId17"/>
    <p:sldId id="279" r:id="rId18"/>
    <p:sldId id="271" r:id="rId19"/>
    <p:sldId id="280" r:id="rId20"/>
    <p:sldId id="274" r:id="rId21"/>
    <p:sldId id="275" r:id="rId22"/>
    <p:sldId id="276" r:id="rId23"/>
    <p:sldId id="277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/>
  <p:clrMru>
    <a:srgbClr val="CF1F34"/>
    <a:srgbClr val="1B8078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 showOutlineIcons="0">
    <p:restoredLeft sz="15620"/>
    <p:restoredTop sz="94660"/>
  </p:normalViewPr>
  <p:slideViewPr>
    <p:cSldViewPr snapToObjects="1">
      <p:cViewPr varScale="1">
        <p:scale>
          <a:sx n="134" d="100"/>
          <a:sy n="134" d="100"/>
        </p:scale>
        <p:origin x="-63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notesMaster" Target="notesMasters/notesMaster1.xml"/><Relationship Id="rId26" Type="http://schemas.openxmlformats.org/officeDocument/2006/relationships/handoutMaster" Target="handoutMasters/handoutMaster1.xml"/><Relationship Id="rId27" Type="http://schemas.openxmlformats.org/officeDocument/2006/relationships/printerSettings" Target="printerSettings/printerSettings1.bin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047247-71FD-7447-8452-FAEFF2DE1591}" type="datetimeFigureOut">
              <a:t>6/14/11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FE00A3-5BD6-0E46-80AA-E9409CEBD0E4}" type="slidenum"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9DE4B5-DB27-A942-B633-CA35BC22B236}" type="datetimeFigureOut">
              <a:t>6/14/11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3FD919-DD07-134E-9B32-E0980CAB4456}" type="slidenum"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3FD919-DD07-134E-9B32-E0980CAB4456}" type="slidenum"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FF206-1263-8D46-98B0-DDD7A94C23FC}" type="datetime1">
              <a:t>6/14/11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CD161-23C9-2A40-88A1-9CCE7FFFC79C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8A581-0EEC-E245-87B7-69463B892534}" type="datetime1">
              <a:t>6/14/11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CD161-23C9-2A40-88A1-9CCE7FFFC79C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5202B-4ABD-444F-A4BF-6EFA9BDDAB88}" type="datetime1">
              <a:t>6/14/11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CD161-23C9-2A40-88A1-9CCE7FFFC79C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AA9A4-7992-804B-A14F-8CFB7296B54D}" type="datetime1">
              <a:t>6/14/11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CD161-23C9-2A40-88A1-9CCE7FFFC79C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30524-55B3-8F44-BBD4-664784062606}" type="datetime1">
              <a:t>6/14/11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CD161-23C9-2A40-88A1-9CCE7FFFC79C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8FDAD-0164-1840-8F3D-744721C38146}" type="datetime1">
              <a:t>6/14/11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CD161-23C9-2A40-88A1-9CCE7FFFC79C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A27CD-0C49-5043-9418-7E7F7373BDA1}" type="datetime1">
              <a:t>6/14/11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CD161-23C9-2A40-88A1-9CCE7FFFC79C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1A971-5AB2-264F-BFF2-2126B0B7C1F9}" type="datetime1">
              <a:t>6/14/11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CD161-23C9-2A40-88A1-9CCE7FFFC79C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014D9-7985-3349-BF3C-85DBF781622D}" type="datetime1">
              <a:t>6/14/11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CD161-23C9-2A40-88A1-9CCE7FFFC79C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15BB8-6BF5-004C-9B1B-1474B4B7D16F}" type="datetime1">
              <a:t>6/14/11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CD161-23C9-2A40-88A1-9CCE7FFFC79C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E6E35-08E1-844F-9414-46E68582F4AD}" type="datetime1">
              <a:t>6/14/11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CD161-23C9-2A40-88A1-9CCE7FFFC79C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318225-277D-7D48-9E6D-DF7BC666BB9A}" type="datetime1">
              <a:t>6/14/11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0CD161-23C9-2A40-88A1-9CCE7FFFC79C}" type="slidenum">
              <a:rPr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r:id="rId1"/>
    <p:sldLayoutId r:id="rId2"/>
    <p:sldLayoutId r:id="rId3"/>
    <p:sldLayoutId r:id="rId4"/>
    <p:sldLayoutId r:id="rId5"/>
    <p:sldLayoutId r:id="rId6"/>
    <p:sldLayoutId r:id="rId7"/>
    <p:sldLayoutId r:id="rId8"/>
    <p:sldLayoutId r:id="rId9"/>
    <p:sldLayoutId r:id="rId10"/>
    <p:sldLayoutId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257800"/>
          </a:xfrm>
        </p:spPr>
        <p:txBody>
          <a:bodyPr/>
          <a:lstStyle/>
          <a:p>
            <a:pPr algn="ctr">
              <a:buNone/>
            </a:pPr>
            <a:r>
              <a:rPr lang="en-US"/>
              <a:t>Demonstration of the </a:t>
            </a:r>
            <a:r>
              <a:rPr lang="en-US" b="1"/>
              <a:t>Mi</a:t>
            </a:r>
            <a:r>
              <a:rPr lang="en-US"/>
              <a:t>crocomparative </a:t>
            </a:r>
            <a:r>
              <a:rPr lang="en-US" b="1"/>
              <a:t>Mo</a:t>
            </a:r>
            <a:r>
              <a:rPr lang="en-US"/>
              <a:t>rphosyntactic </a:t>
            </a:r>
            <a:r>
              <a:rPr lang="en-US" b="1"/>
              <a:t>Re</a:t>
            </a:r>
            <a:r>
              <a:rPr lang="en-US"/>
              <a:t>search Tool</a:t>
            </a:r>
          </a:p>
          <a:p>
            <a:pPr algn="ctr">
              <a:buNone/>
            </a:pPr>
            <a:endParaRPr lang="en-US">
              <a:solidFill>
                <a:srgbClr val="1B8078"/>
              </a:solidFill>
            </a:endParaRPr>
          </a:p>
          <a:p>
            <a:pPr algn="ctr">
              <a:buNone/>
            </a:pPr>
            <a:r>
              <a:rPr lang="en-US" sz="4400" b="1">
                <a:solidFill>
                  <a:srgbClr val="CF1F34"/>
                </a:solidFill>
              </a:rPr>
              <a:t>MIMORE</a:t>
            </a:r>
          </a:p>
          <a:p>
            <a:pPr algn="ctr">
              <a:buNone/>
            </a:pPr>
            <a:endParaRPr lang="en-US" sz="4400">
              <a:solidFill>
                <a:srgbClr val="1B8078"/>
              </a:solidFill>
            </a:endParaRPr>
          </a:p>
          <a:p>
            <a:pPr algn="ctr">
              <a:buNone/>
            </a:pPr>
            <a:r>
              <a:rPr lang="en-US" sz="2800">
                <a:solidFill>
                  <a:srgbClr val="000000"/>
                </a:solidFill>
              </a:rPr>
              <a:t>Sjef Barbiers, Matthijs Brouwer, </a:t>
            </a:r>
          </a:p>
          <a:p>
            <a:pPr algn="ctr">
              <a:buNone/>
            </a:pPr>
            <a:r>
              <a:rPr lang="en-US" sz="2800">
                <a:solidFill>
                  <a:srgbClr val="000000"/>
                </a:solidFill>
              </a:rPr>
              <a:t>Jan Pieter Kunst, Folkert de Vriend</a:t>
            </a:r>
          </a:p>
          <a:p>
            <a:pPr algn="ctr">
              <a:buNone/>
            </a:pPr>
            <a:endParaRPr lang="en-US" sz="2400">
              <a:solidFill>
                <a:srgbClr val="000000"/>
              </a:solidFill>
            </a:endParaRPr>
          </a:p>
          <a:p>
            <a:pPr algn="ctr">
              <a:buNone/>
            </a:pPr>
            <a:r>
              <a:rPr lang="en-US" sz="2400">
                <a:solidFill>
                  <a:srgbClr val="000000"/>
                </a:solidFill>
              </a:rPr>
              <a:t>Meertens Instituut, 2011</a:t>
            </a:r>
          </a:p>
          <a:p>
            <a:pPr algn="ctr">
              <a:buNone/>
            </a:pPr>
            <a:endParaRPr lang="en-US" sz="2800">
              <a:solidFill>
                <a:srgbClr val="1B8078"/>
              </a:solidFill>
            </a:endParaRPr>
          </a:p>
          <a:p>
            <a:pPr algn="ctr">
              <a:buNone/>
            </a:pPr>
            <a:endParaRPr lang="en-US" sz="2800">
              <a:solidFill>
                <a:srgbClr val="1B8078"/>
              </a:solidFill>
            </a:endParaRPr>
          </a:p>
          <a:p>
            <a:pPr algn="ctr">
              <a:buNone/>
            </a:pPr>
            <a:endParaRPr lang="en-US" sz="2800">
              <a:solidFill>
                <a:srgbClr val="1B8078"/>
              </a:solidFill>
            </a:endParaRPr>
          </a:p>
          <a:p>
            <a:pPr algn="ctr">
              <a:buNone/>
            </a:pPr>
            <a:endParaRPr lang="en-US" sz="2800">
              <a:solidFill>
                <a:srgbClr val="1B8078"/>
              </a:solidFill>
            </a:endParaRPr>
          </a:p>
          <a:p>
            <a:pPr algn="ctr">
              <a:buNone/>
            </a:pPr>
            <a:endParaRPr lang="en-US" sz="2800">
              <a:solidFill>
                <a:srgbClr val="1B8078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CD161-23C9-2A40-88A1-9CCE7FFFC79C}" type="slidenum">
              <a:rPr/>
              <a:pPr/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Search 2: GTRP with demonstrative + N in test item</a:t>
            </a:r>
            <a:endParaRPr lang="en-US" sz="3600" dirty="0"/>
          </a:p>
        </p:txBody>
      </p:sp>
      <p:pic>
        <p:nvPicPr>
          <p:cNvPr id="6" name="Content Placeholder 5" descr="Screen shot 2011-06-10 at 17.30.06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800" y="1417638"/>
            <a:ext cx="8458200" cy="5059362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CD161-23C9-2A40-88A1-9CCE7FFFC79C}" type="slidenum">
              <a:rPr/>
              <a:pPr/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Elements of search result</a:t>
            </a:r>
            <a:endParaRPr lang="en-US" sz="3200" dirty="0"/>
          </a:p>
        </p:txBody>
      </p:sp>
      <p:pic>
        <p:nvPicPr>
          <p:cNvPr id="4" name="Content Placeholder 3" descr="Screen shot 2011-06-10 at 17.46.13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5800" y="1417638"/>
            <a:ext cx="8001000" cy="4938712"/>
          </a:xfr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CD161-23C9-2A40-88A1-9CCE7FFFC79C}" type="slidenum">
              <a:rPr/>
              <a:pPr/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Result of search 3: demonstrative ‘</a:t>
            </a:r>
            <a:r>
              <a:rPr lang="en-US" sz="3200" dirty="0" err="1" smtClean="0"/>
              <a:t>dien</a:t>
            </a:r>
            <a:r>
              <a:rPr lang="en-US" sz="3200" dirty="0" smtClean="0"/>
              <a:t>’ in elliptical nominal groups in DIDDD</a:t>
            </a:r>
            <a:endParaRPr lang="en-US" sz="3200" dirty="0"/>
          </a:p>
        </p:txBody>
      </p:sp>
      <p:pic>
        <p:nvPicPr>
          <p:cNvPr id="4" name="Content Placeholder 3" descr="Screen shot 2011-06-10 at 18.00.52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417638"/>
            <a:ext cx="8229600" cy="4938712"/>
          </a:xfr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CD161-23C9-2A40-88A1-9CCE7FFFC79C}" type="slidenum">
              <a:rPr/>
              <a:pPr/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Available operations on search results</a:t>
            </a:r>
            <a:endParaRPr lang="en-US" sz="3200" dirty="0"/>
          </a:p>
        </p:txBody>
      </p:sp>
      <p:pic>
        <p:nvPicPr>
          <p:cNvPr id="7" name="Tijdelijke aanduiding voor inhoud 6" descr="Afbeelding 9.png"/>
          <p:cNvPicPr>
            <a:picLocks noGrp="1" noChangeAspect="1"/>
          </p:cNvPicPr>
          <p:nvPr>
            <p:ph idx="1"/>
          </p:nvPr>
        </p:nvPicPr>
        <p:blipFill>
          <a:blip r:embed="rId2"/>
          <a:srcRect l="-11450" r="-11450"/>
          <a:stretch>
            <a:fillRect/>
          </a:stretch>
        </p:blipFill>
        <p:spPr>
          <a:xfrm>
            <a:off x="0" y="1600200"/>
            <a:ext cx="9144000" cy="4724400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CD161-23C9-2A40-88A1-9CCE7FFFC79C}" type="slidenum">
              <a:rPr/>
              <a:pPr/>
              <a:t>13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Map combining three search results</a:t>
            </a:r>
            <a:endParaRPr lang="en-US" sz="3200" dirty="0"/>
          </a:p>
        </p:txBody>
      </p:sp>
      <p:pic>
        <p:nvPicPr>
          <p:cNvPr id="6" name="Tijdelijke aanduiding voor inhoud 5" descr="Afbeelding 10.png"/>
          <p:cNvPicPr>
            <a:picLocks noGrp="1" noChangeAspect="1"/>
          </p:cNvPicPr>
          <p:nvPr>
            <p:ph idx="1"/>
          </p:nvPr>
        </p:nvPicPr>
        <p:blipFill>
          <a:blip r:embed="rId2"/>
          <a:srcRect l="-11485" r="-11485"/>
          <a:stretch>
            <a:fillRect/>
          </a:stretch>
        </p:blipFill>
        <p:spPr>
          <a:xfrm>
            <a:off x="0" y="1600200"/>
            <a:ext cx="9144000" cy="4724400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CD161-23C9-2A40-88A1-9CCE7FFFC79C}" type="slidenum">
              <a:rPr/>
              <a:pPr/>
              <a:t>14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3200" dirty="0" smtClean="0"/>
              <a:t>Map </a:t>
            </a:r>
            <a:r>
              <a:rPr lang="nl-NL" sz="3200" dirty="0" err="1" smtClean="0"/>
              <a:t>combining</a:t>
            </a:r>
            <a:r>
              <a:rPr lang="nl-NL" sz="3200" dirty="0" smtClean="0"/>
              <a:t> </a:t>
            </a:r>
            <a:r>
              <a:rPr lang="nl-NL" sz="3200" dirty="0" err="1" smtClean="0"/>
              <a:t>two</a:t>
            </a:r>
            <a:r>
              <a:rPr lang="nl-NL" sz="3200" dirty="0" smtClean="0"/>
              <a:t> search </a:t>
            </a:r>
            <a:r>
              <a:rPr lang="nl-NL" sz="3200" dirty="0" err="1" smtClean="0"/>
              <a:t>results</a:t>
            </a:r>
            <a:endParaRPr lang="nl-NL" sz="3200" dirty="0"/>
          </a:p>
        </p:txBody>
      </p:sp>
      <p:pic>
        <p:nvPicPr>
          <p:cNvPr id="4" name="Tijdelijke aanduiding voor inhoud 3" descr="Afbeelding 16.png"/>
          <p:cNvPicPr>
            <a:picLocks noGrp="1" noChangeAspect="1"/>
          </p:cNvPicPr>
          <p:nvPr>
            <p:ph idx="1"/>
          </p:nvPr>
        </p:nvPicPr>
        <p:blipFill>
          <a:blip r:embed="rId2"/>
          <a:srcRect l="-10010" r="-10010"/>
          <a:stretch>
            <a:fillRect/>
          </a:stretch>
        </p:blipFill>
        <p:spPr>
          <a:xfrm>
            <a:off x="-381000" y="1600200"/>
            <a:ext cx="9525000" cy="4800600"/>
          </a:xfr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CD161-23C9-2A40-88A1-9CCE7FFFC79C}" type="slidenum">
              <a:rPr/>
              <a:pPr/>
              <a:t>15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Creating the intersection of two sets of search results</a:t>
            </a:r>
            <a:endParaRPr lang="en-US" sz="3200" dirty="0"/>
          </a:p>
        </p:txBody>
      </p:sp>
      <p:pic>
        <p:nvPicPr>
          <p:cNvPr id="6" name="Content Placeholder 5" descr="Screen shot 2011-06-10 at 18.25.15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199" y="1417638"/>
            <a:ext cx="7924801" cy="4906962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CD161-23C9-2A40-88A1-9CCE7FFFC79C}" type="slidenum">
              <a:rPr/>
              <a:pPr/>
              <a:t>16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3200" dirty="0" smtClean="0"/>
              <a:t>Map of the </a:t>
            </a:r>
            <a:r>
              <a:rPr lang="nl-NL" sz="3200" dirty="0" err="1" smtClean="0"/>
              <a:t>intersection</a:t>
            </a:r>
            <a:r>
              <a:rPr lang="nl-NL" sz="3200" dirty="0" smtClean="0"/>
              <a:t> of </a:t>
            </a:r>
            <a:r>
              <a:rPr lang="nl-NL" sz="3200" dirty="0" err="1" smtClean="0"/>
              <a:t>two</a:t>
            </a:r>
            <a:r>
              <a:rPr lang="nl-NL" sz="3200" dirty="0" smtClean="0"/>
              <a:t> search </a:t>
            </a:r>
            <a:r>
              <a:rPr lang="nl-NL" sz="3200" dirty="0" err="1" smtClean="0"/>
              <a:t>results</a:t>
            </a:r>
            <a:endParaRPr lang="nl-NL" sz="3200" dirty="0"/>
          </a:p>
        </p:txBody>
      </p:sp>
      <p:pic>
        <p:nvPicPr>
          <p:cNvPr id="6" name="Tijdelijke aanduiding voor inhoud 5" descr="Afbeelding 18.png"/>
          <p:cNvPicPr>
            <a:picLocks noGrp="1" noChangeAspect="1"/>
          </p:cNvPicPr>
          <p:nvPr>
            <p:ph idx="1"/>
          </p:nvPr>
        </p:nvPicPr>
        <p:blipFill>
          <a:blip r:embed="rId2"/>
          <a:srcRect l="-11200" r="-11200"/>
          <a:stretch>
            <a:fillRect/>
          </a:stretch>
        </p:blipFill>
        <p:spPr/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CD161-23C9-2A40-88A1-9CCE7FFFC79C}" type="slidenum">
              <a:rPr/>
              <a:pPr/>
              <a:t>17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Table of search results in intersection</a:t>
            </a:r>
            <a:endParaRPr lang="en-US" sz="3200" dirty="0"/>
          </a:p>
        </p:txBody>
      </p:sp>
      <p:pic>
        <p:nvPicPr>
          <p:cNvPr id="4" name="Content Placeholder 3" descr="Screen shot 2011-06-10 at 18.28.35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219200"/>
            <a:ext cx="8229600" cy="5257800"/>
          </a:xfr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CD161-23C9-2A40-88A1-9CCE7FFFC79C}" type="slidenum">
              <a:rPr/>
              <a:pPr/>
              <a:t>18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/>
              <a:t>Frequency maps</a:t>
            </a:r>
          </a:p>
        </p:txBody>
      </p:sp>
      <p:pic>
        <p:nvPicPr>
          <p:cNvPr id="4" name="Content Placeholder 3" descr="Screen shot 2011-06-14 at 11.11.04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3172" y="1600200"/>
            <a:ext cx="7717655" cy="4724400"/>
          </a:xfr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CD161-23C9-2A40-88A1-9CCE7FFFC79C}" type="slidenum">
              <a:rPr/>
              <a:pPr/>
              <a:t>19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1-06-10 at 14.02.1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914400"/>
            <a:ext cx="8382000" cy="5257800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1066800" y="252680"/>
            <a:ext cx="80772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200" dirty="0" smtClean="0"/>
              <a:t>Opening screen MIMORE</a:t>
            </a:r>
            <a:endParaRPr lang="nl-NL" sz="32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CD161-23C9-2A40-88A1-9CCE7FFFC79C}" type="slidenum">
              <a:rPr/>
              <a:pPr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3200" dirty="0" smtClean="0"/>
              <a:t>Export as </a:t>
            </a:r>
            <a:r>
              <a:rPr lang="nl-NL" sz="3200" dirty="0" err="1" smtClean="0"/>
              <a:t>Excel-file</a:t>
            </a:r>
            <a:endParaRPr lang="nl-NL" sz="3200" dirty="0"/>
          </a:p>
        </p:txBody>
      </p:sp>
      <p:pic>
        <p:nvPicPr>
          <p:cNvPr id="4" name="Tijdelijke aanduiding voor inhoud 3" descr="Afbeelding 4.png"/>
          <p:cNvPicPr>
            <a:picLocks noGrp="1" noChangeAspect="1"/>
          </p:cNvPicPr>
          <p:nvPr>
            <p:ph idx="1"/>
          </p:nvPr>
        </p:nvPicPr>
        <p:blipFill>
          <a:blip r:embed="rId2"/>
          <a:srcRect l="-11639" r="-11639"/>
          <a:stretch>
            <a:fillRect/>
          </a:stretch>
        </p:blipFill>
        <p:spPr>
          <a:xfrm>
            <a:off x="-381000" y="1600200"/>
            <a:ext cx="10134600" cy="4876800"/>
          </a:xfr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CD161-23C9-2A40-88A1-9CCE7FFFC79C}" type="slidenum">
              <a:rPr/>
              <a:pPr/>
              <a:t>20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3200" dirty="0" smtClean="0"/>
              <a:t>Data </a:t>
            </a:r>
            <a:r>
              <a:rPr lang="nl-NL" sz="3200" dirty="0" err="1" smtClean="0"/>
              <a:t>exported</a:t>
            </a:r>
            <a:endParaRPr lang="nl-NL" sz="3200" dirty="0"/>
          </a:p>
        </p:txBody>
      </p:sp>
      <p:pic>
        <p:nvPicPr>
          <p:cNvPr id="4" name="Tijdelijke aanduiding voor inhoud 3" descr="Afbeelding 6.png"/>
          <p:cNvPicPr>
            <a:picLocks noGrp="1" noChangeAspect="1"/>
          </p:cNvPicPr>
          <p:nvPr>
            <p:ph idx="1"/>
          </p:nvPr>
        </p:nvPicPr>
        <p:blipFill>
          <a:blip r:embed="rId2"/>
          <a:srcRect l="-20170" r="-20170"/>
          <a:stretch>
            <a:fillRect/>
          </a:stretch>
        </p:blipFill>
        <p:spPr>
          <a:xfrm>
            <a:off x="-1143000" y="1600200"/>
            <a:ext cx="11506200" cy="4876800"/>
          </a:xfr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CD161-23C9-2A40-88A1-9CCE7FFFC79C}" type="slidenum">
              <a:rPr/>
              <a:pPr/>
              <a:t>21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3200" dirty="0" smtClean="0"/>
              <a:t>Complex search: More </a:t>
            </a:r>
            <a:r>
              <a:rPr lang="nl-NL" sz="3200" dirty="0" err="1" smtClean="0"/>
              <a:t>than</a:t>
            </a:r>
            <a:r>
              <a:rPr lang="nl-NL" sz="3200" dirty="0" smtClean="0"/>
              <a:t> </a:t>
            </a:r>
            <a:r>
              <a:rPr lang="nl-NL" sz="3200" dirty="0" err="1" smtClean="0"/>
              <a:t>one</a:t>
            </a:r>
            <a:r>
              <a:rPr lang="nl-NL" sz="3200" dirty="0" smtClean="0"/>
              <a:t> database</a:t>
            </a:r>
            <a:r>
              <a:rPr lang="nl-NL" sz="3200" smtClean="0"/>
              <a:t>, </a:t>
            </a:r>
            <a:br>
              <a:rPr lang="nl-NL" sz="3200" smtClean="0"/>
            </a:br>
            <a:r>
              <a:rPr lang="nl-NL" sz="3200" smtClean="0"/>
              <a:t>	   string</a:t>
            </a:r>
            <a:r>
              <a:rPr lang="nl-NL" sz="3200" dirty="0" smtClean="0"/>
              <a:t> of </a:t>
            </a:r>
            <a:r>
              <a:rPr lang="nl-NL" sz="3200" dirty="0" err="1" smtClean="0"/>
              <a:t>tags</a:t>
            </a:r>
            <a:endParaRPr lang="nl-NL" sz="3200" dirty="0"/>
          </a:p>
        </p:txBody>
      </p:sp>
      <p:pic>
        <p:nvPicPr>
          <p:cNvPr id="4" name="Tijdelijke aanduiding voor inhoud 3" descr="Afbeelding 7.png"/>
          <p:cNvPicPr>
            <a:picLocks noGrp="1" noChangeAspect="1"/>
          </p:cNvPicPr>
          <p:nvPr>
            <p:ph idx="1"/>
          </p:nvPr>
        </p:nvPicPr>
        <p:blipFill>
          <a:blip r:embed="rId2"/>
          <a:srcRect l="-11920" r="-11920"/>
          <a:stretch>
            <a:fillRect/>
          </a:stretch>
        </p:blipFill>
        <p:spPr>
          <a:xfrm>
            <a:off x="-457200" y="1600200"/>
            <a:ext cx="10210800" cy="4876800"/>
          </a:xfr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CD161-23C9-2A40-88A1-9CCE7FFFC79C}" type="slidenum">
              <a:rPr/>
              <a:pPr/>
              <a:t>22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3200" dirty="0" err="1" smtClean="0"/>
              <a:t>Results</a:t>
            </a:r>
            <a:r>
              <a:rPr lang="nl-NL" sz="3200" dirty="0" smtClean="0"/>
              <a:t> of complex search</a:t>
            </a:r>
            <a:endParaRPr lang="nl-NL" sz="3200" dirty="0"/>
          </a:p>
        </p:txBody>
      </p:sp>
      <p:pic>
        <p:nvPicPr>
          <p:cNvPr id="4" name="Tijdelijke aanduiding voor inhoud 3" descr="Afbeelding 8.png"/>
          <p:cNvPicPr>
            <a:picLocks noGrp="1" noChangeAspect="1"/>
          </p:cNvPicPr>
          <p:nvPr>
            <p:ph idx="1"/>
          </p:nvPr>
        </p:nvPicPr>
        <p:blipFill>
          <a:blip r:embed="rId2"/>
          <a:srcRect l="-11419" r="-11419"/>
          <a:stretch>
            <a:fillRect/>
          </a:stretch>
        </p:blipFill>
        <p:spPr>
          <a:xfrm>
            <a:off x="-381000" y="1600200"/>
            <a:ext cx="10210800" cy="4756150"/>
          </a:xfr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CD161-23C9-2A40-88A1-9CCE7FFFC79C}" type="slidenum">
              <a:rPr/>
              <a:pPr/>
              <a:t>23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Search options</a:t>
            </a:r>
            <a:endParaRPr lang="en-US" sz="3200" dirty="0"/>
          </a:p>
        </p:txBody>
      </p:sp>
      <p:pic>
        <p:nvPicPr>
          <p:cNvPr id="6" name="Content Placeholder 5" descr="Screen shot 2011-06-10 at 14.14.00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066800"/>
            <a:ext cx="8229600" cy="5289550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CD161-23C9-2A40-88A1-9CCE7FFFC79C}" type="slidenum">
              <a:rPr/>
              <a:pPr/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4638"/>
            <a:ext cx="8229600" cy="5851525"/>
          </a:xfrm>
        </p:spPr>
        <p:txBody>
          <a:bodyPr>
            <a:normAutofit fontScale="85000" lnSpcReduction="20000"/>
          </a:bodyPr>
          <a:lstStyle/>
          <a:p>
            <a:pPr lvl="1">
              <a:buNone/>
            </a:pPr>
            <a:endParaRPr lang="en-US" dirty="0" smtClean="0"/>
          </a:p>
          <a:p>
            <a:pPr lvl="1" algn="ctr">
              <a:buNone/>
            </a:pPr>
            <a:r>
              <a:rPr lang="en-US" sz="3765" dirty="0" smtClean="0"/>
              <a:t>Demo: Research questions</a:t>
            </a:r>
          </a:p>
          <a:p>
            <a:pPr lvl="1">
              <a:buNone/>
            </a:pPr>
            <a:endParaRPr lang="en-US" dirty="0" smtClean="0"/>
          </a:p>
          <a:p>
            <a:r>
              <a:rPr lang="en-US" sz="3294" dirty="0" smtClean="0"/>
              <a:t>The Standard Dutch [non-neuter] relative pronoun and distal demonstrative has the form ‘die’ (that, those).</a:t>
            </a:r>
          </a:p>
          <a:p>
            <a:r>
              <a:rPr lang="en-US" sz="3294" dirty="0" smtClean="0"/>
              <a:t>We know that there are dialects that have ‘</a:t>
            </a:r>
            <a:r>
              <a:rPr lang="en-US" sz="3294" dirty="0" err="1" smtClean="0"/>
              <a:t>die</a:t>
            </a:r>
            <a:r>
              <a:rPr lang="en-US" sz="3294" b="1" dirty="0" err="1" smtClean="0"/>
              <a:t>n</a:t>
            </a:r>
            <a:r>
              <a:rPr lang="en-US" sz="3294" dirty="0" smtClean="0"/>
              <a:t>’ as a relative pronoun and/or as a distal demonstrative.</a:t>
            </a:r>
          </a:p>
          <a:p>
            <a:r>
              <a:rPr lang="en-US" sz="3294" dirty="0" smtClean="0"/>
              <a:t>We would like to know if there is a correlation between ‘</a:t>
            </a:r>
            <a:r>
              <a:rPr lang="en-US" sz="3294" dirty="0" err="1" smtClean="0"/>
              <a:t>dien</a:t>
            </a:r>
            <a:r>
              <a:rPr lang="en-US" sz="3294" dirty="0" smtClean="0"/>
              <a:t>’ as a relative pronoun, ‘</a:t>
            </a:r>
            <a:r>
              <a:rPr lang="en-US" sz="3294" dirty="0" err="1" smtClean="0"/>
              <a:t>dien</a:t>
            </a:r>
            <a:r>
              <a:rPr lang="en-US" sz="3294" dirty="0" smtClean="0"/>
              <a:t>’ as a demonstrative preceding a noun, and ‘</a:t>
            </a:r>
            <a:r>
              <a:rPr lang="en-US" sz="3294" dirty="0" err="1" smtClean="0"/>
              <a:t>dien</a:t>
            </a:r>
            <a:r>
              <a:rPr lang="en-US" sz="3294" dirty="0" smtClean="0"/>
              <a:t>’ as a demonstrative in elliptical constructions.</a:t>
            </a:r>
          </a:p>
          <a:p>
            <a:r>
              <a:rPr lang="en-US" sz="3294" dirty="0" smtClean="0"/>
              <a:t>The linguistic question behind this search is what the ‘-</a:t>
            </a:r>
            <a:r>
              <a:rPr lang="en-US" sz="3294" dirty="0" err="1" smtClean="0"/>
              <a:t>n</a:t>
            </a:r>
            <a:r>
              <a:rPr lang="en-US" sz="3294" dirty="0" smtClean="0"/>
              <a:t>’ on ‘die’ is: case, phonologically determined, etc.?</a:t>
            </a:r>
          </a:p>
        </p:txBody>
      </p:sp>
      <p:sp>
        <p:nvSpPr>
          <p:cNvPr id="4" name="Tekstvak 3"/>
          <p:cNvSpPr txBox="1"/>
          <p:nvPr/>
        </p:nvSpPr>
        <p:spPr>
          <a:xfrm>
            <a:off x="7467600" y="6858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NL" dirty="0"/>
          </a:p>
        </p:txBody>
      </p:sp>
      <p:sp>
        <p:nvSpPr>
          <p:cNvPr id="5" name="Tekstvak 4"/>
          <p:cNvSpPr txBox="1"/>
          <p:nvPr/>
        </p:nvSpPr>
        <p:spPr>
          <a:xfrm>
            <a:off x="1828800" y="25908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N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CD161-23C9-2A40-88A1-9CCE7FFFC79C}" type="slidenum">
              <a:rPr/>
              <a:pPr/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Optional restrictions on the search</a:t>
            </a:r>
            <a:endParaRPr lang="en-US" sz="3200" dirty="0"/>
          </a:p>
        </p:txBody>
      </p:sp>
      <p:pic>
        <p:nvPicPr>
          <p:cNvPr id="8" name="Tijdelijke aanduiding voor inhoud 7" descr="Afbeelding 3.png"/>
          <p:cNvPicPr>
            <a:picLocks noGrp="1" noChangeAspect="1"/>
          </p:cNvPicPr>
          <p:nvPr>
            <p:ph idx="1"/>
          </p:nvPr>
        </p:nvPicPr>
        <p:blipFill>
          <a:blip r:embed="rId2"/>
          <a:srcRect l="-11699" r="-11699"/>
          <a:stretch>
            <a:fillRect/>
          </a:stretch>
        </p:blipFill>
        <p:spPr>
          <a:xfrm>
            <a:off x="-457200" y="1417638"/>
            <a:ext cx="10058400" cy="4938712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CD161-23C9-2A40-88A1-9CCE7FFFC79C}" type="slidenum">
              <a:rPr/>
              <a:pPr/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>
            <a:normAutofit/>
          </a:bodyPr>
          <a:lstStyle/>
          <a:p>
            <a:pPr algn="l"/>
            <a:r>
              <a:rPr lang="en-US" sz="3200" dirty="0" smtClean="0"/>
              <a:t> Search 1:  </a:t>
            </a:r>
            <a:r>
              <a:rPr lang="en-US" sz="3200" dirty="0" err="1" smtClean="0"/>
              <a:t>DynaSAND</a:t>
            </a:r>
            <a:r>
              <a:rPr lang="en-US" sz="3200" dirty="0" smtClean="0"/>
              <a:t> with text string and tag 				constructor: ‘</a:t>
            </a:r>
            <a:r>
              <a:rPr lang="en-US" sz="3200" dirty="0" err="1" smtClean="0"/>
              <a:t>dien</a:t>
            </a:r>
            <a:r>
              <a:rPr lang="en-US" sz="3200" dirty="0" smtClean="0"/>
              <a:t>’ as relative pronoun</a:t>
            </a:r>
            <a:endParaRPr lang="en-US" sz="3200" dirty="0"/>
          </a:p>
        </p:txBody>
      </p:sp>
      <p:pic>
        <p:nvPicPr>
          <p:cNvPr id="10" name="Content Placeholder 9" descr="Screen shot 2011-06-10 at 17.00.16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600" y="1219200"/>
            <a:ext cx="8534400" cy="5257800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CD161-23C9-2A40-88A1-9CCE7FFFC79C}" type="slidenum">
              <a:rPr/>
              <a:pPr/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Elements of search result</a:t>
            </a:r>
            <a:endParaRPr lang="en-US" sz="3200" dirty="0"/>
          </a:p>
        </p:txBody>
      </p:sp>
      <p:pic>
        <p:nvPicPr>
          <p:cNvPr id="15" name="Content Placeholder 14" descr="Screen shot 2011-06-10 at 17.24.33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199" y="1417638"/>
            <a:ext cx="8229601" cy="4938712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CD161-23C9-2A40-88A1-9CCE7FFFC79C}" type="slidenum">
              <a:rPr/>
              <a:pPr/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Specification of data resource</a:t>
            </a:r>
            <a:endParaRPr lang="en-US" sz="3200" dirty="0"/>
          </a:p>
        </p:txBody>
      </p:sp>
      <p:pic>
        <p:nvPicPr>
          <p:cNvPr id="8" name="Content Placeholder 7" descr="Screen shot 2011-06-10 at 17.26.32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417638"/>
            <a:ext cx="8229600" cy="4938712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CD161-23C9-2A40-88A1-9CCE7FFFC79C}" type="slidenum">
              <a:rPr/>
              <a:pPr/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Corresponding sound fragment</a:t>
            </a:r>
            <a:endParaRPr lang="en-US" sz="3200" dirty="0"/>
          </a:p>
        </p:txBody>
      </p:sp>
      <p:pic>
        <p:nvPicPr>
          <p:cNvPr id="6" name="Content Placeholder 5" descr="Screen shot 2011-06-10 at 17.27.38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199" y="1219200"/>
            <a:ext cx="8229601" cy="5257800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CD161-23C9-2A40-88A1-9CCE7FFFC79C}" type="slidenum">
              <a:rPr/>
              <a:pPr/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427</TotalTime>
  <Words>306</Words>
  <Application>Microsoft Macintosh PowerPoint</Application>
  <PresentationFormat>On-screen Show (4:3)</PresentationFormat>
  <Paragraphs>63</Paragraphs>
  <Slides>23</Slides>
  <Notes>1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Slide 1</vt:lpstr>
      <vt:lpstr>Slide 2</vt:lpstr>
      <vt:lpstr>Search options</vt:lpstr>
      <vt:lpstr>Slide 4</vt:lpstr>
      <vt:lpstr>Optional restrictions on the search</vt:lpstr>
      <vt:lpstr> Search 1:  DynaSAND with text string and tag     constructor: ‘dien’ as relative pronoun</vt:lpstr>
      <vt:lpstr>Elements of search result</vt:lpstr>
      <vt:lpstr>Specification of data resource</vt:lpstr>
      <vt:lpstr>Corresponding sound fragment</vt:lpstr>
      <vt:lpstr>Search 2: GTRP with demonstrative + N in test item</vt:lpstr>
      <vt:lpstr>Elements of search result</vt:lpstr>
      <vt:lpstr>Result of search 3: demonstrative ‘dien’ in elliptical nominal groups in DIDDD</vt:lpstr>
      <vt:lpstr>Available operations on search results</vt:lpstr>
      <vt:lpstr>Map combining three search results</vt:lpstr>
      <vt:lpstr>Map combining two search results</vt:lpstr>
      <vt:lpstr>Creating the intersection of two sets of search results</vt:lpstr>
      <vt:lpstr>Map of the intersection of two search results</vt:lpstr>
      <vt:lpstr>Table of search results in intersection</vt:lpstr>
      <vt:lpstr>Frequency maps</vt:lpstr>
      <vt:lpstr>Export as Excel-file</vt:lpstr>
      <vt:lpstr>Data exported</vt:lpstr>
      <vt:lpstr>Complex search: More than one database,      string of tags</vt:lpstr>
      <vt:lpstr>Results of complex search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Sjef Barbiers</dc:creator>
  <cp:lastModifiedBy>Sjef Barbiers</cp:lastModifiedBy>
  <cp:revision>38</cp:revision>
  <dcterms:created xsi:type="dcterms:W3CDTF">2011-06-14T09:19:29Z</dcterms:created>
  <dcterms:modified xsi:type="dcterms:W3CDTF">2011-06-14T09:25:24Z</dcterms:modified>
</cp:coreProperties>
</file>