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601200" cy="12801600" type="A3"/>
  <p:notesSz cx="6805613" cy="9944100"/>
  <p:defaultTextStyle>
    <a:defPPr>
      <a:defRPr lang="nl-NL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87" autoAdjust="0"/>
    <p:restoredTop sz="94619" autoAdjust="0"/>
  </p:normalViewPr>
  <p:slideViewPr>
    <p:cSldViewPr>
      <p:cViewPr>
        <p:scale>
          <a:sx n="100" d="100"/>
          <a:sy n="100" d="100"/>
        </p:scale>
        <p:origin x="-864" y="-126"/>
      </p:cViewPr>
      <p:guideLst>
        <p:guide orient="horz" pos="4032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7CFC9-D529-4B8A-B5A9-108E14B99112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F30C2-F66C-4F17-9F10-16ADA18D0C4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4030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31C60-BDBC-41D4-9630-96E30CA7221B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5013" y="746125"/>
            <a:ext cx="279717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0F79B-ECB5-425A-AEB7-F8655C9BAF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372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F79B-ECB5-425A-AEB7-F8655C9BAFD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8079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15-12-2015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570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15-12-2015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4182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960870" y="512660"/>
            <a:ext cx="2160270" cy="10922846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80060" y="512660"/>
            <a:ext cx="6320790" cy="10922846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15-12-2015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536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15-12-2015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445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15-12-2015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861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80060" y="2987042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880610" y="2987042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15-12-2015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860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15-12-2015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02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15-12-2015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19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15-12-2015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099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061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15-12-2015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4832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15-12-2015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923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50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80060" y="2987042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46031-90D9-4225-857B-6CA161B16EEC}" type="datetimeFigureOut">
              <a:rPr lang="nl-NL" smtClean="0"/>
              <a:pPr/>
              <a:t>15-12-2015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18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www.let.rug.nl/vannoord/alp/Alpino" TargetMode="Externa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ortal.clarin.nl/" TargetMode="External"/><Relationship Id="rId5" Type="http://schemas.openxmlformats.org/officeDocument/2006/relationships/hyperlink" Target="http://zardoz.service.rug.nl:8067/xpath?db=parsememwetesta&amp;xpath=//node%5b@cat%3D%22top%22%5d%0d%0a" TargetMode="External"/><Relationship Id="rId10" Type="http://schemas.openxmlformats.org/officeDocument/2006/relationships/hyperlink" Target="http://portal.clarin.nl/node/4182" TargetMode="External"/><Relationship Id="rId4" Type="http://schemas.openxmlformats.org/officeDocument/2006/relationships/hyperlink" Target="http://zardoz.service.rug.nl:8067/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Tekstvak 78"/>
          <p:cNvSpPr txBox="1"/>
          <p:nvPr/>
        </p:nvSpPr>
        <p:spPr>
          <a:xfrm>
            <a:off x="0" y="1"/>
            <a:ext cx="9601200" cy="390876"/>
          </a:xfrm>
          <a:prstGeom prst="rect">
            <a:avLst/>
          </a:prstGeom>
          <a:ln w="127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endParaRPr lang="nl-NL" sz="1700" dirty="0" smtClean="0"/>
          </a:p>
        </p:txBody>
      </p:sp>
      <p:sp>
        <p:nvSpPr>
          <p:cNvPr id="28" name="Tekstvak 93"/>
          <p:cNvSpPr txBox="1"/>
          <p:nvPr/>
        </p:nvSpPr>
        <p:spPr>
          <a:xfrm>
            <a:off x="4772977" y="3448952"/>
            <a:ext cx="4614401" cy="333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en-GB" altLang="nl-NL" sz="2000" b="1" dirty="0" smtClean="0"/>
              <a:t>Recognizing MWEs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nl-NL" sz="1600" dirty="0" smtClean="0"/>
              <a:t>MWE </a:t>
            </a:r>
            <a:r>
              <a:rPr lang="en-GB" altLang="nl-NL" sz="1600" dirty="0"/>
              <a:t>same </a:t>
            </a:r>
            <a:r>
              <a:rPr lang="en-GB" altLang="nl-NL" sz="1600" dirty="0" err="1"/>
              <a:t>synt</a:t>
            </a:r>
            <a:r>
              <a:rPr lang="en-GB" altLang="nl-NL" sz="1600" dirty="0"/>
              <a:t> str. as literal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nl-NL" sz="1600" dirty="0"/>
              <a:t>MWE in a sentence</a:t>
            </a:r>
          </a:p>
          <a:p>
            <a:pPr marL="982980" lvl="1" indent="-342900">
              <a:buFont typeface="Arial" panose="020B0604020202020204" pitchFamily="34" charset="0"/>
              <a:buChar char="•"/>
            </a:pPr>
            <a:r>
              <a:rPr lang="en-GB" altLang="nl-NL" sz="1600" dirty="0"/>
              <a:t>replace it in semantics or deep syntax</a:t>
            </a:r>
          </a:p>
          <a:p>
            <a:pPr marL="1623060" lvl="2" indent="-342900">
              <a:buFont typeface="Arial" panose="020B0604020202020204" pitchFamily="34" charset="0"/>
              <a:buChar char="•"/>
            </a:pPr>
            <a:r>
              <a:rPr lang="en-GB" altLang="nl-NL" sz="1600" dirty="0"/>
              <a:t>by a single node (opaque idioms)</a:t>
            </a:r>
          </a:p>
          <a:p>
            <a:pPr marL="1623060" lvl="2" indent="-342900">
              <a:buFont typeface="Arial" panose="020B0604020202020204" pitchFamily="34" charset="0"/>
              <a:buChar char="•"/>
            </a:pPr>
            <a:r>
              <a:rPr lang="en-GB" altLang="nl-NL" sz="1600" dirty="0"/>
              <a:t>By multiple nodes ((semi-)transparent idioms)</a:t>
            </a:r>
          </a:p>
          <a:p>
            <a:pPr marL="982980" lvl="1" indent="-342900">
              <a:buFont typeface="Arial" panose="020B0604020202020204" pitchFamily="34" charset="0"/>
              <a:buChar char="•"/>
            </a:pPr>
            <a:r>
              <a:rPr lang="en-GB" altLang="nl-NL" sz="1600" dirty="0"/>
              <a:t>Replacement: not here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nl-NL" sz="1600" dirty="0"/>
              <a:t>MWE identification: XPATH </a:t>
            </a:r>
            <a:r>
              <a:rPr lang="en-GB" altLang="nl-NL" sz="1600" dirty="0" smtClean="0"/>
              <a:t>Query</a:t>
            </a:r>
            <a:endParaRPr lang="en-GB" sz="16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12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1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12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1200" b="1" dirty="0" smtClean="0"/>
          </a:p>
          <a:p>
            <a:pPr lvl="1"/>
            <a:endParaRPr lang="nl-NL" sz="1100" dirty="0"/>
          </a:p>
        </p:txBody>
      </p:sp>
      <p:sp>
        <p:nvSpPr>
          <p:cNvPr id="20" name="Tekstvak 95"/>
          <p:cNvSpPr txBox="1"/>
          <p:nvPr/>
        </p:nvSpPr>
        <p:spPr>
          <a:xfrm>
            <a:off x="140400" y="1411470"/>
            <a:ext cx="4652943" cy="1908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nl-NL" altLang="nl-NL" sz="2000" b="1" dirty="0" smtClean="0"/>
              <a:t>Alpino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600" dirty="0" err="1" smtClean="0"/>
              <a:t>Parser</a:t>
            </a:r>
            <a:r>
              <a:rPr lang="nl-NL" altLang="nl-NL" sz="1600" dirty="0" smtClean="0"/>
              <a:t> </a:t>
            </a:r>
            <a:r>
              <a:rPr lang="nl-NL" altLang="nl-NL" sz="1600" dirty="0" err="1"/>
              <a:t>for</a:t>
            </a:r>
            <a:r>
              <a:rPr lang="nl-NL" altLang="nl-NL" sz="1600" dirty="0"/>
              <a:t> Dutch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600" dirty="0"/>
              <a:t>Deals </a:t>
            </a:r>
            <a:r>
              <a:rPr lang="nl-NL" altLang="nl-NL" sz="1600" dirty="0" err="1"/>
              <a:t>with</a:t>
            </a:r>
            <a:r>
              <a:rPr lang="nl-NL" altLang="nl-NL" sz="1600" dirty="0"/>
              <a:t> </a:t>
            </a:r>
            <a:r>
              <a:rPr lang="nl-NL" altLang="nl-NL" sz="1600" dirty="0" err="1"/>
              <a:t>some</a:t>
            </a:r>
            <a:r>
              <a:rPr lang="nl-NL" altLang="nl-NL" sz="1600" dirty="0"/>
              <a:t>  </a:t>
            </a:r>
            <a:r>
              <a:rPr lang="nl-NL" altLang="nl-NL" sz="1600" dirty="0" err="1"/>
              <a:t>fixed</a:t>
            </a:r>
            <a:r>
              <a:rPr lang="nl-NL" altLang="nl-NL" sz="1600" dirty="0"/>
              <a:t> </a:t>
            </a:r>
            <a:r>
              <a:rPr lang="nl-NL" altLang="nl-NL" sz="1600" dirty="0" err="1"/>
              <a:t>MWEs</a:t>
            </a:r>
            <a:endParaRPr lang="nl-NL" altLang="nl-NL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600" dirty="0"/>
              <a:t>Deals </a:t>
            </a:r>
            <a:r>
              <a:rPr lang="nl-NL" altLang="nl-NL" sz="1600" dirty="0" err="1"/>
              <a:t>with</a:t>
            </a:r>
            <a:r>
              <a:rPr lang="nl-NL" altLang="nl-NL" sz="1600" dirty="0"/>
              <a:t> </a:t>
            </a:r>
            <a:r>
              <a:rPr lang="nl-NL" altLang="nl-NL" sz="1600" dirty="0" err="1"/>
              <a:t>some</a:t>
            </a:r>
            <a:r>
              <a:rPr lang="nl-NL" altLang="nl-NL" sz="1600" dirty="0"/>
              <a:t> </a:t>
            </a:r>
            <a:r>
              <a:rPr lang="nl-NL" altLang="nl-NL" sz="1600" dirty="0" err="1"/>
              <a:t>flexible</a:t>
            </a:r>
            <a:r>
              <a:rPr lang="nl-NL" altLang="nl-NL" sz="1600" dirty="0"/>
              <a:t> </a:t>
            </a:r>
            <a:r>
              <a:rPr lang="nl-NL" altLang="nl-NL" sz="1600" dirty="0" err="1"/>
              <a:t>MWEs</a:t>
            </a:r>
            <a:r>
              <a:rPr lang="nl-NL" altLang="nl-NL" sz="1600" dirty="0"/>
              <a:t> </a:t>
            </a:r>
            <a:r>
              <a:rPr lang="nl-NL" altLang="nl-NL" sz="1600" dirty="0" err="1"/>
              <a:t>that</a:t>
            </a:r>
            <a:r>
              <a:rPr lang="nl-NL" altLang="nl-NL" sz="1600" dirty="0"/>
              <a:t> </a:t>
            </a:r>
            <a:r>
              <a:rPr lang="nl-NL" altLang="nl-NL" sz="1600" dirty="0" err="1"/>
              <a:t>require</a:t>
            </a:r>
            <a:r>
              <a:rPr lang="nl-NL" altLang="nl-NL" sz="1600" dirty="0"/>
              <a:t> special syntax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600" dirty="0">
                <a:hlinkClick r:id="rId3"/>
              </a:rPr>
              <a:t>http://</a:t>
            </a:r>
            <a:r>
              <a:rPr lang="nl-NL" altLang="nl-NL" sz="1600" dirty="0" smtClean="0">
                <a:hlinkClick r:id="rId3"/>
              </a:rPr>
              <a:t>www.let.rug.nl/vannoord/alp/Alpino</a:t>
            </a:r>
            <a:endParaRPr lang="nl-NL" altLang="nl-NL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altLang="nl-NL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1200" b="1" dirty="0">
              <a:solidFill>
                <a:schemeClr val="tx1"/>
              </a:solidFill>
            </a:endParaRPr>
          </a:p>
        </p:txBody>
      </p:sp>
      <p:sp>
        <p:nvSpPr>
          <p:cNvPr id="21" name="Tekstvak 95"/>
          <p:cNvSpPr txBox="1"/>
          <p:nvPr/>
        </p:nvSpPr>
        <p:spPr>
          <a:xfrm>
            <a:off x="140400" y="3448952"/>
            <a:ext cx="4633200" cy="333014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en-GB" altLang="nl-NL" sz="2000" b="1" dirty="0" smtClean="0"/>
              <a:t>Flexible MWEs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nl-NL" sz="1600" dirty="0" smtClean="0"/>
              <a:t>MWE</a:t>
            </a:r>
            <a:r>
              <a:rPr lang="en-GB" altLang="nl-NL" sz="1600" dirty="0"/>
              <a:t>: </a:t>
            </a:r>
          </a:p>
          <a:p>
            <a:pPr marL="540000" lvl="1" indent="-342900">
              <a:buFont typeface="Arial" panose="020B0604020202020204" pitchFamily="34" charset="0"/>
              <a:buChar char="•"/>
            </a:pPr>
            <a:r>
              <a:rPr lang="en-GB" altLang="nl-NL" sz="1600" dirty="0"/>
              <a:t>word combination with idiosyncratic linguistic properties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nl-NL" sz="1600" dirty="0"/>
              <a:t>Flexible: </a:t>
            </a:r>
          </a:p>
          <a:p>
            <a:pPr marL="540000" lvl="1" indent="-342900">
              <a:buFont typeface="Arial" panose="020B0604020202020204" pitchFamily="34" charset="0"/>
              <a:buChar char="•"/>
            </a:pPr>
            <a:r>
              <a:rPr lang="en-GB" altLang="nl-NL" sz="1600" dirty="0"/>
              <a:t>No fixed </a:t>
            </a:r>
            <a:r>
              <a:rPr lang="en-GB" altLang="nl-NL" sz="1600" dirty="0"/>
              <a:t>word</a:t>
            </a:r>
            <a:r>
              <a:rPr lang="en-GB" altLang="nl-NL" sz="1600" dirty="0"/>
              <a:t> order, not necessarily contiguous, inflectional variation (in principle)  possible on multiple words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nl-NL" sz="1600" dirty="0"/>
              <a:t>Examples</a:t>
            </a:r>
          </a:p>
          <a:p>
            <a:pPr marL="982980" lvl="1" indent="-342900">
              <a:buFont typeface="Arial" panose="020B0604020202020204" pitchFamily="34" charset="0"/>
              <a:buChar char="•"/>
            </a:pPr>
            <a:r>
              <a:rPr lang="en-GB" altLang="nl-NL" sz="1600" i="1" dirty="0" err="1"/>
              <a:t>Hij</a:t>
            </a:r>
            <a:r>
              <a:rPr lang="en-GB" altLang="nl-NL" sz="1600" i="1" dirty="0"/>
              <a:t> </a:t>
            </a:r>
            <a:r>
              <a:rPr lang="en-GB" altLang="nl-NL" sz="1600" i="1" dirty="0" err="1"/>
              <a:t>heeft</a:t>
            </a:r>
            <a:r>
              <a:rPr lang="en-GB" altLang="nl-NL" sz="1600" i="1" dirty="0"/>
              <a:t> </a:t>
            </a:r>
            <a:r>
              <a:rPr lang="en-GB" altLang="nl-NL" sz="1600" i="1" dirty="0" err="1"/>
              <a:t>gisteren</a:t>
            </a:r>
            <a:r>
              <a:rPr lang="en-GB" altLang="nl-NL" sz="1600" i="1" dirty="0"/>
              <a:t> </a:t>
            </a:r>
            <a:r>
              <a:rPr lang="en-GB" altLang="nl-NL" sz="1600" b="1" i="1" dirty="0"/>
              <a:t>de </a:t>
            </a:r>
            <a:r>
              <a:rPr lang="en-GB" altLang="nl-NL" sz="1600" b="1" i="1" dirty="0" err="1"/>
              <a:t>plaat</a:t>
            </a:r>
            <a:r>
              <a:rPr lang="en-GB" altLang="nl-NL" sz="1600" b="1" i="1" dirty="0"/>
              <a:t> </a:t>
            </a:r>
            <a:r>
              <a:rPr lang="en-GB" altLang="nl-NL" sz="1600" i="1" dirty="0" err="1"/>
              <a:t>ge</a:t>
            </a:r>
            <a:r>
              <a:rPr lang="en-GB" altLang="nl-NL" sz="1600" b="1" i="1" dirty="0" err="1"/>
              <a:t>poets</a:t>
            </a:r>
            <a:r>
              <a:rPr lang="en-GB" altLang="nl-NL" sz="1600" i="1" dirty="0" err="1"/>
              <a:t>t</a:t>
            </a:r>
            <a:endParaRPr lang="en-GB" altLang="nl-NL" sz="1600" i="1" dirty="0"/>
          </a:p>
          <a:p>
            <a:pPr marL="982980" lvl="1" indent="-342900">
              <a:buFont typeface="Arial" panose="020B0604020202020204" pitchFamily="34" charset="0"/>
              <a:buChar char="•"/>
            </a:pPr>
            <a:r>
              <a:rPr lang="en-GB" altLang="nl-NL" sz="1600" i="1" dirty="0" err="1"/>
              <a:t>Hij</a:t>
            </a:r>
            <a:r>
              <a:rPr lang="en-GB" altLang="nl-NL" sz="1600" i="1" dirty="0"/>
              <a:t> </a:t>
            </a:r>
            <a:r>
              <a:rPr lang="en-GB" altLang="nl-NL" sz="1600" b="1" i="1" dirty="0" err="1"/>
              <a:t>poet</a:t>
            </a:r>
            <a:r>
              <a:rPr lang="en-GB" altLang="nl-NL" sz="1600" i="1" dirty="0" err="1"/>
              <a:t>ste</a:t>
            </a:r>
            <a:r>
              <a:rPr lang="en-GB" altLang="nl-NL" sz="1600" i="1" dirty="0"/>
              <a:t> </a:t>
            </a:r>
            <a:r>
              <a:rPr lang="en-GB" altLang="nl-NL" sz="1600" i="1" dirty="0" err="1"/>
              <a:t>gisteren</a:t>
            </a:r>
            <a:r>
              <a:rPr lang="en-GB" altLang="nl-NL" sz="1600" i="1" dirty="0"/>
              <a:t> </a:t>
            </a:r>
            <a:r>
              <a:rPr lang="en-GB" altLang="nl-NL" sz="1600" b="1" i="1" dirty="0"/>
              <a:t>de </a:t>
            </a:r>
            <a:r>
              <a:rPr lang="en-GB" altLang="nl-NL" sz="1600" b="1" i="1" dirty="0" err="1"/>
              <a:t>plaat</a:t>
            </a:r>
            <a:endParaRPr lang="en-GB" altLang="nl-NL" sz="1600" b="1" i="1" dirty="0"/>
          </a:p>
          <a:p>
            <a:pPr marL="982980" lvl="1" indent="-342900">
              <a:buFont typeface="Arial" panose="020B0604020202020204" pitchFamily="34" charset="0"/>
              <a:buChar char="•"/>
            </a:pPr>
            <a:r>
              <a:rPr lang="en-GB" altLang="nl-NL" sz="1600" i="1" dirty="0"/>
              <a:t>…</a:t>
            </a:r>
            <a:r>
              <a:rPr lang="en-GB" altLang="nl-NL" sz="1600" i="1" dirty="0" err="1"/>
              <a:t>dat</a:t>
            </a:r>
            <a:r>
              <a:rPr lang="en-GB" altLang="nl-NL" sz="1600" i="1" dirty="0"/>
              <a:t> </a:t>
            </a:r>
            <a:r>
              <a:rPr lang="en-GB" altLang="nl-NL" sz="1600" i="1" dirty="0" err="1"/>
              <a:t>hij</a:t>
            </a:r>
            <a:r>
              <a:rPr lang="en-GB" altLang="nl-NL" sz="1600" i="1" dirty="0"/>
              <a:t> </a:t>
            </a:r>
            <a:r>
              <a:rPr lang="en-GB" altLang="nl-NL" sz="1600" b="1" i="1" dirty="0"/>
              <a:t>de </a:t>
            </a:r>
            <a:r>
              <a:rPr lang="en-GB" altLang="nl-NL" sz="1600" b="1" i="1" dirty="0" err="1"/>
              <a:t>plaat</a:t>
            </a:r>
            <a:r>
              <a:rPr lang="en-GB" altLang="nl-NL" sz="1600" b="1" i="1" dirty="0"/>
              <a:t> </a:t>
            </a:r>
            <a:r>
              <a:rPr lang="en-GB" altLang="nl-NL" sz="1600" i="1" dirty="0" err="1"/>
              <a:t>wilde</a:t>
            </a:r>
            <a:r>
              <a:rPr lang="en-GB" altLang="nl-NL" sz="1600" i="1" dirty="0"/>
              <a:t> </a:t>
            </a:r>
            <a:r>
              <a:rPr lang="en-GB" altLang="nl-NL" sz="1600" b="1" i="1" dirty="0" err="1"/>
              <a:t>poets</a:t>
            </a:r>
            <a:r>
              <a:rPr lang="en-GB" altLang="nl-NL" sz="1600" i="1" dirty="0" err="1"/>
              <a:t>en</a:t>
            </a:r>
            <a:endParaRPr lang="en-GB" altLang="nl-NL" sz="1600" i="1" dirty="0"/>
          </a:p>
          <a:p>
            <a:endParaRPr lang="nl-NL" sz="1200" b="1" dirty="0" smtClean="0"/>
          </a:p>
        </p:txBody>
      </p:sp>
      <p:sp>
        <p:nvSpPr>
          <p:cNvPr id="24" name="Tekstvak 95"/>
          <p:cNvSpPr txBox="1"/>
          <p:nvPr/>
        </p:nvSpPr>
        <p:spPr>
          <a:xfrm>
            <a:off x="163001" y="6863988"/>
            <a:ext cx="4632127" cy="240681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nl-NL" altLang="nl-NL" sz="2000" b="1" dirty="0" smtClean="0"/>
              <a:t>Mini-</a:t>
            </a:r>
            <a:r>
              <a:rPr lang="nl-NL" altLang="nl-NL" sz="2000" b="1" dirty="0" err="1" smtClean="0"/>
              <a:t>Treebank</a:t>
            </a:r>
            <a:endParaRPr lang="nl-NL" altLang="nl-NL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sz="1600" dirty="0" smtClean="0"/>
              <a:t>35 </a:t>
            </a:r>
            <a:r>
              <a:rPr lang="nl-NL" altLang="nl-NL" sz="1600" dirty="0" err="1"/>
              <a:t>example</a:t>
            </a:r>
            <a:r>
              <a:rPr lang="nl-NL" altLang="nl-NL" sz="1600" dirty="0"/>
              <a:t> </a:t>
            </a:r>
            <a:r>
              <a:rPr lang="nl-NL" altLang="nl-NL" sz="1600" dirty="0" err="1"/>
              <a:t>sentences</a:t>
            </a:r>
            <a:r>
              <a:rPr lang="nl-NL" altLang="nl-NL" sz="1600" dirty="0"/>
              <a:t> relevant </a:t>
            </a:r>
            <a:r>
              <a:rPr lang="nl-NL" altLang="nl-NL" sz="1600" dirty="0" err="1"/>
              <a:t>for</a:t>
            </a:r>
            <a:r>
              <a:rPr lang="nl-NL" altLang="nl-NL" sz="1600" dirty="0"/>
              <a:t> </a:t>
            </a:r>
            <a:r>
              <a:rPr lang="nl-NL" altLang="nl-NL" sz="1600" dirty="0" err="1"/>
              <a:t>MWEs</a:t>
            </a:r>
            <a:r>
              <a:rPr lang="nl-NL" altLang="nl-NL" sz="1600" dirty="0"/>
              <a:t> (</a:t>
            </a:r>
            <a:r>
              <a:rPr lang="nl-NL" altLang="nl-NL" sz="1600" dirty="0" err="1"/>
              <a:t>mostly</a:t>
            </a:r>
            <a:r>
              <a:rPr lang="nl-NL" altLang="nl-NL" sz="1600" dirty="0"/>
              <a:t> V+NP </a:t>
            </a:r>
            <a:r>
              <a:rPr lang="nl-NL" altLang="nl-NL" sz="1600" dirty="0" err="1"/>
              <a:t>idioms</a:t>
            </a:r>
            <a:r>
              <a:rPr lang="nl-NL" altLang="nl-NL" sz="16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sz="1600" dirty="0"/>
              <a:t>Go </a:t>
            </a:r>
            <a:r>
              <a:rPr lang="nl-NL" altLang="nl-NL" sz="1600" dirty="0" err="1"/>
              <a:t>to</a:t>
            </a:r>
            <a:r>
              <a:rPr lang="nl-NL" altLang="nl-NL" sz="1600" dirty="0"/>
              <a:t> </a:t>
            </a:r>
            <a:r>
              <a:rPr lang="nl-NL" altLang="nl-NL" sz="1600" dirty="0" err="1">
                <a:hlinkClick r:id="rId4"/>
              </a:rPr>
              <a:t>PaQu</a:t>
            </a:r>
            <a:endParaRPr lang="nl-NL" altLang="nl-NL" sz="1600" dirty="0"/>
          </a:p>
          <a:p>
            <a:pPr marL="982980" lvl="1" indent="-342900">
              <a:buFont typeface="Arial" panose="020B0604020202020204" pitchFamily="34" charset="0"/>
              <a:buChar char="•"/>
            </a:pPr>
            <a:r>
              <a:rPr lang="nl-NL" altLang="nl-NL" sz="1600" dirty="0"/>
              <a:t>Login </a:t>
            </a:r>
            <a:r>
              <a:rPr lang="nl-NL" altLang="nl-NL" sz="1600" dirty="0" err="1"/>
              <a:t>with</a:t>
            </a:r>
            <a:r>
              <a:rPr lang="nl-NL" altLang="nl-NL" sz="1600" dirty="0"/>
              <a:t> </a:t>
            </a:r>
            <a:r>
              <a:rPr lang="nl-NL" altLang="nl-NL" sz="1600" dirty="0" err="1"/>
              <a:t>your</a:t>
            </a:r>
            <a:r>
              <a:rPr lang="nl-NL" altLang="nl-NL" sz="1600" dirty="0"/>
              <a:t> e-mail </a:t>
            </a:r>
            <a:r>
              <a:rPr lang="nl-NL" altLang="nl-NL" sz="1600" dirty="0" err="1"/>
              <a:t>address</a:t>
            </a:r>
            <a:endParaRPr lang="nl-NL" altLang="nl-NL" sz="1600" dirty="0"/>
          </a:p>
          <a:p>
            <a:pPr marL="982980" lvl="1" indent="-342900">
              <a:buFont typeface="Arial" panose="020B0604020202020204" pitchFamily="34" charset="0"/>
              <a:buChar char="•"/>
            </a:pPr>
            <a:r>
              <a:rPr lang="nl-NL" altLang="nl-NL" sz="1600" dirty="0"/>
              <a:t>Click on the link in the mail sent </a:t>
            </a:r>
            <a:r>
              <a:rPr lang="nl-NL" altLang="nl-NL" sz="1600" dirty="0" err="1"/>
              <a:t>to</a:t>
            </a:r>
            <a:r>
              <a:rPr lang="nl-NL" altLang="nl-NL" sz="1600" dirty="0"/>
              <a:t> </a:t>
            </a:r>
            <a:r>
              <a:rPr lang="nl-NL" altLang="nl-NL" sz="1600" dirty="0" err="1"/>
              <a:t>you</a:t>
            </a:r>
            <a:endParaRPr lang="nl-NL" altLang="nl-NL" sz="1600" dirty="0"/>
          </a:p>
          <a:p>
            <a:pPr marL="982980" lvl="1" indent="-342900">
              <a:buFont typeface="Arial" panose="020B0604020202020204" pitchFamily="34" charset="0"/>
              <a:buChar char="•"/>
            </a:pPr>
            <a:r>
              <a:rPr lang="nl-NL" altLang="nl-NL" sz="1600" dirty="0" smtClean="0"/>
              <a:t>Select Corpus: PARSEME MWE Test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sz="1600" dirty="0" smtClean="0">
                <a:hlinkClick r:id="rId5"/>
              </a:rPr>
              <a:t>List </a:t>
            </a:r>
            <a:r>
              <a:rPr lang="nl-NL" altLang="nl-NL" sz="1600" dirty="0" err="1">
                <a:hlinkClick r:id="rId5"/>
              </a:rPr>
              <a:t>all</a:t>
            </a:r>
            <a:r>
              <a:rPr lang="nl-NL" altLang="nl-NL" sz="1600" dirty="0">
                <a:hlinkClick r:id="rId5"/>
              </a:rPr>
              <a:t> </a:t>
            </a:r>
            <a:r>
              <a:rPr lang="nl-NL" altLang="nl-NL" sz="1600" dirty="0" err="1">
                <a:hlinkClick r:id="rId5"/>
              </a:rPr>
              <a:t>sentences</a:t>
            </a:r>
            <a:r>
              <a:rPr lang="nl-NL" altLang="nl-NL" sz="1600" dirty="0"/>
              <a:t>: //node[@</a:t>
            </a:r>
            <a:r>
              <a:rPr lang="nl-NL" altLang="nl-NL" sz="1600" dirty="0" err="1"/>
              <a:t>cat</a:t>
            </a:r>
            <a:r>
              <a:rPr lang="nl-NL" altLang="nl-NL" sz="1600" dirty="0"/>
              <a:t>="top"]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sz="1600" dirty="0"/>
              <a:t>Download </a:t>
            </a:r>
            <a:r>
              <a:rPr lang="nl-NL" altLang="nl-NL" sz="1600" dirty="0" err="1"/>
              <a:t>fully</a:t>
            </a:r>
            <a:r>
              <a:rPr lang="nl-NL" altLang="nl-NL" sz="1600" dirty="0"/>
              <a:t> </a:t>
            </a:r>
            <a:r>
              <a:rPr lang="nl-NL" altLang="nl-NL" sz="1600" dirty="0" err="1"/>
              <a:t>parsed</a:t>
            </a:r>
            <a:r>
              <a:rPr lang="nl-NL" altLang="nl-NL" sz="1600" dirty="0"/>
              <a:t> </a:t>
            </a:r>
            <a:r>
              <a:rPr lang="nl-NL" altLang="nl-NL" sz="1600" dirty="0" smtClean="0"/>
              <a:t>corpus</a:t>
            </a:r>
            <a:endParaRPr lang="nl-NL" altLang="nl-NL" sz="1600" dirty="0"/>
          </a:p>
        </p:txBody>
      </p:sp>
      <p:sp>
        <p:nvSpPr>
          <p:cNvPr id="31" name="Tekstvak 95"/>
          <p:cNvSpPr txBox="1"/>
          <p:nvPr/>
        </p:nvSpPr>
        <p:spPr>
          <a:xfrm>
            <a:off x="175380" y="11873408"/>
            <a:ext cx="9250440" cy="74481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nl-NL" sz="2000" b="1" dirty="0" smtClean="0"/>
              <a:t>Met dank aan                                                       CLARIN-NL wordt gefinancierd door NWO</a:t>
            </a:r>
          </a:p>
          <a:p>
            <a:r>
              <a:rPr lang="nl-NL" sz="2000" b="1" dirty="0" smtClean="0"/>
              <a:t>                 RUG                                                        </a:t>
            </a:r>
            <a:r>
              <a:rPr lang="nl-NL" sz="2000" b="1" dirty="0" smtClean="0">
                <a:hlinkClick r:id="rId6"/>
              </a:rPr>
              <a:t>http://portal.clarin.nl</a:t>
            </a:r>
            <a:r>
              <a:rPr lang="nl-NL" sz="2000" b="1" dirty="0" smtClean="0"/>
              <a:t>   </a:t>
            </a:r>
          </a:p>
        </p:txBody>
      </p:sp>
      <p:pic>
        <p:nvPicPr>
          <p:cNvPr id="1029" name="Picture 5" descr="http://dev.clarin.nl/sites/default/files/PaQu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265" y="11936189"/>
            <a:ext cx="1368152" cy="633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kstvak 95"/>
          <p:cNvSpPr txBox="1"/>
          <p:nvPr/>
        </p:nvSpPr>
        <p:spPr>
          <a:xfrm>
            <a:off x="0" y="-7912"/>
            <a:ext cx="9601200" cy="131420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nl-NL" sz="3600" b="1" dirty="0" err="1" smtClean="0"/>
              <a:t>MWEs</a:t>
            </a:r>
            <a:r>
              <a:rPr lang="nl-NL" sz="3600" b="1" dirty="0" smtClean="0"/>
              <a:t> en </a:t>
            </a:r>
            <a:r>
              <a:rPr lang="nl-NL" sz="3600" b="1" dirty="0" err="1" smtClean="0"/>
              <a:t>PaQu</a:t>
            </a:r>
            <a:endParaRPr lang="nl-NL" sz="3600" b="1" dirty="0"/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nl-NL" sz="1800" i="1" dirty="0"/>
              <a:t>Jan Odijk</a:t>
            </a:r>
            <a:r>
              <a:rPr lang="nl-NL" sz="1800" dirty="0"/>
              <a:t>, Universiteit </a:t>
            </a:r>
            <a:r>
              <a:rPr lang="nl-NL" sz="1800" dirty="0" smtClean="0"/>
              <a:t>Utrecht</a:t>
            </a:r>
            <a:br>
              <a:rPr lang="nl-NL" sz="1800" dirty="0" smtClean="0"/>
            </a:br>
            <a:endParaRPr lang="nl-NL" sz="1800" dirty="0" smtClean="0"/>
          </a:p>
        </p:txBody>
      </p:sp>
      <p:pic>
        <p:nvPicPr>
          <p:cNvPr id="25" name="Picture 4" descr="http://www.uu.nl/sites/default/files/uu-log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063" y="64096"/>
            <a:ext cx="2189057" cy="114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eperen 2"/>
          <p:cNvGrpSpPr/>
          <p:nvPr/>
        </p:nvGrpSpPr>
        <p:grpSpPr>
          <a:xfrm>
            <a:off x="359302" y="89860"/>
            <a:ext cx="1488970" cy="1198372"/>
            <a:chOff x="120080" y="23292"/>
            <a:chExt cx="1488970" cy="1198372"/>
          </a:xfrm>
        </p:grpSpPr>
        <p:pic>
          <p:nvPicPr>
            <p:cNvPr id="23" name="Picture 25" descr="http://www.clarin.nl/sites/all/themes/clarin2/logo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80" y="23292"/>
              <a:ext cx="1472608" cy="10046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kstvak 25"/>
            <p:cNvSpPr txBox="1"/>
            <p:nvPr/>
          </p:nvSpPr>
          <p:spPr>
            <a:xfrm>
              <a:off x="138067" y="929276"/>
              <a:ext cx="1470983" cy="292388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l-NL" sz="1300" dirty="0" err="1" smtClean="0"/>
                <a:t>www.clarin.nl</a:t>
              </a:r>
              <a:endParaRPr lang="nl-NL" sz="1700" dirty="0"/>
            </a:p>
          </p:txBody>
        </p:sp>
      </p:grpSp>
      <p:cxnSp>
        <p:nvCxnSpPr>
          <p:cNvPr id="12" name="Rechte verbindingslijn 11"/>
          <p:cNvCxnSpPr/>
          <p:nvPr/>
        </p:nvCxnSpPr>
        <p:spPr>
          <a:xfrm>
            <a:off x="0" y="1288232"/>
            <a:ext cx="96012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kstvak 95"/>
          <p:cNvSpPr txBox="1"/>
          <p:nvPr/>
        </p:nvSpPr>
        <p:spPr>
          <a:xfrm>
            <a:off x="4769055" y="1411470"/>
            <a:ext cx="4615200" cy="191437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nl-NL" altLang="nl-NL" sz="2000" b="1" dirty="0" err="1" smtClean="0"/>
              <a:t>PaQu</a:t>
            </a:r>
            <a:endParaRPr lang="nl-NL" altLang="nl-NL" sz="20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600" dirty="0"/>
              <a:t>Search interface </a:t>
            </a:r>
            <a:r>
              <a:rPr lang="nl-NL" altLang="nl-NL" sz="1600" dirty="0" err="1"/>
              <a:t>to</a:t>
            </a:r>
            <a:r>
              <a:rPr lang="nl-NL" altLang="nl-NL" sz="1600" dirty="0"/>
              <a:t> (Dutch) </a:t>
            </a:r>
            <a:r>
              <a:rPr lang="nl-NL" altLang="nl-NL" sz="1600" dirty="0" err="1"/>
              <a:t>treebanks</a:t>
            </a:r>
            <a:endParaRPr lang="nl-NL" altLang="nl-NL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nl-NL" sz="1600" dirty="0"/>
              <a:t>Enables you to </a:t>
            </a:r>
          </a:p>
          <a:p>
            <a:pPr marL="811530" lvl="1" indent="-171450">
              <a:buFont typeface="Arial" panose="020B0604020202020204" pitchFamily="34" charset="0"/>
              <a:buChar char="•"/>
            </a:pPr>
            <a:r>
              <a:rPr lang="en-GB" altLang="nl-NL" sz="1600" dirty="0"/>
              <a:t>upload your own corpus</a:t>
            </a:r>
          </a:p>
          <a:p>
            <a:pPr marL="811530" lvl="1" indent="-171450">
              <a:buFont typeface="Arial" panose="020B0604020202020204" pitchFamily="34" charset="0"/>
              <a:buChar char="•"/>
            </a:pPr>
            <a:r>
              <a:rPr lang="en-GB" altLang="nl-NL" sz="1600" dirty="0"/>
              <a:t>have it parsed by </a:t>
            </a:r>
            <a:r>
              <a:rPr lang="en-GB" altLang="nl-NL" sz="1600" dirty="0" err="1"/>
              <a:t>Alpino</a:t>
            </a:r>
            <a:endParaRPr lang="en-GB" altLang="nl-NL" sz="1600" dirty="0"/>
          </a:p>
          <a:p>
            <a:pPr marL="811530" lvl="1" indent="-171450">
              <a:buFont typeface="Arial" panose="020B0604020202020204" pitchFamily="34" charset="0"/>
              <a:buChar char="•"/>
            </a:pPr>
            <a:r>
              <a:rPr lang="en-GB" altLang="nl-NL" sz="1600" dirty="0"/>
              <a:t>and then to search in 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nl-NL" sz="1600" dirty="0">
                <a:hlinkClick r:id="rId10"/>
              </a:rPr>
              <a:t>http://</a:t>
            </a:r>
            <a:r>
              <a:rPr lang="en-GB" altLang="nl-NL" sz="1600" dirty="0" smtClean="0">
                <a:hlinkClick r:id="rId10"/>
              </a:rPr>
              <a:t>portal.clarin.nl/node/4182</a:t>
            </a:r>
            <a:endParaRPr lang="en-GB" altLang="nl-NL" sz="1600" dirty="0" smtClean="0"/>
          </a:p>
        </p:txBody>
      </p:sp>
      <p:sp>
        <p:nvSpPr>
          <p:cNvPr id="17" name="Tekstvak 95"/>
          <p:cNvSpPr txBox="1"/>
          <p:nvPr/>
        </p:nvSpPr>
        <p:spPr>
          <a:xfrm>
            <a:off x="4793041" y="6863987"/>
            <a:ext cx="4615200" cy="2408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en-GB" altLang="nl-NL" sz="2000" b="1" dirty="0" err="1" smtClean="0"/>
              <a:t>Morpho</a:t>
            </a:r>
            <a:r>
              <a:rPr lang="en-GB" altLang="nl-NL" sz="2000" b="1" dirty="0" smtClean="0"/>
              <a:t>-syntactic </a:t>
            </a:r>
            <a:r>
              <a:rPr lang="en-GB" altLang="nl-NL" sz="2000" b="1" dirty="0"/>
              <a:t>phenomena: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nl-NL" sz="1600" dirty="0"/>
              <a:t>Verb: </a:t>
            </a:r>
            <a:r>
              <a:rPr lang="en-GB" altLang="nl-NL" sz="1600" dirty="0" err="1"/>
              <a:t>Vfinal</a:t>
            </a:r>
            <a:r>
              <a:rPr lang="en-GB" altLang="nl-NL" sz="1600" dirty="0"/>
              <a:t>, V2, V1 (YNQ), VR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nl-NL" sz="1600" dirty="0"/>
              <a:t>NP: </a:t>
            </a:r>
            <a:r>
              <a:rPr lang="en-GB" altLang="nl-NL" sz="1600" dirty="0" err="1"/>
              <a:t>Topicalisation</a:t>
            </a:r>
            <a:r>
              <a:rPr lang="en-GB" altLang="nl-NL" sz="1600" dirty="0"/>
              <a:t>, </a:t>
            </a:r>
            <a:r>
              <a:rPr lang="en-GB" altLang="nl-NL" sz="1600" dirty="0" err="1"/>
              <a:t>Wh</a:t>
            </a:r>
            <a:r>
              <a:rPr lang="en-GB" altLang="nl-NL" sz="1600" dirty="0"/>
              <a:t>-questioning, scrambling,  independent occurrence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nl-NL" sz="1600" dirty="0"/>
              <a:t>N: (internal) modification, </a:t>
            </a:r>
            <a:r>
              <a:rPr lang="en-GB" altLang="nl-NL" sz="1600" dirty="0" err="1"/>
              <a:t>relativisation</a:t>
            </a:r>
            <a:r>
              <a:rPr lang="en-GB" altLang="nl-NL" sz="1600" dirty="0"/>
              <a:t>, diminutives, plural, other </a:t>
            </a:r>
            <a:r>
              <a:rPr lang="en-GB" altLang="nl-NL" sz="1600" dirty="0" err="1" smtClean="0"/>
              <a:t>dets</a:t>
            </a:r>
            <a:endParaRPr lang="en-GB" altLang="nl-NL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nl-NL" sz="1600" dirty="0"/>
              <a:t>V+NP: </a:t>
            </a:r>
            <a:r>
              <a:rPr lang="en-GB" altLang="nl-NL" sz="1600" dirty="0" smtClean="0"/>
              <a:t>passive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altLang="nl-NL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altLang="nl-NL" sz="1200" dirty="0"/>
          </a:p>
        </p:txBody>
      </p:sp>
      <p:sp>
        <p:nvSpPr>
          <p:cNvPr id="18" name="Tekstvak 95"/>
          <p:cNvSpPr txBox="1"/>
          <p:nvPr/>
        </p:nvSpPr>
        <p:spPr>
          <a:xfrm>
            <a:off x="163001" y="9281120"/>
            <a:ext cx="4626000" cy="240681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en-GB" altLang="nl-NL" sz="2000" b="1" dirty="0"/>
              <a:t>Extensions/adaptations </a:t>
            </a:r>
            <a:r>
              <a:rPr lang="en-GB" altLang="nl-NL" sz="2000" b="1" dirty="0" smtClean="0"/>
              <a:t>needed</a:t>
            </a:r>
            <a:r>
              <a:rPr lang="en-GB" altLang="nl-NL" sz="2000" b="1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nl-NL" sz="1600" dirty="0" err="1"/>
              <a:t>Overacceptance</a:t>
            </a:r>
            <a:r>
              <a:rPr lang="en-GB" altLang="nl-NL" sz="1600" dirty="0"/>
              <a:t> (extension needed)</a:t>
            </a:r>
          </a:p>
          <a:p>
            <a:pPr marL="811530" lvl="1" indent="-171450">
              <a:buFont typeface="Arial" panose="020B0604020202020204" pitchFamily="34" charset="0"/>
              <a:buChar char="•"/>
            </a:pPr>
            <a:r>
              <a:rPr lang="en-GB" altLang="nl-NL" sz="1600" dirty="0"/>
              <a:t>Modification of </a:t>
            </a:r>
            <a:r>
              <a:rPr lang="en-GB" altLang="nl-NL" sz="1600" i="1" dirty="0" err="1"/>
              <a:t>plaat</a:t>
            </a:r>
            <a:endParaRPr lang="en-GB" altLang="nl-NL" sz="1600" i="1" dirty="0"/>
          </a:p>
          <a:p>
            <a:pPr marL="811530" lvl="1" indent="-171450">
              <a:buFont typeface="Arial" panose="020B0604020202020204" pitchFamily="34" charset="0"/>
              <a:buChar char="•"/>
            </a:pPr>
            <a:r>
              <a:rPr lang="en-GB" altLang="nl-NL" sz="1600" dirty="0"/>
              <a:t>Scrambling of </a:t>
            </a:r>
            <a:r>
              <a:rPr lang="en-GB" altLang="nl-NL" sz="1600" i="1" dirty="0"/>
              <a:t>de</a:t>
            </a:r>
            <a:r>
              <a:rPr lang="en-GB" altLang="nl-NL" sz="1600" dirty="0"/>
              <a:t> </a:t>
            </a:r>
            <a:r>
              <a:rPr lang="en-GB" altLang="nl-NL" sz="1600" i="1" dirty="0" err="1"/>
              <a:t>plaat</a:t>
            </a:r>
            <a:r>
              <a:rPr lang="en-GB" altLang="nl-NL" sz="1600" i="1" dirty="0"/>
              <a:t>, </a:t>
            </a:r>
            <a:r>
              <a:rPr lang="en-GB" altLang="nl-NL" sz="1600" dirty="0" err="1"/>
              <a:t>Topicalisation</a:t>
            </a:r>
            <a:r>
              <a:rPr lang="en-GB" altLang="nl-NL" sz="1600" dirty="0"/>
              <a:t> of </a:t>
            </a:r>
            <a:r>
              <a:rPr lang="en-GB" altLang="nl-NL" sz="1600" i="1" dirty="0"/>
              <a:t>de </a:t>
            </a:r>
            <a:r>
              <a:rPr lang="en-GB" altLang="nl-NL" sz="1600" i="1" dirty="0" err="1"/>
              <a:t>plaat</a:t>
            </a:r>
            <a:endParaRPr lang="en-GB" altLang="nl-NL" sz="1600" i="1" dirty="0"/>
          </a:p>
          <a:p>
            <a:pPr marL="811530" lvl="1" indent="-171450">
              <a:buFont typeface="Arial" panose="020B0604020202020204" pitchFamily="34" charset="0"/>
              <a:buChar char="•"/>
            </a:pPr>
            <a:r>
              <a:rPr lang="en-GB" altLang="nl-NL" sz="1600" dirty="0" err="1"/>
              <a:t>Passivisation</a:t>
            </a:r>
            <a:r>
              <a:rPr lang="en-GB" altLang="nl-NL" sz="1600" dirty="0"/>
              <a:t> (idiosyncratic MWE property)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nl-NL" sz="1600" dirty="0" err="1"/>
              <a:t>Underacceptance</a:t>
            </a:r>
            <a:r>
              <a:rPr lang="en-GB" altLang="nl-NL" sz="1600" dirty="0"/>
              <a:t> </a:t>
            </a:r>
          </a:p>
          <a:p>
            <a:pPr marL="811530" lvl="1" indent="-171450">
              <a:buFont typeface="Arial" panose="020B0604020202020204" pitchFamily="34" charset="0"/>
              <a:buChar char="•"/>
            </a:pPr>
            <a:r>
              <a:rPr lang="en-GB" altLang="nl-NL" sz="1600" dirty="0" err="1"/>
              <a:t>Relativisation</a:t>
            </a:r>
            <a:r>
              <a:rPr lang="en-GB" altLang="nl-NL" sz="1600" dirty="0"/>
              <a:t> of </a:t>
            </a:r>
            <a:r>
              <a:rPr lang="en-GB" altLang="nl-NL" sz="1600" i="1" dirty="0" err="1"/>
              <a:t>bok</a:t>
            </a:r>
            <a:r>
              <a:rPr lang="en-GB" altLang="nl-NL" sz="1600" dirty="0"/>
              <a:t>, </a:t>
            </a:r>
            <a:r>
              <a:rPr lang="en-GB" altLang="nl-NL" sz="1600" i="1" dirty="0" err="1"/>
              <a:t>flater</a:t>
            </a:r>
            <a:r>
              <a:rPr lang="en-GB" altLang="nl-NL" sz="1600" i="1" dirty="0"/>
              <a:t> </a:t>
            </a:r>
            <a:r>
              <a:rPr lang="en-GB" altLang="nl-NL" sz="1600" dirty="0"/>
              <a:t>(adaptation)</a:t>
            </a:r>
          </a:p>
          <a:p>
            <a:pPr marL="811530" lvl="1" indent="-171450">
              <a:buFont typeface="Arial" panose="020B0604020202020204" pitchFamily="34" charset="0"/>
              <a:buChar char="•"/>
            </a:pPr>
            <a:r>
              <a:rPr lang="en-GB" altLang="nl-NL" sz="1600" dirty="0"/>
              <a:t>MWEs with cranberry words (</a:t>
            </a:r>
            <a:r>
              <a:rPr lang="en-GB" altLang="nl-NL" sz="1600" dirty="0" smtClean="0"/>
              <a:t>extension</a:t>
            </a:r>
          </a:p>
        </p:txBody>
      </p:sp>
      <p:sp>
        <p:nvSpPr>
          <p:cNvPr id="19" name="Tekstvak 95"/>
          <p:cNvSpPr txBox="1"/>
          <p:nvPr/>
        </p:nvSpPr>
        <p:spPr>
          <a:xfrm>
            <a:off x="4789001" y="9280800"/>
            <a:ext cx="4615200" cy="2408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en-GB" altLang="nl-NL" sz="2000" b="1" dirty="0" smtClean="0"/>
              <a:t>Caveats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nl-NL" sz="1600" dirty="0" smtClean="0"/>
              <a:t>Internal </a:t>
            </a:r>
            <a:r>
              <a:rPr lang="en-GB" altLang="nl-NL" sz="1600" dirty="0" err="1"/>
              <a:t>Alpino</a:t>
            </a:r>
            <a:r>
              <a:rPr lang="en-GB" altLang="nl-NL" sz="1600" dirty="0"/>
              <a:t> structure / analysis may be different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nl-NL" sz="1600" dirty="0"/>
              <a:t>Rules in the </a:t>
            </a:r>
            <a:r>
              <a:rPr lang="en-GB" altLang="nl-NL" sz="1600" dirty="0" err="1"/>
              <a:t>Alpino</a:t>
            </a:r>
            <a:r>
              <a:rPr lang="en-GB" altLang="nl-NL" sz="1600" dirty="0"/>
              <a:t> system may differ from XPATH queries (esp. </a:t>
            </a:r>
            <a:r>
              <a:rPr lang="en-GB" altLang="nl-NL" sz="1600" dirty="0" err="1"/>
              <a:t>wrt</a:t>
            </a:r>
            <a:r>
              <a:rPr lang="en-GB" altLang="nl-NL" sz="1600" dirty="0"/>
              <a:t> matching properties)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nl-NL" sz="1600" dirty="0"/>
              <a:t>Maybe sufficient for analysis (parsing), but not for production</a:t>
            </a:r>
            <a:r>
              <a:rPr lang="en-GB" altLang="nl-NL" sz="1600" dirty="0" smtClean="0"/>
              <a:t>.</a:t>
            </a:r>
            <a:endParaRPr lang="en-GB" altLang="nl-NL" sz="1200" dirty="0"/>
          </a:p>
          <a:p>
            <a:endParaRPr lang="en-GB" altLang="nl-NL" sz="1200" dirty="0"/>
          </a:p>
        </p:txBody>
      </p:sp>
    </p:spTree>
    <p:extLst>
      <p:ext uri="{BB962C8B-B14F-4D97-AF65-F5344CB8AC3E}">
        <p14:creationId xmlns:p14="http://schemas.microsoft.com/office/powerpoint/2010/main" val="92405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>
          <a:solidFill>
            <a:srgbClr val="002060"/>
          </a:solidFill>
          <a:tailEnd type="arrow"/>
        </a:ln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</Words>
  <Application>Microsoft Office PowerPoint</Application>
  <PresentationFormat>A3 Paper (297x420 mm)</PresentationFormat>
  <Paragraphs>63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Kantoorthema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Arjan</dc:creator>
  <cp:lastModifiedBy>Odijk, J.E.J.M. (Jan)</cp:lastModifiedBy>
  <cp:revision>112</cp:revision>
  <cp:lastPrinted>2015-09-16T12:15:13Z</cp:lastPrinted>
  <dcterms:created xsi:type="dcterms:W3CDTF">2013-02-18T12:18:02Z</dcterms:created>
  <dcterms:modified xsi:type="dcterms:W3CDTF">2015-12-16T10:03:45Z</dcterms:modified>
</cp:coreProperties>
</file>