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8" r:id="rId2"/>
    <p:sldId id="259" r:id="rId3"/>
    <p:sldId id="501" r:id="rId4"/>
    <p:sldId id="417" r:id="rId5"/>
    <p:sldId id="418" r:id="rId6"/>
    <p:sldId id="419" r:id="rId7"/>
    <p:sldId id="420" r:id="rId8"/>
    <p:sldId id="421" r:id="rId9"/>
    <p:sldId id="422" r:id="rId10"/>
    <p:sldId id="490" r:id="rId11"/>
    <p:sldId id="423" r:id="rId12"/>
    <p:sldId id="332" r:id="rId13"/>
    <p:sldId id="492" r:id="rId14"/>
    <p:sldId id="502" r:id="rId15"/>
    <p:sldId id="424" r:id="rId16"/>
    <p:sldId id="506" r:id="rId17"/>
    <p:sldId id="481" r:id="rId18"/>
    <p:sldId id="507" r:id="rId19"/>
    <p:sldId id="334" r:id="rId20"/>
    <p:sldId id="503" r:id="rId21"/>
    <p:sldId id="493" r:id="rId22"/>
    <p:sldId id="504" r:id="rId23"/>
    <p:sldId id="495" r:id="rId24"/>
    <p:sldId id="505" r:id="rId25"/>
    <p:sldId id="497" r:id="rId26"/>
    <p:sldId id="498" r:id="rId27"/>
    <p:sldId id="500" r:id="rId28"/>
    <p:sldId id="499" r:id="rId29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22-6-2014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22-6-2014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infrastructures/index_en.cfm?pg=eric" TargetMode="External"/><Relationship Id="rId2" Type="http://schemas.openxmlformats.org/officeDocument/2006/relationships/hyperlink" Target="http://www.clarin.eu/extern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cl.kuleuven.be/CLARIN/" TargetMode="External"/><Relationship Id="rId13" Type="http://schemas.openxmlformats.org/officeDocument/2006/relationships/hyperlink" Target="http://www.clarin-pl.eu/" TargetMode="External"/><Relationship Id="rId3" Type="http://schemas.openxmlformats.org/officeDocument/2006/relationships/hyperlink" Target="http://www.clarin.eu/content/national-consortia" TargetMode="External"/><Relationship Id="rId7" Type="http://schemas.openxmlformats.org/officeDocument/2006/relationships/hyperlink" Target="http://taalunie.org/wat-doet-taalunie/activiteiten/clarin" TargetMode="External"/><Relationship Id="rId12" Type="http://schemas.openxmlformats.org/officeDocument/2006/relationships/hyperlink" Target="http://clarin.b.uib.no/" TargetMode="External"/><Relationship Id="rId2" Type="http://schemas.openxmlformats.org/officeDocument/2006/relationships/hyperlink" Target="http://www.clarin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ghumlab.dk/" TargetMode="External"/><Relationship Id="rId11" Type="http://schemas.openxmlformats.org/officeDocument/2006/relationships/hyperlink" Target="http://www.clarin.nl/" TargetMode="External"/><Relationship Id="rId5" Type="http://schemas.openxmlformats.org/officeDocument/2006/relationships/hyperlink" Target="http://ufal.mff.cuni.cz/lindat/" TargetMode="External"/><Relationship Id="rId10" Type="http://schemas.openxmlformats.org/officeDocument/2006/relationships/hyperlink" Target="http://de.clarin.eu/en/" TargetMode="External"/><Relationship Id="rId4" Type="http://schemas.openxmlformats.org/officeDocument/2006/relationships/hyperlink" Target="http://www.clarin-dariah.at/" TargetMode="External"/><Relationship Id="rId9" Type="http://schemas.openxmlformats.org/officeDocument/2006/relationships/hyperlink" Target="http://keeleressursid.e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eu/content/overview-clarin-centres" TargetMode="External"/><Relationship Id="rId2" Type="http://schemas.openxmlformats.org/officeDocument/2006/relationships/hyperlink" Target="http://trac.clarin.nl/trac/attachment/wiki/WikiStart/CLARIN%20compatible%20NL%20110805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tschool.nl/link.php?url=http://www.lotschool.nl/files/schools/2014_Summerschool_Nijmegen/" TargetMode="External"/><Relationship Id="rId2" Type="http://schemas.openxmlformats.org/officeDocument/2006/relationships/hyperlink" Target="http://www.clarin.nl/node/2016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CLARIN for Linguists</a:t>
            </a:r>
            <a:br>
              <a:rPr lang="en-US" dirty="0" smtClean="0"/>
            </a:br>
            <a:r>
              <a:rPr lang="en-US" dirty="0" smtClean="0"/>
              <a:t>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LOT </a:t>
            </a:r>
            <a:r>
              <a:rPr lang="en-US" dirty="0" err="1" smtClean="0"/>
              <a:t>Summerschool</a:t>
            </a:r>
            <a:endParaRPr lang="en-US" dirty="0" smtClean="0"/>
          </a:p>
          <a:p>
            <a:pPr eaLnBrk="1" hangingPunct="1"/>
            <a:r>
              <a:rPr lang="en-US" dirty="0" smtClean="0"/>
              <a:t>Nijmegen, 2014-06-23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not created any new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mainly adapted existing data and tools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created new easy and user-friendly tools for searching, </a:t>
            </a:r>
            <a:r>
              <a:rPr lang="en-US" dirty="0" err="1" smtClean="0"/>
              <a:t>analysing</a:t>
            </a:r>
            <a:r>
              <a:rPr lang="en-US" dirty="0" smtClean="0"/>
              <a:t> and </a:t>
            </a:r>
            <a:r>
              <a:rPr lang="en-US" dirty="0" err="1" smtClean="0"/>
              <a:t>visualising</a:t>
            </a:r>
            <a:r>
              <a:rPr lang="en-US" dirty="0" smtClean="0"/>
              <a:t> data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6849487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The CLARIN infrastructure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 distributed: implemented in a network of CLARIN centres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 virtual: it provides services electronically (via the internet)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 CLARIN infrastructure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 still under construction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Highly incomplete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Fragile in some respects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But you can use many parts already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328619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Prepared by </a:t>
            </a:r>
            <a:r>
              <a:rPr lang="en-US" sz="2800" dirty="0" smtClean="0">
                <a:hlinkClick r:id="rId2"/>
              </a:rPr>
              <a:t>CLARIN preparatory project </a:t>
            </a:r>
            <a:r>
              <a:rPr lang="en-US" sz="2800" dirty="0" smtClean="0"/>
              <a:t>(2008-2011)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From Feb 2012 coordinated by the CLARIN-ERIC, hosted by the Netherlands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ERIC</a:t>
            </a:r>
            <a:r>
              <a:rPr lang="en-US" dirty="0" smtClean="0"/>
              <a:t>: a legal entity at the European level specifically for research infrastructures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Other ERIC members: </a:t>
            </a:r>
            <a:r>
              <a:rPr lang="en-GB" dirty="0" smtClean="0"/>
              <a:t>AT BG CZ DK DLU EE DE NO PL (SV) and growing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 Europe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80000"/>
              </a:lnSpc>
            </a:pPr>
            <a:r>
              <a:rPr lang="en-GB" dirty="0" smtClean="0"/>
              <a:t>CLARIN ERIC: </a:t>
            </a:r>
            <a:r>
              <a:rPr lang="en-GB" dirty="0" smtClean="0">
                <a:hlinkClick r:id="rId2"/>
              </a:rPr>
              <a:t>www.clarin.eu</a:t>
            </a:r>
            <a:r>
              <a:rPr lang="en-GB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hlinkClick r:id="rId3"/>
              </a:rPr>
              <a:t>National Consortia  </a:t>
            </a:r>
            <a:endParaRPr lang="en-GB" dirty="0"/>
          </a:p>
          <a:p>
            <a:pPr lvl="2">
              <a:lnSpc>
                <a:spcPct val="80000"/>
              </a:lnSpc>
            </a:pPr>
            <a:r>
              <a:rPr lang="en-GB" dirty="0" smtClean="0"/>
              <a:t>Austria: </a:t>
            </a:r>
            <a:r>
              <a:rPr lang="en-GB" dirty="0" smtClean="0">
                <a:hlinkClick r:id="rId4"/>
              </a:rPr>
              <a:t>CLARIN+DARIAH Austria</a:t>
            </a:r>
            <a:r>
              <a:rPr lang="en-GB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Bulgaria: 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Czech Republic: </a:t>
            </a:r>
            <a:r>
              <a:rPr lang="en-GB" dirty="0" smtClean="0">
                <a:hlinkClick r:id="rId5"/>
              </a:rPr>
              <a:t>LINDAT CLARIN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Denmark: </a:t>
            </a:r>
            <a:r>
              <a:rPr lang="en-US" dirty="0">
                <a:hlinkClick r:id="rId6"/>
              </a:rPr>
              <a:t>CLARIN Denmark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Dutch Language Union: </a:t>
            </a:r>
            <a:r>
              <a:rPr lang="en-US" dirty="0" smtClean="0">
                <a:hlinkClick r:id="rId7"/>
              </a:rPr>
              <a:t>CLARIN DLU</a:t>
            </a:r>
            <a:r>
              <a:rPr lang="en-US" dirty="0" smtClean="0"/>
              <a:t>  </a:t>
            </a:r>
            <a:r>
              <a:rPr lang="en-US" dirty="0" smtClean="0">
                <a:hlinkClick r:id="rId8"/>
              </a:rPr>
              <a:t>CLARIN Flanders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Estonia: </a:t>
            </a:r>
            <a:r>
              <a:rPr lang="en-US" dirty="0">
                <a:hlinkClick r:id="rId9"/>
              </a:rPr>
              <a:t>CLARIN Estonia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Germany: </a:t>
            </a:r>
            <a:r>
              <a:rPr lang="en-US" dirty="0">
                <a:hlinkClick r:id="rId10"/>
              </a:rPr>
              <a:t>CLARIN-D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Netherlands: </a:t>
            </a:r>
            <a:r>
              <a:rPr lang="en-GB" dirty="0" smtClean="0">
                <a:hlinkClick r:id="rId11"/>
              </a:rPr>
              <a:t>CLARIN-NL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Norway: </a:t>
            </a:r>
            <a:r>
              <a:rPr lang="en-US" dirty="0" smtClean="0">
                <a:hlinkClick r:id="rId12"/>
              </a:rPr>
              <a:t>CLARINO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Poland: </a:t>
            </a:r>
            <a:r>
              <a:rPr lang="en-US" dirty="0">
                <a:hlinkClick r:id="rId13"/>
              </a:rPr>
              <a:t>CLARIN Poland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(Sweden)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…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 Europe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697194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The CLARIN infrastructure offers services so that a researcher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and tools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and services to the data without any technical background or ad-hoc adaptations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5431626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2521663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Portal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See next presentation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7470705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9254339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Searching for Data: See next Presentation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 and Tools’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Illustration 1 (Search): Today,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hour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Illustration 2 (Search, Syntax): Tue 24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(</a:t>
            </a:r>
            <a:r>
              <a:rPr lang="en-US" sz="2800" dirty="0" err="1" smtClean="0"/>
              <a:t>GrETEL</a:t>
            </a:r>
            <a:r>
              <a:rPr lang="en-US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Illustration 3 (Enrichment): Wed 25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(TTNWW)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Illustration 4 </a:t>
            </a:r>
            <a:r>
              <a:rPr lang="en-US" sz="2800" dirty="0"/>
              <a:t>(</a:t>
            </a:r>
            <a:r>
              <a:rPr lang="en-US" sz="2800" dirty="0" smtClean="0"/>
              <a:t>Search, Lexical Semantics):  </a:t>
            </a:r>
            <a:r>
              <a:rPr lang="en-US" sz="2800" dirty="0" err="1" smtClean="0"/>
              <a:t>Thur</a:t>
            </a:r>
            <a:r>
              <a:rPr lang="en-US" sz="2800" dirty="0" smtClean="0"/>
              <a:t> 26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(</a:t>
            </a:r>
            <a:r>
              <a:rPr lang="en-US" sz="2800" dirty="0" err="1" smtClean="0"/>
              <a:t>Cornetto</a:t>
            </a:r>
            <a:r>
              <a:rPr lang="en-US" sz="2800" dirty="0" smtClean="0"/>
              <a:t>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Tools to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2365256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about your research data /software?</a:t>
            </a:r>
          </a:p>
          <a:p>
            <a:pPr lvl="1"/>
            <a:r>
              <a:rPr lang="en-US" dirty="0" smtClean="0"/>
              <a:t>Make them </a:t>
            </a:r>
            <a:r>
              <a:rPr lang="en-US" dirty="0" smtClean="0">
                <a:hlinkClick r:id="rId2"/>
              </a:rPr>
              <a:t>CLARIN-compatible</a:t>
            </a:r>
            <a:endParaRPr lang="en-US" dirty="0" smtClean="0"/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CLARIN tools and services apply to them</a:t>
            </a:r>
          </a:p>
          <a:p>
            <a:pPr lvl="2"/>
            <a:r>
              <a:rPr lang="en-US" dirty="0" smtClean="0"/>
              <a:t>For analysis, improvement, creation</a:t>
            </a:r>
          </a:p>
          <a:p>
            <a:pPr lvl="2"/>
            <a:r>
              <a:rPr lang="en-US" dirty="0" smtClean="0"/>
              <a:t>Others can use them more easily</a:t>
            </a:r>
          </a:p>
          <a:p>
            <a:pPr lvl="1"/>
            <a:r>
              <a:rPr lang="en-US" dirty="0" smtClean="0"/>
              <a:t>Store them at a </a:t>
            </a:r>
            <a:r>
              <a:rPr lang="en-US" dirty="0" smtClean="0">
                <a:hlinkClick r:id="rId3"/>
              </a:rPr>
              <a:t>CLARIN Centre</a:t>
            </a:r>
            <a:endParaRPr lang="en-US" dirty="0" smtClean="0"/>
          </a:p>
          <a:p>
            <a:pPr lvl="2"/>
            <a:r>
              <a:rPr lang="en-US" dirty="0" smtClean="0"/>
              <a:t>For long term preservation</a:t>
            </a:r>
          </a:p>
          <a:p>
            <a:pPr lvl="2"/>
            <a:r>
              <a:rPr lang="en-US" dirty="0" smtClean="0"/>
              <a:t>For easy access by you and others (e.g. via the VLO)</a:t>
            </a:r>
          </a:p>
          <a:p>
            <a:pPr lvl="2"/>
            <a:r>
              <a:rPr lang="en-US" dirty="0" smtClean="0"/>
              <a:t>For verifiability and </a:t>
            </a:r>
            <a:r>
              <a:rPr lang="en-US" dirty="0" err="1" smtClean="0"/>
              <a:t>replicability</a:t>
            </a:r>
            <a:r>
              <a:rPr lang="en-US" dirty="0" smtClean="0"/>
              <a:t> of your research </a:t>
            </a:r>
          </a:p>
          <a:p>
            <a:pPr lvl="1"/>
            <a:r>
              <a:rPr lang="en-US" dirty="0" smtClean="0"/>
              <a:t>More details: Fri 27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5440618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Introduction to the CLARIN infrastructure</a:t>
            </a:r>
          </a:p>
          <a:p>
            <a:r>
              <a:rPr lang="en-US" sz="2400" dirty="0" smtClean="0"/>
              <a:t>Introduction to selected functionality within the CLARIN infrastructure</a:t>
            </a:r>
          </a:p>
          <a:p>
            <a:pPr lvl="1"/>
            <a:r>
              <a:rPr lang="en-US" sz="2000" dirty="0" smtClean="0"/>
              <a:t>Focus on linguistics</a:t>
            </a:r>
          </a:p>
          <a:p>
            <a:pPr lvl="1"/>
            <a:r>
              <a:rPr lang="en-US" sz="2000" dirty="0" smtClean="0"/>
              <a:t>Focus on results of CLARIN-NL</a:t>
            </a:r>
          </a:p>
          <a:p>
            <a:r>
              <a:rPr lang="en-US" sz="2400" dirty="0" smtClean="0"/>
              <a:t>Hopefully make you enthusiastic to use the CLARIN infrastructure and functionality in it</a:t>
            </a:r>
          </a:p>
          <a:p>
            <a:pPr lvl="1"/>
            <a:r>
              <a:rPr lang="en-US" sz="2000" dirty="0" smtClean="0"/>
              <a:t>Because it improves your research</a:t>
            </a:r>
          </a:p>
          <a:p>
            <a:r>
              <a:rPr lang="en-US" sz="2400" dirty="0" smtClean="0"/>
              <a:t>If you use it, provide feedback</a:t>
            </a:r>
          </a:p>
          <a:p>
            <a:pPr lvl="1"/>
            <a:r>
              <a:rPr lang="en-US" sz="2000" dirty="0" smtClean="0"/>
              <a:t>Helpdesk: </a:t>
            </a:r>
            <a:r>
              <a:rPr lang="en-US" sz="2000" dirty="0" smtClean="0">
                <a:hlinkClick r:id="rId2"/>
              </a:rPr>
              <a:t>helpdesk@clarin.nl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Service-specific user group lists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7986040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890538"/>
              </p:ext>
            </p:extLst>
          </p:nvPr>
        </p:nvGraphicFramePr>
        <p:xfrm>
          <a:off x="323528" y="1556792"/>
          <a:ext cx="8424937" cy="439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773"/>
                <a:gridCol w="2587473"/>
                <a:gridCol w="4344691"/>
              </a:tblGrid>
              <a:tr h="426398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Mon 23rd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dirty="0" err="1" smtClean="0"/>
                        <a:t>Odijk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Illustrative</a:t>
                      </a:r>
                      <a:r>
                        <a:rPr lang="en-US" baseline="0" dirty="0" smtClean="0"/>
                        <a:t> Usage Case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Tue 24th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Liesbeth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Augustinus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Treebank Mining By Example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Frank Van Eynde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 agreement in copular constructions</a:t>
                      </a:r>
                      <a:endParaRPr lang="en-US" dirty="0"/>
                    </a:p>
                  </a:txBody>
                  <a:tcPr/>
                </a:tc>
              </a:tr>
              <a:tr h="981301">
                <a:tc>
                  <a:txBody>
                    <a:bodyPr/>
                    <a:lstStyle/>
                    <a:p>
                      <a:r>
                        <a:rPr lang="en-US" dirty="0" smtClean="0"/>
                        <a:t>Wed 25th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</a:t>
                      </a:r>
                      <a:r>
                        <a:rPr lang="en-US" baseline="0" dirty="0" smtClean="0"/>
                        <a:t> Kemps-</a:t>
                      </a:r>
                      <a:r>
                        <a:rPr lang="en-US" baseline="0" dirty="0" err="1" smtClean="0"/>
                        <a:t>Snijders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Enriching your data with grammatical information using TTNWW</a:t>
                      </a:r>
                      <a:endParaRPr lang="en-US" sz="1800" dirty="0"/>
                    </a:p>
                  </a:txBody>
                  <a:tcPr/>
                </a:tc>
              </a:tr>
              <a:tr h="426398">
                <a:tc>
                  <a:txBody>
                    <a:bodyPr/>
                    <a:lstStyle/>
                    <a:p>
                      <a:r>
                        <a:rPr lang="en-US" dirty="0" smtClean="0"/>
                        <a:t>Thu 26th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Piek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Vossen</a:t>
                      </a:r>
                      <a:r>
                        <a:rPr lang="en-US" dirty="0" smtClean="0"/>
                        <a:t> &amp; Isa </a:t>
                      </a:r>
                      <a:r>
                        <a:rPr lang="en-US" dirty="0" err="1" smtClean="0"/>
                        <a:t>Maks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Cornetto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Fri 26th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dirty="0" err="1" smtClean="0"/>
                        <a:t>Odijk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Storing data in CLARIN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Concluding Overview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42652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/>
              <a:t>For more details, see </a:t>
            </a:r>
          </a:p>
          <a:p>
            <a:pPr lvl="1"/>
            <a:r>
              <a:rPr lang="en-US" sz="3200" dirty="0">
                <a:hlinkClick r:id="rId2"/>
              </a:rPr>
              <a:t>http://www.clarin.nl/node/2016</a:t>
            </a:r>
            <a:r>
              <a:rPr lang="en-US" sz="3200" dirty="0"/>
              <a:t> </a:t>
            </a:r>
          </a:p>
          <a:p>
            <a:pPr lvl="1"/>
            <a:r>
              <a:rPr lang="en-US" sz="3200" dirty="0">
                <a:hlinkClick r:id="rId3"/>
              </a:rPr>
              <a:t>http://www.lotschool.nl/link.php?url=http://www.lotschool.nl/files/schools/2014_Summerschool_Nijmegen/</a:t>
            </a:r>
            <a:r>
              <a:rPr lang="en-US" sz="3200" dirty="0"/>
              <a:t> </a:t>
            </a:r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1252806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5400" dirty="0" smtClean="0"/>
              <a:t>Thanks for your Attention</a:t>
            </a:r>
          </a:p>
          <a:p>
            <a:pPr marL="0" indent="0" algn="ctr">
              <a:buNone/>
            </a:pPr>
            <a:r>
              <a:rPr lang="en-US" sz="5400" dirty="0" smtClean="0"/>
              <a:t>And</a:t>
            </a:r>
          </a:p>
          <a:p>
            <a:pPr marL="0" indent="0" algn="ctr">
              <a:buNone/>
            </a:pPr>
            <a:r>
              <a:rPr lang="en-US" sz="5400" dirty="0" smtClean="0"/>
              <a:t>Enjoy the Course!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0083918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494465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research infrastructure </a:t>
            </a:r>
            <a:r>
              <a:rPr lang="en-US" dirty="0" smtClean="0"/>
              <a:t>for </a:t>
            </a:r>
            <a:r>
              <a:rPr lang="en-US" b="1" dirty="0" smtClean="0"/>
              <a:t>humanities</a:t>
            </a:r>
            <a:r>
              <a:rPr lang="en-US" dirty="0" smtClean="0"/>
              <a:t> </a:t>
            </a:r>
            <a:r>
              <a:rPr lang="en-US" b="1" dirty="0" smtClean="0"/>
              <a:t>researchers</a:t>
            </a:r>
            <a:r>
              <a:rPr lang="en-US" dirty="0" smtClean="0"/>
              <a:t> who work with digital </a:t>
            </a:r>
            <a:r>
              <a:rPr lang="en-US" b="1" dirty="0" smtClean="0"/>
              <a:t>language-related resources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908041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410944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Infrastructure: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(Usually large-scale) basic physical and organizational resources, structures and services needed for the operation of a society or enterprise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Railway network, road network, electricity network, …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eduroam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  <p:pic>
        <p:nvPicPr>
          <p:cNvPr id="9" name="irc_mi" descr="http://upload.wikimedia.org/wikipedia/commons/thumb/b/b1/Baanvaksnelheden.png/400px-Baanvaksnelhede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7105" y="1772816"/>
            <a:ext cx="3096895" cy="374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323932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Research infrastructure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Infrastructure intended for carrying out research: facilities, resources and related services used by the scientific community to conduct top-level research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Famous ones: Chile large telescope, CERN Large </a:t>
            </a:r>
            <a:r>
              <a:rPr lang="en-US" dirty="0" err="1" smtClean="0"/>
              <a:t>Hadron</a:t>
            </a:r>
            <a:r>
              <a:rPr lang="en-US" dirty="0" smtClean="0"/>
              <a:t> Collider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  <p:pic>
        <p:nvPicPr>
          <p:cNvPr id="1026" name="Picture 2" descr="LHC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381250" cy="1676400"/>
          </a:xfrm>
          <a:prstGeom prst="rect">
            <a:avLst/>
          </a:prstGeom>
          <a:noFill/>
        </p:spPr>
      </p:pic>
      <p:pic>
        <p:nvPicPr>
          <p:cNvPr id="10" name="Picture 9" descr="telesc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663440"/>
            <a:ext cx="329184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4104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humanities researcher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Linguists, historians, literary scholars, philosophers, religion scholars, ….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And a little bit in the social sciences: e.g.  political sciences researchers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r>
              <a:rPr lang="en-US" dirty="0" smtClean="0"/>
              <a:t>Focus here on </a:t>
            </a:r>
            <a:r>
              <a:rPr lang="en-US" b="1" dirty="0" smtClean="0"/>
              <a:t>linguists</a:t>
            </a:r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090341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Digital language-related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 in natural language (texts, lexicons, grammars)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Databases about natural language (typological databases, dialect databases, lexical databases, …)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Audio-visual data containing (written, spoken, signed) language (e.g. pictures of manuscripts, </a:t>
            </a:r>
            <a:r>
              <a:rPr lang="en-US" dirty="0" err="1" smtClean="0"/>
              <a:t>av</a:t>
            </a:r>
            <a:r>
              <a:rPr lang="en-US" dirty="0" smtClean="0"/>
              <a:t>-data for language description, description of sign language, interviews, radio and </a:t>
            </a:r>
            <a:r>
              <a:rPr lang="en-US" dirty="0" err="1" smtClean="0"/>
              <a:t>tv</a:t>
            </a:r>
            <a:r>
              <a:rPr lang="en-US" dirty="0" smtClean="0"/>
              <a:t> programmes, …) 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509727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Language in various functions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object of inquiry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carrier of cultural content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means of communication 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component of identity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824200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40389</TotalTime>
  <Words>1018</Words>
  <Application>Microsoft Office PowerPoint</Application>
  <PresentationFormat>On-screen Show (4:3)</PresentationFormat>
  <Paragraphs>230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Odijk LREC  2012</vt:lpstr>
      <vt:lpstr>CLARIN for Linguists Introduction</vt:lpstr>
      <vt:lpstr>Overview</vt:lpstr>
      <vt:lpstr>Overview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 Europe</vt:lpstr>
      <vt:lpstr>CLARIN in Europe</vt:lpstr>
      <vt:lpstr>Overview</vt:lpstr>
      <vt:lpstr>CLARIN Infrastructure </vt:lpstr>
      <vt:lpstr>Overview</vt:lpstr>
      <vt:lpstr>CLARIN Infrastructure </vt:lpstr>
      <vt:lpstr>Overview</vt:lpstr>
      <vt:lpstr>CLARIN Infrastructure  ‘Can find all data and Tools’ </vt:lpstr>
      <vt:lpstr>Overview</vt:lpstr>
      <vt:lpstr>Apply Tools to Data</vt:lpstr>
      <vt:lpstr>Overview</vt:lpstr>
      <vt:lpstr>CLARIN Infrastructure  ‘Can store the data &amp; tools’ </vt:lpstr>
      <vt:lpstr>Overview</vt:lpstr>
      <vt:lpstr>Goals of the Course</vt:lpstr>
      <vt:lpstr>Course programme</vt:lpstr>
      <vt:lpstr>Course programme</vt:lpstr>
      <vt:lpstr>PowerPoint Presentation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USER</cp:lastModifiedBy>
  <cp:revision>544</cp:revision>
  <dcterms:created xsi:type="dcterms:W3CDTF">2012-05-14T07:52:03Z</dcterms:created>
  <dcterms:modified xsi:type="dcterms:W3CDTF">2014-06-22T20:52:52Z</dcterms:modified>
</cp:coreProperties>
</file>