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8" r:id="rId2"/>
    <p:sldId id="454" r:id="rId3"/>
    <p:sldId id="526" r:id="rId4"/>
    <p:sldId id="500" r:id="rId5"/>
    <p:sldId id="507" r:id="rId6"/>
    <p:sldId id="508" r:id="rId7"/>
    <p:sldId id="527" r:id="rId8"/>
    <p:sldId id="506" r:id="rId9"/>
    <p:sldId id="524" r:id="rId10"/>
    <p:sldId id="511" r:id="rId11"/>
    <p:sldId id="525" r:id="rId12"/>
    <p:sldId id="462" r:id="rId13"/>
    <p:sldId id="514" r:id="rId14"/>
    <p:sldId id="532" r:id="rId15"/>
    <p:sldId id="516" r:id="rId16"/>
    <p:sldId id="533" r:id="rId17"/>
    <p:sldId id="517" r:id="rId18"/>
    <p:sldId id="534" r:id="rId19"/>
    <p:sldId id="518" r:id="rId20"/>
    <p:sldId id="531" r:id="rId21"/>
    <p:sldId id="519" r:id="rId22"/>
    <p:sldId id="528" r:id="rId23"/>
    <p:sldId id="520" r:id="rId24"/>
    <p:sldId id="521" r:id="rId25"/>
    <p:sldId id="529" r:id="rId26"/>
    <p:sldId id="490" r:id="rId27"/>
    <p:sldId id="481" r:id="rId28"/>
    <p:sldId id="482" r:id="rId29"/>
    <p:sldId id="523" r:id="rId30"/>
    <p:sldId id="536" r:id="rId31"/>
  </p:sldIdLst>
  <p:sldSz cx="9144000" cy="6858000" type="screen4x3"/>
  <p:notesSz cx="6858000" cy="93138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1" autoAdjust="0"/>
    <p:restoredTop sz="94627" autoAdjust="0"/>
  </p:normalViewPr>
  <p:slideViewPr>
    <p:cSldViewPr>
      <p:cViewPr>
        <p:scale>
          <a:sx n="77" d="100"/>
          <a:sy n="77" d="100"/>
        </p:scale>
        <p:origin x="-129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40"/>
    </p:cViewPr>
  </p:sorterViewPr>
  <p:notesViewPr>
    <p:cSldViewPr>
      <p:cViewPr varScale="1">
        <p:scale>
          <a:sx n="55" d="100"/>
          <a:sy n="55" d="100"/>
        </p:scale>
        <p:origin x="-2904" y="-84"/>
      </p:cViewPr>
      <p:guideLst>
        <p:guide orient="horz" pos="29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D2755-67BE-49A9-B2B1-6AEF420729EC}" type="datetimeFigureOut">
              <a:rPr lang="nl-NL" smtClean="0"/>
              <a:t>4-2-2015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B0E4C-C260-4950-B801-3D38DB07407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530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FD62E0-6885-440F-9D25-84A489BC1807}" type="datetimeFigureOut">
              <a:rPr lang="nl-NL" smtClean="0"/>
              <a:pPr/>
              <a:t>4-2-2015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700088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24086"/>
            <a:ext cx="5486400" cy="4191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56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56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EE748-59F7-4384-84C7-367CE6F872E5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667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No </a:t>
            </a:r>
            <a:r>
              <a:rPr lang="nl-NL" dirty="0" err="1" smtClean="0"/>
              <a:t>technical</a:t>
            </a:r>
            <a:r>
              <a:rPr lang="nl-NL" dirty="0" smtClean="0"/>
              <a:t> background </a:t>
            </a:r>
            <a:r>
              <a:rPr lang="nl-NL" dirty="0" err="1" smtClean="0"/>
              <a:t>needed</a:t>
            </a:r>
            <a:r>
              <a:rPr lang="nl-NL" dirty="0" smtClean="0"/>
              <a:t>, no ad-hoc </a:t>
            </a:r>
            <a:r>
              <a:rPr lang="nl-NL" dirty="0" err="1" smtClean="0"/>
              <a:t>adaptations</a:t>
            </a:r>
            <a:r>
              <a:rPr lang="nl-NL" baseline="0" dirty="0" smtClean="0"/>
              <a:t> of data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tools </a:t>
            </a:r>
            <a:r>
              <a:rPr lang="nl-NL" baseline="0" dirty="0" err="1" smtClean="0"/>
              <a:t>to</a:t>
            </a:r>
            <a:r>
              <a:rPr lang="nl-NL" baseline="0" dirty="0" smtClean="0"/>
              <a:t> make </a:t>
            </a:r>
            <a:r>
              <a:rPr lang="nl-NL" baseline="0" dirty="0" err="1" smtClean="0"/>
              <a:t>them</a:t>
            </a:r>
            <a:r>
              <a:rPr lang="nl-NL" baseline="0" dirty="0" smtClean="0"/>
              <a:t> </a:t>
            </a:r>
            <a:r>
              <a:rPr lang="nl-NL" baseline="0" dirty="0" err="1" smtClean="0"/>
              <a:t>work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together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EE748-59F7-4384-84C7-367CE6F872E5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72051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Provide an example of a construction to obtain other examples that illustrate this construction (no query language, no d</a:t>
            </a:r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EE748-59F7-4384-84C7-367CE6F872E5}" type="slidenum">
              <a:rPr lang="nl-NL" smtClean="0"/>
              <a:pPr/>
              <a:t>19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2515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Provide an example of a construction to obtain other examples that illustrate this construction (no query language, no d</a:t>
            </a:r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EE748-59F7-4384-84C7-367CE6F872E5}" type="slidenum">
              <a:rPr lang="nl-NL" smtClean="0"/>
              <a:pPr/>
              <a:t>20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2515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172400" y="6492875"/>
            <a:ext cx="971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38682A95-483B-44A2-A89B-DDCD8512B9E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5895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20000">
        <p14:ripple/>
      </p:transition>
    </mc:Choice>
    <mc:Fallback xmlns="">
      <p:transition spd="slow" advClick="0" advTm="2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172400" y="6492875"/>
            <a:ext cx="971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38682A95-483B-44A2-A89B-DDCD8512B9E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4169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172400" y="6492875"/>
            <a:ext cx="971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38682A95-483B-44A2-A89B-DDCD8512B9E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1366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20000">
        <p14:ripple/>
      </p:transition>
    </mc:Choice>
    <mc:Fallback xmlns="">
      <p:transition spd="slow" advClick="0" advTm="2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172400" y="6492875"/>
            <a:ext cx="971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38682A95-483B-44A2-A89B-DDCD8512B9E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8448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20000">
        <p14:ripple/>
      </p:transition>
    </mc:Choice>
    <mc:Fallback xmlns="">
      <p:transition spd="slow" advClick="0" advTm="2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10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172400" y="6492875"/>
            <a:ext cx="971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38682A95-483B-44A2-A89B-DDCD8512B9E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99881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91680" y="0"/>
            <a:ext cx="7452320" cy="836712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6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172400" y="6492875"/>
            <a:ext cx="971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38682A95-483B-44A2-A89B-DDCD8512B9EB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9350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172400" y="6492875"/>
            <a:ext cx="971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38682A95-483B-44A2-A89B-DDCD8512B9EB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700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20000">
        <p14:ripple/>
      </p:transition>
    </mc:Choice>
    <mc:Fallback xmlns="">
      <p:transition spd="slow" advClick="0" advTm="2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dirty="0" smtClean="0"/>
              <a:t>Click icon to add picture</a:t>
            </a:r>
            <a:endParaRPr lang="en-GB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8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172400" y="6492875"/>
            <a:ext cx="971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38682A95-483B-44A2-A89B-DDCD8512B9E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1170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20000">
        <p14:ripple/>
      </p:transition>
    </mc:Choice>
    <mc:Fallback xmlns="">
      <p:transition spd="slow" advClick="0" advTm="2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691680" y="0"/>
            <a:ext cx="7452320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noProof="0" dirty="0" err="1" smtClean="0"/>
              <a:t>Klik</a:t>
            </a:r>
            <a:r>
              <a:rPr lang="en-GB" noProof="0" dirty="0" smtClean="0"/>
              <a:t> </a:t>
            </a:r>
            <a:r>
              <a:rPr lang="en-GB" noProof="0" dirty="0" err="1" smtClean="0"/>
              <a:t>om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stijl</a:t>
            </a:r>
            <a:r>
              <a:rPr lang="en-GB" noProof="0" dirty="0" smtClean="0"/>
              <a:t> </a:t>
            </a:r>
            <a:r>
              <a:rPr lang="en-GB" noProof="0" dirty="0" err="1" smtClean="0"/>
              <a:t>te</a:t>
            </a:r>
            <a:r>
              <a:rPr lang="en-GB" noProof="0" dirty="0" smtClean="0"/>
              <a:t> </a:t>
            </a:r>
            <a:r>
              <a:rPr lang="en-GB" noProof="0" dirty="0" err="1" smtClean="0"/>
              <a:t>bewerken</a:t>
            </a:r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 smtClean="0"/>
              <a:t>Klik</a:t>
            </a:r>
            <a:r>
              <a:rPr lang="en-GB" noProof="0" dirty="0" smtClean="0"/>
              <a:t> </a:t>
            </a:r>
            <a:r>
              <a:rPr lang="en-GB" noProof="0" dirty="0" err="1" smtClean="0"/>
              <a:t>om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modelstijlen</a:t>
            </a:r>
            <a:r>
              <a:rPr lang="en-GB" noProof="0" dirty="0" smtClean="0"/>
              <a:t> </a:t>
            </a:r>
            <a:r>
              <a:rPr lang="en-GB" noProof="0" dirty="0" err="1" smtClean="0"/>
              <a:t>te</a:t>
            </a:r>
            <a:r>
              <a:rPr lang="en-GB" noProof="0" dirty="0" smtClean="0"/>
              <a:t> </a:t>
            </a:r>
            <a:r>
              <a:rPr lang="en-GB" noProof="0" dirty="0" err="1" smtClean="0"/>
              <a:t>bewerken</a:t>
            </a:r>
            <a:endParaRPr lang="en-GB" noProof="0" dirty="0" smtClean="0"/>
          </a:p>
          <a:p>
            <a:pPr lvl="1"/>
            <a:r>
              <a:rPr lang="en-GB" noProof="0" dirty="0" err="1" smtClean="0"/>
              <a:t>Tweede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niveau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Derde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niveau</a:t>
            </a:r>
            <a:endParaRPr lang="en-GB" noProof="0" dirty="0" smtClean="0"/>
          </a:p>
          <a:p>
            <a:pPr lvl="3"/>
            <a:r>
              <a:rPr lang="en-GB" noProof="0" dirty="0" err="1" smtClean="0"/>
              <a:t>Vierde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niveau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Vijfde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niveau</a:t>
            </a:r>
            <a:endParaRPr lang="en-GB" noProof="0" dirty="0"/>
          </a:p>
        </p:txBody>
      </p:sp>
      <p:pic>
        <p:nvPicPr>
          <p:cNvPr id="1031" name="Picture 7" descr="E:\Documents\Utrecht\Projecten\Clarin\Website\Nieuwe website\clarin-logo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8"/>
            <a:ext cx="1552575" cy="98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jdelijke aanduiding voor dianummer 6"/>
          <p:cNvSpPr>
            <a:spLocks noGrp="1"/>
          </p:cNvSpPr>
          <p:nvPr>
            <p:ph type="sldNum" sz="quarter" idx="4"/>
          </p:nvPr>
        </p:nvSpPr>
        <p:spPr>
          <a:xfrm>
            <a:off x="8172400" y="6492875"/>
            <a:ext cx="971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38682A95-483B-44A2-A89B-DDCD8512B9EB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494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mc:AlternateContent xmlns:mc="http://schemas.openxmlformats.org/markup-compatibility/2006" xmlns:p14="http://schemas.microsoft.com/office/powerpoint/2010/main">
    <mc:Choice Requires="p14">
      <p:transition spd="slow" p14:dur="1400" advClick="0" advTm="20000">
        <p14:ripple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Copperplate Gothic Bol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hyperlink" Target="http://portal.clarin.nl/" TargetMode="External"/><Relationship Id="rId1" Type="http://schemas.openxmlformats.org/officeDocument/2006/relationships/slideLayout" Target="../slideLayouts/slideLayout2.xml"/><Relationship Id="rId5" Type="http://schemas.openxmlformats.org/officeDocument/2006/relationships/slide" Target="slide30.xml"/><Relationship Id="rId4" Type="http://schemas.openxmlformats.org/officeDocument/2006/relationships/slide" Target="slide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cornetto.inl.nl/cornetto/cornetto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catalog.clarin.eu/vlo/search?fq=collection:Meertens+Collection:+Diversity+in+Dutch+DP+Design+(DiDDD)" TargetMode="External"/><Relationship Id="rId2" Type="http://schemas.openxmlformats.org/officeDocument/2006/relationships/hyperlink" Target="http://www.meertens.knaw.nl/mimore/searc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larin.nl/system/files/Demo-MIMORE.pptx" TargetMode="External"/><Relationship Id="rId5" Type="http://schemas.openxmlformats.org/officeDocument/2006/relationships/hyperlink" Target="http://catalog.clarin.eu/vlo/search?fq=collection:Meertens+Collection:+Dynamische+Fonologische+en+Morfologische+Atlas+van+de+Nederlandse+Dialecten+(GTRP)" TargetMode="External"/><Relationship Id="rId4" Type="http://schemas.openxmlformats.org/officeDocument/2006/relationships/hyperlink" Target="http://catalog.clarin.eu/vlo/search?fq=collection:Meertens+Collection:+Dynamische+Syntactische+Atlas+van+de+Nederlandse+Dialecten+(DynaSAND)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tst-centrale.org/nl/producten/corpora/sonar-corpus/6-85?cf_product_name=SONAR" TargetMode="External"/><Relationship Id="rId2" Type="http://schemas.openxmlformats.org/officeDocument/2006/relationships/hyperlink" Target="http://opensonar.clarin.inl.n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st-centrale.org/nl/producten/corpora/sonar-nieuwe-media-corpus/6-88?cf_product_name=SoNaR+Nieuwe+Media+Corpus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nederbooms.ccl.kuleuven.be/eng/grete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zardoz.service.rug.nl:8067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dev.clarin.nl/node/CLARIN%20Educational%20Packages" TargetMode="External"/><Relationship Id="rId3" Type="http://schemas.openxmlformats.org/officeDocument/2006/relationships/hyperlink" Target="http://www.clarin.nl/node/2044" TargetMode="External"/><Relationship Id="rId7" Type="http://schemas.openxmlformats.org/officeDocument/2006/relationships/hyperlink" Target="http://dev.clarin.nl/node/CLARIN%20Educational%20Packages" TargetMode="External"/><Relationship Id="rId2" Type="http://schemas.openxmlformats.org/officeDocument/2006/relationships/hyperlink" Target="http://www.clarin.nl/node/201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pensonar.inl.nl/" TargetMode="External"/><Relationship Id="rId5" Type="http://schemas.openxmlformats.org/officeDocument/2006/relationships/hyperlink" Target="http://nederbooms.ccl.kuleuven.be/eng/docgretel" TargetMode="External"/><Relationship Id="rId4" Type="http://schemas.openxmlformats.org/officeDocument/2006/relationships/hyperlink" Target="http://www.gabmap.nl/?page_id=216" TargetMode="External"/><Relationship Id="rId9" Type="http://schemas.openxmlformats.org/officeDocument/2006/relationships/hyperlink" Target="mailto:helpdesk@clarin.nl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arin.nl/node/403" TargetMode="External"/><Relationship Id="rId2" Type="http://schemas.openxmlformats.org/officeDocument/2006/relationships/hyperlink" Target="http://portal.clarin.n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larin.nl/node/2074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ariah.nl/clariah-kick-off" TargetMode="External"/><Relationship Id="rId2" Type="http://schemas.openxmlformats.org/officeDocument/2006/relationships/hyperlink" Target="http://www.clariah.nl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research/infrastructures/index_en.cfm?pg=eric" TargetMode="External"/><Relationship Id="rId2" Type="http://schemas.openxmlformats.org/officeDocument/2006/relationships/hyperlink" Target="http://www.clarin.eu/external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CLARIN</a:t>
            </a:r>
            <a:br>
              <a:rPr lang="en-US" dirty="0" smtClean="0"/>
            </a:br>
            <a:r>
              <a:rPr lang="en-US" dirty="0" smtClean="0"/>
              <a:t>has to offer to Linguists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Jan Odijk</a:t>
            </a:r>
          </a:p>
          <a:p>
            <a:pPr eaLnBrk="1" hangingPunct="1"/>
            <a:r>
              <a:rPr lang="en-US" dirty="0" smtClean="0"/>
              <a:t>TIN-dag</a:t>
            </a:r>
          </a:p>
          <a:p>
            <a:pPr eaLnBrk="1" hangingPunct="1"/>
            <a:r>
              <a:rPr lang="en-US" dirty="0" smtClean="0"/>
              <a:t>Utrecht, 2015-02-07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1</a:t>
            </a:fld>
            <a:endParaRPr lang="en-GB" noProof="0" dirty="0"/>
          </a:p>
        </p:txBody>
      </p:sp>
    </p:spTree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CLARIN-NL Portal: </a:t>
            </a:r>
            <a:r>
              <a:rPr lang="en-US" dirty="0">
                <a:hlinkClick r:id="rId2"/>
              </a:rPr>
              <a:t>http://portal.clarin.nl</a:t>
            </a:r>
            <a:r>
              <a:rPr lang="en-US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Faceted search in data and services created by CLARIN-NL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Search by </a:t>
            </a:r>
            <a:r>
              <a:rPr lang="en-US" dirty="0">
                <a:hlinkClick r:id="rId3" action="ppaction://hlinksldjump"/>
              </a:rPr>
              <a:t>research domain</a:t>
            </a:r>
            <a:r>
              <a:rPr lang="en-US" dirty="0"/>
              <a:t>, </a:t>
            </a:r>
            <a:r>
              <a:rPr lang="en-US" dirty="0">
                <a:hlinkClick r:id="rId4" action="ppaction://hlinksldjump"/>
              </a:rPr>
              <a:t>language</a:t>
            </a:r>
            <a:r>
              <a:rPr lang="en-US" dirty="0"/>
              <a:t>, </a:t>
            </a:r>
            <a:r>
              <a:rPr lang="en-US" dirty="0">
                <a:hlinkClick r:id="rId5" action="ppaction://hlinksldjump"/>
              </a:rPr>
              <a:t>tool task</a:t>
            </a:r>
            <a:r>
              <a:rPr lang="en-US" dirty="0"/>
              <a:t>, linguistic annotation and several other facets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Links to search facilities in the whole CLARIN </a:t>
            </a:r>
            <a:r>
              <a:rPr lang="en-US" dirty="0" smtClean="0"/>
              <a:t>infrastructure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And much more….   </a:t>
            </a:r>
          </a:p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For Data and Tools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10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11955519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 smtClean="0"/>
              <a:t>Facilities for YOUR research data and tools </a:t>
            </a:r>
          </a:p>
          <a:p>
            <a:pPr lvl="1"/>
            <a:r>
              <a:rPr lang="en-US" dirty="0" smtClean="0"/>
              <a:t>To make them CLARIN-compatible</a:t>
            </a:r>
          </a:p>
          <a:p>
            <a:pPr lvl="1"/>
            <a:r>
              <a:rPr lang="en-US" dirty="0" smtClean="0"/>
              <a:t>to create `metadata’ for them</a:t>
            </a:r>
          </a:p>
          <a:p>
            <a:pPr lvl="1"/>
            <a:r>
              <a:rPr lang="en-US" dirty="0" smtClean="0"/>
              <a:t>to make them visible and accessible in CLARIN</a:t>
            </a:r>
          </a:p>
          <a:p>
            <a:pPr lvl="1"/>
            <a:r>
              <a:rPr lang="en-US" dirty="0" smtClean="0"/>
              <a:t>to securely store them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Storing Data and Tools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11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34144235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 smtClean="0"/>
              <a:t>CLARIN-NL –Linguistics</a:t>
            </a:r>
          </a:p>
          <a:p>
            <a:pPr lvl="1"/>
            <a:r>
              <a:rPr lang="en-US" dirty="0" smtClean="0">
                <a:hlinkClick r:id="rId2" action="ppaction://hlinksldjump"/>
              </a:rPr>
              <a:t>Lexical Data</a:t>
            </a:r>
            <a:endParaRPr lang="en-US" dirty="0" smtClean="0"/>
          </a:p>
          <a:p>
            <a:pPr lvl="1"/>
            <a:r>
              <a:rPr lang="en-US" dirty="0" smtClean="0">
                <a:hlinkClick r:id="rId3" action="ppaction://hlinksldjump"/>
              </a:rPr>
              <a:t>Linguistically Annotated Corpora</a:t>
            </a:r>
            <a:endParaRPr lang="en-US" dirty="0" smtClean="0"/>
          </a:p>
          <a:p>
            <a:pPr lvl="1"/>
            <a:r>
              <a:rPr lang="en-US" dirty="0" smtClean="0">
                <a:hlinkClick r:id="" action="ppaction://noaction"/>
              </a:rPr>
              <a:t>Search in Lexical data</a:t>
            </a:r>
            <a:endParaRPr lang="en-US" dirty="0" smtClean="0"/>
          </a:p>
          <a:p>
            <a:pPr lvl="1"/>
            <a:r>
              <a:rPr lang="en-US" dirty="0" smtClean="0">
                <a:hlinkClick r:id="" action="ppaction://noaction"/>
              </a:rPr>
              <a:t>Search in Linguistically Annotated Corpora</a:t>
            </a:r>
            <a:endParaRPr lang="en-US" dirty="0" smtClean="0"/>
          </a:p>
          <a:p>
            <a:pPr lvl="1"/>
            <a:r>
              <a:rPr lang="en-US" dirty="0" smtClean="0">
                <a:hlinkClick r:id="" action="ppaction://noaction"/>
              </a:rPr>
              <a:t>Tools for Enriching Your Own data</a:t>
            </a:r>
            <a:endParaRPr lang="en-US" dirty="0" smtClean="0"/>
          </a:p>
          <a:p>
            <a:pPr lvl="1"/>
            <a:r>
              <a:rPr lang="en-US" dirty="0" smtClean="0">
                <a:hlinkClick r:id="" action="ppaction://noaction"/>
              </a:rPr>
              <a:t>Tools for searching in your enriched data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and Tool Types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12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83924802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Interface </a:t>
            </a:r>
            <a:r>
              <a:rPr lang="en-US" dirty="0" smtClean="0"/>
              <a:t> to the </a:t>
            </a:r>
            <a:r>
              <a:rPr lang="en-US" dirty="0" err="1" smtClean="0"/>
              <a:t>Cornetto</a:t>
            </a:r>
            <a:r>
              <a:rPr lang="en-US" dirty="0" smtClean="0"/>
              <a:t> lexical semantic database</a:t>
            </a:r>
          </a:p>
          <a:p>
            <a:pPr lvl="1"/>
            <a:r>
              <a:rPr lang="en-US" dirty="0" smtClean="0"/>
              <a:t>Combination of </a:t>
            </a:r>
            <a:r>
              <a:rPr lang="en-US" dirty="0" err="1" smtClean="0"/>
              <a:t>WordNet</a:t>
            </a:r>
            <a:r>
              <a:rPr lang="en-US" dirty="0" smtClean="0"/>
              <a:t> and </a:t>
            </a:r>
            <a:r>
              <a:rPr lang="en-US" dirty="0" err="1" smtClean="0"/>
              <a:t>ReferentieBestand</a:t>
            </a:r>
            <a:r>
              <a:rPr lang="en-US" dirty="0" smtClean="0"/>
              <a:t> </a:t>
            </a:r>
            <a:r>
              <a:rPr lang="en-US" dirty="0" err="1" smtClean="0"/>
              <a:t>Nederlands</a:t>
            </a:r>
            <a:endParaRPr lang="en-US" dirty="0" smtClean="0"/>
          </a:p>
          <a:p>
            <a:pPr lvl="1"/>
            <a:r>
              <a:rPr lang="en-US" dirty="0" smtClean="0"/>
              <a:t>Search for</a:t>
            </a:r>
          </a:p>
          <a:p>
            <a:pPr lvl="2"/>
            <a:r>
              <a:rPr lang="en-US" dirty="0" smtClean="0"/>
              <a:t>words, 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heir grammatical and semantic properties</a:t>
            </a:r>
          </a:p>
          <a:p>
            <a:pPr lvl="2"/>
            <a:r>
              <a:rPr lang="en-US" dirty="0" smtClean="0"/>
              <a:t>Relations between meanings of words (synonymy, </a:t>
            </a:r>
            <a:r>
              <a:rPr lang="en-US" dirty="0" err="1" smtClean="0"/>
              <a:t>hyponomy</a:t>
            </a:r>
            <a:r>
              <a:rPr lang="en-US" dirty="0" smtClean="0"/>
              <a:t>, </a:t>
            </a:r>
            <a:r>
              <a:rPr lang="en-US" dirty="0" err="1" smtClean="0"/>
              <a:t>antonymy</a:t>
            </a:r>
            <a:r>
              <a:rPr lang="en-US" dirty="0" smtClean="0"/>
              <a:t>, etc..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Examples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13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11948088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Examples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14</a:t>
            </a:fld>
            <a:endParaRPr lang="en-GB" noProof="0" dirty="0"/>
          </a:p>
        </p:txBody>
      </p:sp>
      <p:pic>
        <p:nvPicPr>
          <p:cNvPr id="2" name="Picture 1" descr="Zoekresultaten Cornetto_LMF (v. 0.6) - Mozilla Firefox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7662"/>
            <a:ext cx="9144000" cy="5197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579085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 err="1">
                <a:hlinkClick r:id="rId2"/>
              </a:rPr>
              <a:t>Mimore</a:t>
            </a:r>
            <a:r>
              <a:rPr lang="en-US" dirty="0">
                <a:hlinkClick r:id="rId2"/>
              </a:rPr>
              <a:t> search</a:t>
            </a:r>
            <a:r>
              <a:rPr lang="en-US" dirty="0"/>
              <a:t> engine </a:t>
            </a:r>
            <a:endParaRPr lang="en-US" dirty="0" smtClean="0"/>
          </a:p>
          <a:p>
            <a:pPr lvl="1"/>
            <a:r>
              <a:rPr lang="en-US" dirty="0" smtClean="0"/>
              <a:t>Search through </a:t>
            </a:r>
            <a:r>
              <a:rPr lang="en-US" dirty="0"/>
              <a:t>3 Dutch dialect databases </a:t>
            </a:r>
            <a:r>
              <a:rPr lang="en-US" dirty="0" smtClean="0"/>
              <a:t>(</a:t>
            </a:r>
            <a:r>
              <a:rPr lang="en-US" dirty="0" err="1" smtClean="0">
                <a:hlinkClick r:id="rId3"/>
              </a:rPr>
              <a:t>DiDDD</a:t>
            </a:r>
            <a:r>
              <a:rPr lang="en-US" dirty="0" smtClean="0"/>
              <a:t>, </a:t>
            </a:r>
            <a:r>
              <a:rPr lang="en-US" dirty="0" err="1" smtClean="0">
                <a:hlinkClick r:id="rId4"/>
              </a:rPr>
              <a:t>DynaSand</a:t>
            </a:r>
            <a:r>
              <a:rPr lang="en-US" dirty="0" smtClean="0"/>
              <a:t>, </a:t>
            </a:r>
            <a:r>
              <a:rPr lang="en-US" dirty="0" smtClean="0">
                <a:hlinkClick r:id="rId5"/>
              </a:rPr>
              <a:t>GTRP</a:t>
            </a:r>
            <a:r>
              <a:rPr lang="en-US" dirty="0" smtClean="0"/>
              <a:t> )</a:t>
            </a:r>
          </a:p>
          <a:p>
            <a:pPr lvl="1"/>
            <a:r>
              <a:rPr lang="en-US" dirty="0" smtClean="0"/>
              <a:t>Analyze the results</a:t>
            </a:r>
            <a:endParaRPr lang="en-US" dirty="0"/>
          </a:p>
          <a:p>
            <a:pPr lvl="1"/>
            <a:r>
              <a:rPr lang="en-US" dirty="0" smtClean="0">
                <a:hlinkClick r:id="rId6"/>
              </a:rPr>
              <a:t>presentation </a:t>
            </a:r>
            <a:r>
              <a:rPr lang="en-US" dirty="0">
                <a:hlinkClick r:id="rId6"/>
              </a:rPr>
              <a:t>of a demonstration scenario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Examples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15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91975618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Examples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16</a:t>
            </a:fld>
            <a:endParaRPr lang="en-GB" noProof="0" dirty="0"/>
          </a:p>
        </p:txBody>
      </p:sp>
      <p:pic>
        <p:nvPicPr>
          <p:cNvPr id="2" name="Picture 1" descr="MIMORE - Mozilla Firefox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7662"/>
            <a:ext cx="9144000" cy="5197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791924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 err="1">
                <a:hlinkClick r:id="rId2"/>
              </a:rPr>
              <a:t>OpenSoNaR</a:t>
            </a:r>
            <a:r>
              <a:rPr lang="en-US" dirty="0"/>
              <a:t> </a:t>
            </a:r>
            <a:r>
              <a:rPr lang="en-US" dirty="0" smtClean="0"/>
              <a:t>Interface 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o the </a:t>
            </a:r>
            <a:r>
              <a:rPr lang="en-US" dirty="0" smtClean="0">
                <a:hlinkClick r:id="rId3"/>
              </a:rPr>
              <a:t>SONAR</a:t>
            </a:r>
            <a:r>
              <a:rPr lang="en-US" dirty="0" smtClean="0"/>
              <a:t> and the </a:t>
            </a:r>
            <a:r>
              <a:rPr lang="en-US" dirty="0" smtClean="0">
                <a:hlinkClick r:id="rId4"/>
              </a:rPr>
              <a:t>SONAR New Media </a:t>
            </a:r>
            <a:r>
              <a:rPr lang="en-US" dirty="0" smtClean="0"/>
              <a:t>corpus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ritten Dutch (&gt; 500 m tokens)</a:t>
            </a:r>
          </a:p>
          <a:p>
            <a:pPr lvl="1"/>
            <a:r>
              <a:rPr lang="en-US" dirty="0" smtClean="0"/>
              <a:t>Exploration and Search</a:t>
            </a:r>
          </a:p>
          <a:p>
            <a:pPr lvl="1"/>
            <a:r>
              <a:rPr lang="en-US" dirty="0" smtClean="0"/>
              <a:t>For extended </a:t>
            </a:r>
            <a:r>
              <a:rPr lang="en-US" dirty="0" err="1" smtClean="0"/>
              <a:t>pos</a:t>
            </a:r>
            <a:r>
              <a:rPr lang="en-US" dirty="0" smtClean="0"/>
              <a:t>-tags, word forms, lemmas </a:t>
            </a:r>
          </a:p>
          <a:p>
            <a:pPr lvl="1"/>
            <a:r>
              <a:rPr lang="en-US" dirty="0" smtClean="0"/>
              <a:t>Combined with metadata for each document</a:t>
            </a:r>
          </a:p>
          <a:p>
            <a:pPr lvl="1"/>
            <a:r>
              <a:rPr lang="en-US" dirty="0" smtClean="0"/>
              <a:t>4 different interfaces from simple to expert</a:t>
            </a:r>
          </a:p>
          <a:p>
            <a:pPr lvl="1"/>
            <a:r>
              <a:rPr lang="en-US" dirty="0" smtClean="0"/>
              <a:t>Login with the account of your own </a:t>
            </a:r>
            <a:r>
              <a:rPr lang="en-US" dirty="0" err="1" smtClean="0"/>
              <a:t>organisation</a:t>
            </a:r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Examples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17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80745787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Examples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18</a:t>
            </a:fld>
            <a:endParaRPr lang="en-GB" noProof="0" dirty="0"/>
          </a:p>
        </p:txBody>
      </p:sp>
      <p:pic>
        <p:nvPicPr>
          <p:cNvPr id="3" name="Picture 2" descr="OpenSoNaR - Mozilla Firefox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7662"/>
            <a:ext cx="9144000" cy="526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99013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 err="1" smtClean="0">
                <a:hlinkClick r:id="rId3"/>
              </a:rPr>
              <a:t>GrETEL</a:t>
            </a:r>
            <a:endParaRPr lang="en-US" dirty="0" smtClean="0"/>
          </a:p>
          <a:p>
            <a:pPr lvl="1"/>
            <a:r>
              <a:rPr lang="en-US" dirty="0" smtClean="0"/>
              <a:t>Example-based search in </a:t>
            </a:r>
            <a:r>
              <a:rPr lang="en-US" dirty="0" err="1" smtClean="0"/>
              <a:t>treebanks</a:t>
            </a:r>
            <a:endParaRPr lang="en-US" dirty="0" smtClean="0"/>
          </a:p>
          <a:p>
            <a:pPr lvl="1"/>
            <a:r>
              <a:rPr lang="en-US" dirty="0" err="1" smtClean="0"/>
              <a:t>Lassy</a:t>
            </a:r>
            <a:r>
              <a:rPr lang="en-US" dirty="0" smtClean="0"/>
              <a:t>-Small (1 m tokens, manually verified)</a:t>
            </a:r>
          </a:p>
          <a:p>
            <a:pPr lvl="1"/>
            <a:r>
              <a:rPr lang="en-US" dirty="0" smtClean="0"/>
              <a:t>Spoken Dutch Corpus (CGN) – 1 m tokens, manually verified</a:t>
            </a:r>
          </a:p>
          <a:p>
            <a:pPr lvl="1"/>
            <a:r>
              <a:rPr lang="en-US" dirty="0" smtClean="0"/>
              <a:t>SONAR Corpus (500 m tokens, automatically parsed)</a:t>
            </a:r>
          </a:p>
          <a:p>
            <a:pPr lvl="1"/>
            <a:r>
              <a:rPr lang="en-US" dirty="0" smtClean="0"/>
              <a:t>Result of cooperation with Flanders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Examples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19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9441232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What is CLARIN?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What CLARIN has to offer to linguists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How you can learn to use the functionality offered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Current Status and Near Future</a:t>
            </a:r>
          </a:p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39420332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Examples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20</a:t>
            </a:fld>
            <a:endParaRPr lang="en-GB" noProof="0" dirty="0"/>
          </a:p>
        </p:txBody>
      </p:sp>
      <p:pic>
        <p:nvPicPr>
          <p:cNvPr id="2" name="Picture 1" descr="GrETEL for LASSY (v1.2) | Nederbooms - Mozilla Firefox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7662"/>
            <a:ext cx="9144000" cy="562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161259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 err="1">
                <a:hlinkClick r:id="rId2"/>
              </a:rPr>
              <a:t>PaQu</a:t>
            </a:r>
            <a:endParaRPr lang="en-US" dirty="0"/>
          </a:p>
          <a:p>
            <a:pPr lvl="1"/>
            <a:r>
              <a:rPr lang="en-US" dirty="0"/>
              <a:t>Enrich your (Dutch) data with full parses via TTNWW or </a:t>
            </a:r>
            <a:r>
              <a:rPr lang="en-US" dirty="0" err="1"/>
              <a:t>PaQu</a:t>
            </a:r>
            <a:endParaRPr lang="en-US" dirty="0"/>
          </a:p>
          <a:p>
            <a:pPr lvl="1"/>
            <a:r>
              <a:rPr lang="en-US" dirty="0"/>
              <a:t>Upload your data in </a:t>
            </a:r>
            <a:r>
              <a:rPr lang="en-US" dirty="0" err="1"/>
              <a:t>PaQu</a:t>
            </a:r>
            <a:endParaRPr lang="en-US" dirty="0"/>
          </a:p>
          <a:p>
            <a:pPr lvl="1"/>
            <a:r>
              <a:rPr lang="en-US" dirty="0"/>
              <a:t>Search in your </a:t>
            </a:r>
            <a:r>
              <a:rPr lang="en-US" dirty="0" smtClean="0"/>
              <a:t>enriched data </a:t>
            </a:r>
            <a:r>
              <a:rPr lang="en-US" dirty="0"/>
              <a:t>with </a:t>
            </a:r>
            <a:r>
              <a:rPr lang="en-US" dirty="0" err="1"/>
              <a:t>PaQu</a:t>
            </a:r>
            <a:endParaRPr lang="en-US" dirty="0"/>
          </a:p>
          <a:p>
            <a:pPr lvl="1"/>
            <a:r>
              <a:rPr lang="en-US" dirty="0"/>
              <a:t>Intermediate version available</a:t>
            </a:r>
          </a:p>
          <a:p>
            <a:pPr lvl="2"/>
            <a:r>
              <a:rPr lang="en-US" dirty="0"/>
              <a:t>See also </a:t>
            </a:r>
            <a:r>
              <a:rPr lang="en-US" dirty="0" smtClean="0"/>
              <a:t>my presentation at </a:t>
            </a:r>
            <a:r>
              <a:rPr lang="en-US" dirty="0"/>
              <a:t>16:00hrs in 3.02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Examples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21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61853586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What is CLARIN?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What CLARIN has to offer to linguists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How you can learn to use the functionality offered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Current Status and Near Future</a:t>
            </a:r>
          </a:p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22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55644478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How do you learn to use these tools?</a:t>
            </a:r>
          </a:p>
          <a:p>
            <a:pPr lvl="1"/>
            <a:r>
              <a:rPr lang="en-US" dirty="0" smtClean="0"/>
              <a:t>Courses / tutorials regularly organized</a:t>
            </a:r>
          </a:p>
          <a:p>
            <a:pPr lvl="1"/>
            <a:r>
              <a:rPr lang="en-US" dirty="0" smtClean="0"/>
              <a:t>LOT </a:t>
            </a:r>
            <a:r>
              <a:rPr lang="en-US" dirty="0" smtClean="0">
                <a:hlinkClick r:id="rId2"/>
              </a:rPr>
              <a:t>summer</a:t>
            </a:r>
            <a:r>
              <a:rPr lang="en-US" dirty="0" smtClean="0"/>
              <a:t> / </a:t>
            </a:r>
            <a:r>
              <a:rPr lang="en-US" dirty="0" smtClean="0">
                <a:hlinkClick r:id="rId3"/>
              </a:rPr>
              <a:t>winter</a:t>
            </a:r>
            <a:r>
              <a:rPr lang="en-US" dirty="0" smtClean="0"/>
              <a:t> school courses</a:t>
            </a:r>
          </a:p>
          <a:p>
            <a:pPr lvl="1"/>
            <a:r>
              <a:rPr lang="en-US" dirty="0" smtClean="0"/>
              <a:t>Demonstration scenarios and/or screen casts</a:t>
            </a:r>
          </a:p>
          <a:p>
            <a:pPr lvl="2"/>
            <a:r>
              <a:rPr lang="en-US" dirty="0" smtClean="0"/>
              <a:t>E.g. for </a:t>
            </a:r>
            <a:r>
              <a:rPr lang="en-US" dirty="0" err="1" smtClean="0">
                <a:hlinkClick r:id="rId4"/>
              </a:rPr>
              <a:t>Gabmap</a:t>
            </a:r>
            <a:r>
              <a:rPr lang="en-US" dirty="0" smtClean="0"/>
              <a:t>  </a:t>
            </a:r>
            <a:r>
              <a:rPr lang="en-US" dirty="0" err="1" smtClean="0">
                <a:hlinkClick r:id="rId5"/>
              </a:rPr>
              <a:t>GrETEL</a:t>
            </a:r>
            <a:r>
              <a:rPr lang="en-US" dirty="0" smtClean="0"/>
              <a:t> </a:t>
            </a:r>
            <a:r>
              <a:rPr lang="en-US" dirty="0" err="1" smtClean="0">
                <a:hlinkClick r:id="rId6"/>
              </a:rPr>
              <a:t>OpenSONAR</a:t>
            </a:r>
            <a:endParaRPr lang="en-US" dirty="0" smtClean="0"/>
          </a:p>
          <a:p>
            <a:pPr lvl="1"/>
            <a:r>
              <a:rPr lang="en-US" dirty="0" smtClean="0"/>
              <a:t>Educational modules via the </a:t>
            </a:r>
            <a:r>
              <a:rPr lang="en-US" dirty="0" smtClean="0">
                <a:hlinkClick r:id="rId7"/>
              </a:rPr>
              <a:t>portal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>
                <a:hlinkClick r:id="rId8"/>
              </a:rPr>
              <a:t>https</a:t>
            </a:r>
            <a:r>
              <a:rPr lang="en-US" dirty="0">
                <a:hlinkClick r:id="rId8"/>
              </a:rPr>
              <a:t>://dev.clarin.nl/node/CLARIN%20Educational%20Packages</a:t>
            </a:r>
            <a:endParaRPr lang="en-US" dirty="0" smtClean="0"/>
          </a:p>
          <a:p>
            <a:pPr lvl="1"/>
            <a:r>
              <a:rPr lang="en-US" dirty="0" smtClean="0"/>
              <a:t>Helpdesk: </a:t>
            </a:r>
            <a:r>
              <a:rPr lang="en-US" dirty="0" smtClean="0">
                <a:hlinkClick r:id="rId9"/>
              </a:rPr>
              <a:t>helpdesk@clarin.nl</a:t>
            </a:r>
            <a:r>
              <a:rPr lang="en-US" dirty="0" smtClean="0"/>
              <a:t>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&amp; Training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23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75290294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Do you want to know more?</a:t>
            </a:r>
          </a:p>
          <a:p>
            <a:pPr lvl="1"/>
            <a:r>
              <a:rPr lang="en-US" dirty="0" smtClean="0"/>
              <a:t>Visit the </a:t>
            </a:r>
            <a:r>
              <a:rPr lang="en-US" dirty="0" smtClean="0">
                <a:hlinkClick r:id="rId2"/>
              </a:rPr>
              <a:t>CLARIN-NL portal</a:t>
            </a:r>
            <a:endParaRPr lang="en-US" dirty="0" smtClean="0"/>
          </a:p>
          <a:p>
            <a:pPr lvl="1"/>
            <a:r>
              <a:rPr lang="en-US" dirty="0" smtClean="0"/>
              <a:t>View the </a:t>
            </a:r>
            <a:r>
              <a:rPr lang="en-US" dirty="0" smtClean="0">
                <a:hlinkClick r:id="rId3"/>
              </a:rPr>
              <a:t>CLARIN-NL movies</a:t>
            </a:r>
            <a:endParaRPr lang="en-US" dirty="0" smtClean="0"/>
          </a:p>
          <a:p>
            <a:pPr lvl="1"/>
            <a:r>
              <a:rPr lang="en-US" dirty="0" smtClean="0"/>
              <a:t>Ask me (or others) during this TIN-dag</a:t>
            </a:r>
          </a:p>
          <a:p>
            <a:pPr lvl="1"/>
            <a:r>
              <a:rPr lang="en-US" dirty="0" smtClean="0"/>
              <a:t>I can demonstrate some tools during the breaks</a:t>
            </a:r>
          </a:p>
          <a:p>
            <a:pPr lvl="1"/>
            <a:r>
              <a:rPr lang="en-US" dirty="0" smtClean="0"/>
              <a:t>Visit my presentation 16:00hrs in 3.02 (on </a:t>
            </a:r>
            <a:r>
              <a:rPr lang="en-US" dirty="0" err="1" smtClean="0"/>
              <a:t>PaQu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Visit the </a:t>
            </a:r>
            <a:r>
              <a:rPr lang="en-US" dirty="0" smtClean="0">
                <a:hlinkClick r:id="rId4"/>
              </a:rPr>
              <a:t>CLARIN-NL Final event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/>
              <a:t>March 13, 2015, </a:t>
            </a:r>
            <a:r>
              <a:rPr lang="en-US" dirty="0" err="1" smtClean="0"/>
              <a:t>Beeld</a:t>
            </a:r>
            <a:r>
              <a:rPr lang="en-US" dirty="0" smtClean="0"/>
              <a:t> &amp; </a:t>
            </a:r>
            <a:r>
              <a:rPr lang="en-US" dirty="0" err="1" smtClean="0"/>
              <a:t>Geluid</a:t>
            </a:r>
            <a:r>
              <a:rPr lang="en-US" dirty="0" smtClean="0"/>
              <a:t>, Hilversum (in the morning)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&amp; Training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24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19189352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What is CLARIN?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What CLARIN has to offer to linguists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How you can learn to use the functionality offered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Current Status and Near Future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25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78989082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 smtClean="0"/>
              <a:t>CLARIN-NL will finish by April 1, 2015</a:t>
            </a:r>
          </a:p>
          <a:p>
            <a:r>
              <a:rPr lang="en-US" dirty="0" smtClean="0"/>
              <a:t>Successor project CLARIAH </a:t>
            </a:r>
            <a:r>
              <a:rPr lang="en-US" dirty="0" smtClean="0">
                <a:hlinkClick r:id="rId2"/>
              </a:rPr>
              <a:t>www.clariah.nl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Jan 1</a:t>
            </a:r>
            <a:r>
              <a:rPr lang="en-US" baseline="30000" dirty="0" smtClean="0"/>
              <a:t>st</a:t>
            </a:r>
            <a:r>
              <a:rPr lang="en-US" dirty="0" smtClean="0"/>
              <a:t>, 2015 – Jan 1</a:t>
            </a:r>
            <a:r>
              <a:rPr lang="en-US" baseline="30000" dirty="0" smtClean="0"/>
              <a:t>st</a:t>
            </a:r>
            <a:r>
              <a:rPr lang="en-US" dirty="0" smtClean="0"/>
              <a:t>,  2019</a:t>
            </a:r>
          </a:p>
          <a:p>
            <a:pPr lvl="1"/>
            <a:r>
              <a:rPr lang="en-US" dirty="0" smtClean="0"/>
              <a:t>12 million euro budget</a:t>
            </a:r>
          </a:p>
          <a:p>
            <a:pPr lvl="1"/>
            <a:r>
              <a:rPr lang="en-US" dirty="0" smtClean="0"/>
              <a:t>Linguistics is one of the 3 core disciplines (with social-economic history and media studies)</a:t>
            </a:r>
          </a:p>
          <a:p>
            <a:pPr lvl="1"/>
            <a:r>
              <a:rPr lang="en-US" dirty="0" smtClean="0">
                <a:hlinkClick r:id="rId3"/>
              </a:rPr>
              <a:t>Kick-off </a:t>
            </a:r>
            <a:r>
              <a:rPr lang="en-US" dirty="0" smtClean="0"/>
              <a:t>March 13, 2015, </a:t>
            </a:r>
            <a:r>
              <a:rPr lang="en-US" dirty="0" err="1" smtClean="0"/>
              <a:t>Beeld</a:t>
            </a:r>
            <a:r>
              <a:rPr lang="en-US" dirty="0" smtClean="0"/>
              <a:t> &amp; </a:t>
            </a:r>
            <a:r>
              <a:rPr lang="en-US" dirty="0" err="1" smtClean="0"/>
              <a:t>Geluid</a:t>
            </a:r>
            <a:r>
              <a:rPr lang="en-US" dirty="0" smtClean="0"/>
              <a:t>, Hilversum (in the afternoon)</a:t>
            </a:r>
          </a:p>
          <a:p>
            <a:endParaRPr lang="en-US" sz="2000" dirty="0" smtClean="0"/>
          </a:p>
          <a:p>
            <a:endParaRPr lang="en-US" sz="160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 &amp; Future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26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37369626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6000" dirty="0" smtClean="0"/>
              <a:t>Thanks for Attention!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27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33186351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Subdisciplines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28</a:t>
            </a:fld>
            <a:endParaRPr lang="en-GB" noProof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134891"/>
              </p:ext>
            </p:extLst>
          </p:nvPr>
        </p:nvGraphicFramePr>
        <p:xfrm>
          <a:off x="467544" y="1196752"/>
          <a:ext cx="8280921" cy="5319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307"/>
                <a:gridCol w="2760307"/>
                <a:gridCol w="2760307"/>
              </a:tblGrid>
              <a:tr h="535856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CLARIN-NL – Linguistics </a:t>
                      </a:r>
                      <a:r>
                        <a:rPr lang="en-US" sz="2400" dirty="0" err="1" smtClean="0"/>
                        <a:t>subdisciplines</a:t>
                      </a:r>
                      <a:endParaRPr lang="en-US" sz="2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4329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Historical linguistics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Dialectology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Discourse Studies</a:t>
                      </a:r>
                    </a:p>
                  </a:txBody>
                  <a:tcPr/>
                </a:tc>
              </a:tr>
              <a:tr h="11307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Language Acquisition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Language Documentation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Lexicology / Lexicography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</a:tr>
              <a:tr h="61244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Morphology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/>
                        <a:t>Morpho</a:t>
                      </a:r>
                      <a:r>
                        <a:rPr lang="en-US" sz="2400" dirty="0" smtClean="0"/>
                        <a:t>-syntax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Phonetics</a:t>
                      </a:r>
                      <a:endParaRPr lang="en-US" sz="2400" dirty="0"/>
                    </a:p>
                  </a:txBody>
                  <a:tcPr/>
                </a:tc>
              </a:tr>
              <a:tr h="78282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Phonology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Pidgin &amp; Creole Studies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Semantics</a:t>
                      </a:r>
                      <a:endParaRPr lang="en-US" sz="2400" dirty="0"/>
                    </a:p>
                  </a:txBody>
                  <a:tcPr/>
                </a:tc>
              </a:tr>
              <a:tr h="83322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Sign Language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Specific Language Impairment (SLI)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Syntax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</a:tr>
              <a:tr h="78282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Typology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pl_user7\AppData\Local\Microsoft\Windows\Temporary Internet Files\Content.IE5\L8HBSUK3\arrow[1]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76672"/>
            <a:ext cx="1413858" cy="706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627321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And many more (&gt; 2,000) from all CLARIN countries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Languages Covered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29</a:t>
            </a:fld>
            <a:endParaRPr lang="en-GB" noProof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418909"/>
              </p:ext>
            </p:extLst>
          </p:nvPr>
        </p:nvGraphicFramePr>
        <p:xfrm>
          <a:off x="251520" y="1040331"/>
          <a:ext cx="8280921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307"/>
                <a:gridCol w="2760307"/>
                <a:gridCol w="2760307"/>
              </a:tblGrid>
              <a:tr h="535856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CLARIN-NL – Languages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4329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Dutch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German</a:t>
                      </a:r>
                    </a:p>
                  </a:txBody>
                  <a:tcPr/>
                </a:tc>
              </a:tr>
              <a:tr h="865061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Frisian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Dutch</a:t>
                      </a:r>
                      <a:r>
                        <a:rPr lang="en-US" sz="2400" baseline="0" dirty="0" smtClean="0"/>
                        <a:t> Sign Language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Classical Greek</a:t>
                      </a:r>
                      <a:endParaRPr lang="en-US" sz="2400" dirty="0"/>
                    </a:p>
                  </a:txBody>
                  <a:tcPr/>
                </a:tc>
              </a:tr>
              <a:tr h="61244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French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Hebrew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Aramaic</a:t>
                      </a:r>
                      <a:endParaRPr lang="en-US" sz="2400" dirty="0"/>
                    </a:p>
                  </a:txBody>
                  <a:tcPr/>
                </a:tc>
              </a:tr>
              <a:tr h="1763819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Syriac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&gt; 50 languages from Insular South East Asia and West New Guinea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And more…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 descr="C:\Users\pl_user7\AppData\Local\Microsoft\Windows\Temporary Internet Files\Content.IE5\L8HBSUK3\arrow[1]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76672"/>
            <a:ext cx="1413858" cy="706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9835022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What is CLARIN?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What CLARIN has to offer to linguists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How you can learn to use the functionality offered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Current Status and Near Future</a:t>
            </a:r>
          </a:p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46156277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can do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30</a:t>
            </a:fld>
            <a:endParaRPr lang="en-GB" noProof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318184"/>
              </p:ext>
            </p:extLst>
          </p:nvPr>
        </p:nvGraphicFramePr>
        <p:xfrm>
          <a:off x="251520" y="1196752"/>
          <a:ext cx="8280921" cy="5206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307"/>
                <a:gridCol w="2760307"/>
                <a:gridCol w="2760307"/>
              </a:tblGrid>
              <a:tr h="535856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CLARIN-NL – Functionality Offered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4329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Searching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Browsing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Analysis</a:t>
                      </a:r>
                    </a:p>
                  </a:txBody>
                  <a:tcPr/>
                </a:tc>
              </a:tr>
              <a:tr h="865061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Corpus Exploration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Annotation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Tokenization</a:t>
                      </a:r>
                      <a:endParaRPr lang="en-US" sz="2400" dirty="0"/>
                    </a:p>
                  </a:txBody>
                  <a:tcPr/>
                </a:tc>
              </a:tr>
              <a:tr h="61244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/>
                        <a:t>Pos</a:t>
                      </a:r>
                      <a:r>
                        <a:rPr lang="en-US" sz="2400" dirty="0" smtClean="0"/>
                        <a:t>-tagging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Lemmatization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Orthographic </a:t>
                      </a:r>
                      <a:r>
                        <a:rPr lang="en-US" sz="2400" dirty="0" err="1" smtClean="0"/>
                        <a:t>normalisation</a:t>
                      </a:r>
                      <a:endParaRPr lang="en-US" sz="2400" dirty="0"/>
                    </a:p>
                  </a:txBody>
                  <a:tcPr/>
                </a:tc>
              </a:tr>
              <a:tr h="78282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Grammatical relation assignment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Named entity recognition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Chunking</a:t>
                      </a:r>
                      <a:endParaRPr lang="en-US" sz="2400" dirty="0"/>
                    </a:p>
                  </a:txBody>
                  <a:tcPr/>
                </a:tc>
              </a:tr>
              <a:tr h="83322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Co-reference assignment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Multiword</a:t>
                      </a:r>
                      <a:r>
                        <a:rPr lang="en-US" sz="2400" baseline="0" dirty="0" smtClean="0"/>
                        <a:t> unit assignment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Parsing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</a:tr>
              <a:tr h="78282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/>
                        <a:t>Visualisation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/>
                        <a:t>Diarisation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Speech recognition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 descr="C:\Users\pl_user7\AppData\Local\Microsoft\Windows\Temporary Internet Files\Content.IE5\L8HBSUK3\arrow[1]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76672"/>
            <a:ext cx="1413858" cy="706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197255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A </a:t>
            </a:r>
            <a:r>
              <a:rPr lang="en-US" b="1" dirty="0" smtClean="0"/>
              <a:t>research infrastructure </a:t>
            </a:r>
            <a:r>
              <a:rPr lang="en-US" dirty="0" smtClean="0"/>
              <a:t>for </a:t>
            </a:r>
            <a:r>
              <a:rPr lang="en-US" b="1" dirty="0" smtClean="0"/>
              <a:t>humanities</a:t>
            </a:r>
            <a:r>
              <a:rPr lang="en-US" dirty="0" smtClean="0"/>
              <a:t> </a:t>
            </a:r>
            <a:r>
              <a:rPr lang="en-US" b="1" dirty="0" smtClean="0"/>
              <a:t>researchers</a:t>
            </a:r>
            <a:r>
              <a:rPr lang="en-US" dirty="0" smtClean="0"/>
              <a:t> who work with digital </a:t>
            </a:r>
            <a:r>
              <a:rPr lang="en-US" b="1" dirty="0" smtClean="0"/>
              <a:t>language resources</a:t>
            </a:r>
          </a:p>
          <a:p>
            <a:pPr lvl="1">
              <a:lnSpc>
                <a:spcPct val="80000"/>
              </a:lnSpc>
            </a:pPr>
            <a:r>
              <a:rPr lang="en-US" b="1" dirty="0" smtClean="0"/>
              <a:t>Research infrastructure: </a:t>
            </a:r>
            <a:r>
              <a:rPr lang="en-US" dirty="0"/>
              <a:t>facilities, resources and related services used by the scientific community to conduct top-level research </a:t>
            </a:r>
            <a:endParaRPr lang="en-US" b="1" dirty="0" smtClean="0"/>
          </a:p>
          <a:p>
            <a:pPr lvl="1">
              <a:lnSpc>
                <a:spcPct val="80000"/>
              </a:lnSpc>
            </a:pPr>
            <a:r>
              <a:rPr lang="en-US" b="1" dirty="0" smtClean="0"/>
              <a:t>Humanities researchers: </a:t>
            </a:r>
            <a:r>
              <a:rPr lang="en-US" dirty="0" smtClean="0"/>
              <a:t>here focus on</a:t>
            </a:r>
            <a:r>
              <a:rPr lang="en-US" b="1" dirty="0" smtClean="0"/>
              <a:t> linguists</a:t>
            </a:r>
          </a:p>
          <a:p>
            <a:pPr lvl="1">
              <a:lnSpc>
                <a:spcPct val="80000"/>
              </a:lnSpc>
            </a:pPr>
            <a:r>
              <a:rPr lang="en-US" b="1" dirty="0" smtClean="0"/>
              <a:t>Language resources: </a:t>
            </a:r>
            <a:r>
              <a:rPr lang="en-US" dirty="0" smtClean="0"/>
              <a:t>lexicons, corpora, databases, …; text, audio, video, ….</a:t>
            </a:r>
          </a:p>
          <a:p>
            <a:pPr lvl="1">
              <a:lnSpc>
                <a:spcPct val="80000"/>
              </a:lnSpc>
            </a:pPr>
            <a:r>
              <a:rPr lang="en-US" b="1" dirty="0" smtClean="0"/>
              <a:t>Language</a:t>
            </a:r>
            <a:r>
              <a:rPr lang="en-US" dirty="0" smtClean="0"/>
              <a:t> in various functions: object of inquiry, component of identity, means of communication, carrier of cultural content</a:t>
            </a:r>
          </a:p>
          <a:p>
            <a:pPr>
              <a:lnSpc>
                <a:spcPct val="80000"/>
              </a:lnSpc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CLARIN Infrastructure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30681820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The CLARIN infrastructure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Is distributed: implemented in a network of CLARIN centres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Is virtual: it provides services electronically (via the internet)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The CLARIN infrastructure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Is still under construction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Highly incomplete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Fragile in some respects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But you can use many parts already</a:t>
            </a:r>
          </a:p>
          <a:p>
            <a:pPr lvl="1">
              <a:lnSpc>
                <a:spcPct val="80000"/>
              </a:lnSpc>
            </a:pPr>
            <a:endParaRPr lang="en-US" dirty="0" smtClean="0"/>
          </a:p>
          <a:p>
            <a:pPr lvl="1"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CLARIN Infrastructure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56595294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Prepared by </a:t>
            </a:r>
            <a:r>
              <a:rPr lang="en-US" sz="2800" dirty="0" smtClean="0">
                <a:hlinkClick r:id="rId2"/>
              </a:rPr>
              <a:t>CLARIN preparatory project </a:t>
            </a:r>
            <a:r>
              <a:rPr lang="en-US" sz="2800" dirty="0" smtClean="0"/>
              <a:t>(2008-2011)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coordinated by Utrecht University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From Feb 2012 coordinated by CLARIN ERIC, hosted by the Netherlands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hlinkClick r:id="rId3"/>
              </a:rPr>
              <a:t>ERIC</a:t>
            </a:r>
            <a:r>
              <a:rPr lang="en-US" dirty="0" smtClean="0"/>
              <a:t>: a legal entity at the European level specifically for research infrastructures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12 ERIC members (=countries), 1 observer,  </a:t>
            </a:r>
            <a:r>
              <a:rPr lang="en-GB" dirty="0" smtClean="0"/>
              <a:t>and growing</a:t>
            </a:r>
            <a:endParaRPr lang="en-US" dirty="0" smtClean="0"/>
          </a:p>
          <a:p>
            <a:pPr>
              <a:lnSpc>
                <a:spcPct val="80000"/>
              </a:lnSpc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CLARIN in Europe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86456688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What is CLARIN?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What CLARIN has to offer to linguists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How you can learn to use the functionality offered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Current Status and Near Future</a:t>
            </a:r>
          </a:p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38773496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CLARIN-NL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Has set up a network of </a:t>
            </a:r>
            <a:r>
              <a:rPr lang="en-US" dirty="0" err="1" smtClean="0"/>
              <a:t>centres</a:t>
            </a:r>
            <a:r>
              <a:rPr lang="en-US" dirty="0" smtClean="0"/>
              <a:t> that offer access to data, tools and services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Has adapted existing data and tools to improve interoperability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Has created new easy and user-friendly tools for exploring, searching, </a:t>
            </a:r>
            <a:r>
              <a:rPr lang="en-US" dirty="0" err="1" smtClean="0"/>
              <a:t>analysing</a:t>
            </a:r>
            <a:r>
              <a:rPr lang="en-US" dirty="0" smtClean="0"/>
              <a:t>, </a:t>
            </a:r>
            <a:r>
              <a:rPr lang="en-US" dirty="0" err="1" smtClean="0"/>
              <a:t>visualising</a:t>
            </a:r>
            <a:r>
              <a:rPr lang="en-US" dirty="0" smtClean="0"/>
              <a:t> and enriching </a:t>
            </a:r>
            <a:r>
              <a:rPr lang="en-US" dirty="0"/>
              <a:t>data </a:t>
            </a:r>
            <a:endParaRPr lang="en-US" dirty="0" smtClean="0"/>
          </a:p>
          <a:p>
            <a:pPr lvl="1">
              <a:lnSpc>
                <a:spcPct val="80000"/>
              </a:lnSpc>
            </a:pPr>
            <a:r>
              <a:rPr lang="en-US" dirty="0"/>
              <a:t>Has not created any new </a:t>
            </a:r>
            <a:r>
              <a:rPr lang="en-US" dirty="0" smtClean="0"/>
              <a:t>data</a:t>
            </a:r>
          </a:p>
          <a:p>
            <a:pPr>
              <a:lnSpc>
                <a:spcPct val="80000"/>
              </a:lnSpc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CLARIN Infrastructure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59029515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CLARIN offers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Applications to search for data and tools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Facilities to store data and tools in a sustainable manner and make them available to the whole research community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Access to data and tools, and facilities to apply tools to </a:t>
            </a:r>
            <a:r>
              <a:rPr lang="en-US" dirty="0" smtClean="0"/>
              <a:t>data</a:t>
            </a:r>
            <a:endParaRPr lang="en-US" dirty="0"/>
          </a:p>
          <a:p>
            <a:pPr lvl="1"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CLARIN Infrastructure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2A95-483B-44A2-A89B-DDCD8512B9EB}" type="slidenum">
              <a:rPr lang="en-GB" noProof="0" smtClean="0"/>
              <a:pPr/>
              <a:t>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81396720"/>
      </p:ext>
    </p:extLst>
  </p:cSld>
  <p:clrMapOvr>
    <a:masterClrMapping/>
  </p:clrMapOvr>
  <p:transition spd="slow" advClick="0" advTm="2000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dijk LREC  2012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635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Odijk LREC  2012</Template>
  <TotalTime>0</TotalTime>
  <Words>1117</Words>
  <Application>Microsoft Office PowerPoint</Application>
  <PresentationFormat>On-screen Show (4:3)</PresentationFormat>
  <Paragraphs>249</Paragraphs>
  <Slides>30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Odijk LREC  2012</vt:lpstr>
      <vt:lpstr>What CLARIN has to offer to Linguists</vt:lpstr>
      <vt:lpstr>Overview</vt:lpstr>
      <vt:lpstr>Overview</vt:lpstr>
      <vt:lpstr>CLARIN Infrastructure </vt:lpstr>
      <vt:lpstr>CLARIN Infrastructure </vt:lpstr>
      <vt:lpstr>CLARIN in Europe</vt:lpstr>
      <vt:lpstr>Overview</vt:lpstr>
      <vt:lpstr>CLARIN Infrastructure </vt:lpstr>
      <vt:lpstr>CLARIN Infrastructure </vt:lpstr>
      <vt:lpstr>Search For Data and Tools</vt:lpstr>
      <vt:lpstr>Storing Data and Tools</vt:lpstr>
      <vt:lpstr>Data and Tool Types</vt:lpstr>
      <vt:lpstr>Selected Examples</vt:lpstr>
      <vt:lpstr>Selected Examples</vt:lpstr>
      <vt:lpstr>Selected Examples</vt:lpstr>
      <vt:lpstr>Selected Examples</vt:lpstr>
      <vt:lpstr>Selected Examples</vt:lpstr>
      <vt:lpstr>Selected Examples</vt:lpstr>
      <vt:lpstr>Selected Examples</vt:lpstr>
      <vt:lpstr>Selected Examples</vt:lpstr>
      <vt:lpstr>Selected Examples</vt:lpstr>
      <vt:lpstr>Overview</vt:lpstr>
      <vt:lpstr>Education &amp; Training</vt:lpstr>
      <vt:lpstr>Education &amp; Training</vt:lpstr>
      <vt:lpstr>Overview</vt:lpstr>
      <vt:lpstr>Current Status &amp; Future</vt:lpstr>
      <vt:lpstr>PowerPoint Presentation</vt:lpstr>
      <vt:lpstr>Subdisciplines</vt:lpstr>
      <vt:lpstr>Languages Covered</vt:lpstr>
      <vt:lpstr>What you can do</vt:lpstr>
    </vt:vector>
  </TitlesOfParts>
  <Company>Universiteits Utrecht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Odijk, J. (Jan)</dc:creator>
  <cp:lastModifiedBy>Odijk, J.E.J.M. (Jan)</cp:lastModifiedBy>
  <cp:revision>710</cp:revision>
  <dcterms:created xsi:type="dcterms:W3CDTF">2012-05-14T07:52:03Z</dcterms:created>
  <dcterms:modified xsi:type="dcterms:W3CDTF">2015-02-04T12:47:32Z</dcterms:modified>
</cp:coreProperties>
</file>