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8" r:id="rId2"/>
    <p:sldId id="454" r:id="rId3"/>
    <p:sldId id="526" r:id="rId4"/>
    <p:sldId id="500" r:id="rId5"/>
    <p:sldId id="507" r:id="rId6"/>
    <p:sldId id="508" r:id="rId7"/>
    <p:sldId id="527" r:id="rId8"/>
    <p:sldId id="506" r:id="rId9"/>
    <p:sldId id="524" r:id="rId10"/>
    <p:sldId id="511" r:id="rId11"/>
    <p:sldId id="525" r:id="rId12"/>
    <p:sldId id="462" r:id="rId13"/>
    <p:sldId id="514" r:id="rId14"/>
    <p:sldId id="532" r:id="rId15"/>
    <p:sldId id="516" r:id="rId16"/>
    <p:sldId id="533" r:id="rId17"/>
    <p:sldId id="517" r:id="rId18"/>
    <p:sldId id="534" r:id="rId19"/>
    <p:sldId id="518" r:id="rId20"/>
    <p:sldId id="531" r:id="rId21"/>
    <p:sldId id="519" r:id="rId22"/>
    <p:sldId id="528" r:id="rId23"/>
    <p:sldId id="520" r:id="rId24"/>
    <p:sldId id="521" r:id="rId25"/>
    <p:sldId id="529" r:id="rId26"/>
    <p:sldId id="490" r:id="rId27"/>
    <p:sldId id="481" r:id="rId28"/>
    <p:sldId id="482" r:id="rId29"/>
    <p:sldId id="523" r:id="rId30"/>
    <p:sldId id="536" r:id="rId31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4-2-2015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4-2-2015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No </a:t>
            </a:r>
            <a:r>
              <a:rPr lang="nl-NL" dirty="0" err="1" smtClean="0"/>
              <a:t>technical</a:t>
            </a:r>
            <a:r>
              <a:rPr lang="nl-NL" dirty="0" smtClean="0"/>
              <a:t> background </a:t>
            </a:r>
            <a:r>
              <a:rPr lang="nl-NL" dirty="0" err="1" smtClean="0"/>
              <a:t>needed</a:t>
            </a:r>
            <a:r>
              <a:rPr lang="nl-NL" dirty="0" smtClean="0"/>
              <a:t>, no ad-hoc </a:t>
            </a:r>
            <a:r>
              <a:rPr lang="nl-NL" dirty="0" err="1" smtClean="0"/>
              <a:t>adaptations</a:t>
            </a:r>
            <a:r>
              <a:rPr lang="nl-NL" baseline="0" dirty="0" smtClean="0"/>
              <a:t> of data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tools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make </a:t>
            </a:r>
            <a:r>
              <a:rPr lang="nl-NL" baseline="0" dirty="0" err="1" smtClean="0"/>
              <a:t>them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work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together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2051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Provide an example of a construction to obtain other examples that illustrate this construction (no query language, no d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2515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Provide an example of a construction to obtain other examples that illustrate this construction (no query language, no d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251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hyperlink" Target="http://portal.clarin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30.xml"/><Relationship Id="rId4" Type="http://schemas.openxmlformats.org/officeDocument/2006/relationships/slide" Target="slide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ornetto.inl.nl/cornetto/cornetto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clarin.eu/vlo/search?fq=collection:Meertens+Collection:+Diversity+in+Dutch+DP+Design+(DiDDD)" TargetMode="External"/><Relationship Id="rId2" Type="http://schemas.openxmlformats.org/officeDocument/2006/relationships/hyperlink" Target="http://www.meertens.knaw.nl/mimore/sear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system/files/Demo-MIMORE.pptx" TargetMode="External"/><Relationship Id="rId5" Type="http://schemas.openxmlformats.org/officeDocument/2006/relationships/hyperlink" Target="http://catalog.clarin.eu/vlo/search?fq=collection:Meertens+Collection:+Dynamische+Fonologische+en+Morfologische+Atlas+van+de+Nederlandse+Dialecten+(GTRP)" TargetMode="External"/><Relationship Id="rId4" Type="http://schemas.openxmlformats.org/officeDocument/2006/relationships/hyperlink" Target="http://catalog.clarin.eu/vlo/search?fq=collection:Meertens+Collection:+Dynamische+Syntactische+Atlas+van+de+Nederlandse+Dialecten+(DynaSAND)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st-centrale.org/nl/producten/corpora/sonar-corpus/6-85?cf_product_name=SONAR" TargetMode="External"/><Relationship Id="rId2" Type="http://schemas.openxmlformats.org/officeDocument/2006/relationships/hyperlink" Target="http://opensonar.clarin.inl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st-centrale.org/nl/producten/corpora/sonar-nieuwe-media-corpus/6-88?cf_product_name=SoNaR+Nieuwe+Media+Corpu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nederbooms.ccl.kuleuven.be/eng/grete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zardoz.service.rug.nl:8067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dev.clarin.nl/node/CLARIN%20Educational%20Packages" TargetMode="External"/><Relationship Id="rId3" Type="http://schemas.openxmlformats.org/officeDocument/2006/relationships/hyperlink" Target="http://www.clarin.nl/node/2044" TargetMode="External"/><Relationship Id="rId7" Type="http://schemas.openxmlformats.org/officeDocument/2006/relationships/hyperlink" Target="http://dev.clarin.nl/node/CLARIN%20Educational%20Packages" TargetMode="External"/><Relationship Id="rId2" Type="http://schemas.openxmlformats.org/officeDocument/2006/relationships/hyperlink" Target="http://www.clarin.nl/node/20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sonar.inl.nl/" TargetMode="External"/><Relationship Id="rId5" Type="http://schemas.openxmlformats.org/officeDocument/2006/relationships/hyperlink" Target="http://nederbooms.ccl.kuleuven.be/eng/docgretel" TargetMode="External"/><Relationship Id="rId4" Type="http://schemas.openxmlformats.org/officeDocument/2006/relationships/hyperlink" Target="http://www.gabmap.nl/?page_id=216" TargetMode="External"/><Relationship Id="rId9" Type="http://schemas.openxmlformats.org/officeDocument/2006/relationships/hyperlink" Target="mailto:helpdesk@clarin.n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403" TargetMode="External"/><Relationship Id="rId2" Type="http://schemas.openxmlformats.org/officeDocument/2006/relationships/hyperlink" Target="http://portal.clarin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node/2074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ah.nl/clariah-kick-off" TargetMode="External"/><Relationship Id="rId2" Type="http://schemas.openxmlformats.org/officeDocument/2006/relationships/hyperlink" Target="http://www.clariah.nl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infrastructures/index_en.cfm?pg=eric" TargetMode="External"/><Relationship Id="rId2" Type="http://schemas.openxmlformats.org/officeDocument/2006/relationships/hyperlink" Target="http://www.clarin.eu/externa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CLARIN</a:t>
            </a:r>
            <a:br>
              <a:rPr lang="en-US" dirty="0" smtClean="0"/>
            </a:br>
            <a:r>
              <a:rPr lang="en-US" dirty="0" smtClean="0"/>
              <a:t>has to offer to Linguists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TIN-dag</a:t>
            </a:r>
          </a:p>
          <a:p>
            <a:pPr eaLnBrk="1" hangingPunct="1"/>
            <a:r>
              <a:rPr lang="en-US" dirty="0" smtClean="0"/>
              <a:t>Utrecht, 2015-02-07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CLARIN-NL Portal: </a:t>
            </a:r>
            <a:r>
              <a:rPr lang="en-US" dirty="0">
                <a:hlinkClick r:id="rId2"/>
              </a:rPr>
              <a:t>http://portal.clarin.nl</a:t>
            </a:r>
            <a:r>
              <a:rPr lang="en-US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Faceted search in data and services created by CLARIN-NL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Search by </a:t>
            </a:r>
            <a:r>
              <a:rPr lang="en-US" dirty="0">
                <a:hlinkClick r:id="rId3" action="ppaction://hlinksldjump"/>
              </a:rPr>
              <a:t>research domain</a:t>
            </a:r>
            <a:r>
              <a:rPr lang="en-US" dirty="0"/>
              <a:t>, </a:t>
            </a:r>
            <a:r>
              <a:rPr lang="en-US" dirty="0">
                <a:hlinkClick r:id="rId4" action="ppaction://hlinksldjump"/>
              </a:rPr>
              <a:t>language</a:t>
            </a:r>
            <a:r>
              <a:rPr lang="en-US" dirty="0"/>
              <a:t>, </a:t>
            </a:r>
            <a:r>
              <a:rPr lang="en-US" dirty="0">
                <a:hlinkClick r:id="rId5" action="ppaction://hlinksldjump"/>
              </a:rPr>
              <a:t>tool task</a:t>
            </a:r>
            <a:r>
              <a:rPr lang="en-US" dirty="0"/>
              <a:t>, linguistic annotation and several other facets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Links to search facilities in the whole CLARIN </a:t>
            </a:r>
            <a:r>
              <a:rPr lang="en-US" dirty="0" smtClean="0"/>
              <a:t>infrastructure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And much more….   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For Data and Tools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1195551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Facilities for YOUR research data and tools </a:t>
            </a:r>
          </a:p>
          <a:p>
            <a:pPr lvl="1"/>
            <a:r>
              <a:rPr lang="en-US" dirty="0" smtClean="0"/>
              <a:t>To make them CLARIN-compatible</a:t>
            </a:r>
          </a:p>
          <a:p>
            <a:pPr lvl="1"/>
            <a:r>
              <a:rPr lang="en-US" dirty="0" smtClean="0"/>
              <a:t>to create `metadata’ for them</a:t>
            </a:r>
          </a:p>
          <a:p>
            <a:pPr lvl="1"/>
            <a:r>
              <a:rPr lang="en-US" dirty="0" smtClean="0"/>
              <a:t>to make them visible and accessible in CLARIN</a:t>
            </a:r>
          </a:p>
          <a:p>
            <a:pPr lvl="1"/>
            <a:r>
              <a:rPr lang="en-US" dirty="0" smtClean="0"/>
              <a:t>to securely store them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Data and Tools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414423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CLARIN-NL –Linguistics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Lexical Data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Linguistically Annotated Corpora</a:t>
            </a:r>
            <a:endParaRPr lang="en-US" dirty="0" smtClean="0"/>
          </a:p>
          <a:p>
            <a:pPr lvl="1"/>
            <a:r>
              <a:rPr lang="en-US" dirty="0" smtClean="0">
                <a:hlinkClick r:id="" action="ppaction://noaction"/>
              </a:rPr>
              <a:t>Search in Lexical data</a:t>
            </a:r>
            <a:endParaRPr lang="en-US" dirty="0" smtClean="0"/>
          </a:p>
          <a:p>
            <a:pPr lvl="1"/>
            <a:r>
              <a:rPr lang="en-US" dirty="0" smtClean="0">
                <a:hlinkClick r:id="" action="ppaction://noaction"/>
              </a:rPr>
              <a:t>Search in Linguistically Annotated Corpora</a:t>
            </a:r>
            <a:endParaRPr lang="en-US" dirty="0" smtClean="0"/>
          </a:p>
          <a:p>
            <a:pPr lvl="1"/>
            <a:r>
              <a:rPr lang="en-US" dirty="0" smtClean="0">
                <a:hlinkClick r:id="" action="ppaction://noaction"/>
              </a:rPr>
              <a:t>Tools for Enriching Your Own data</a:t>
            </a:r>
            <a:endParaRPr lang="en-US" dirty="0" smtClean="0"/>
          </a:p>
          <a:p>
            <a:pPr lvl="1"/>
            <a:r>
              <a:rPr lang="en-US" dirty="0" smtClean="0">
                <a:hlinkClick r:id="" action="ppaction://noaction"/>
              </a:rPr>
              <a:t>Tools for searching in your enriched data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Tool Types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8392480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Interface </a:t>
            </a:r>
            <a:r>
              <a:rPr lang="en-US" dirty="0" smtClean="0"/>
              <a:t> to the </a:t>
            </a:r>
            <a:r>
              <a:rPr lang="en-US" dirty="0" err="1" smtClean="0"/>
              <a:t>Cornetto</a:t>
            </a:r>
            <a:r>
              <a:rPr lang="en-US" dirty="0" smtClean="0"/>
              <a:t> lexical semantic database</a:t>
            </a:r>
          </a:p>
          <a:p>
            <a:pPr lvl="1"/>
            <a:r>
              <a:rPr lang="en-US" dirty="0" smtClean="0"/>
              <a:t>Combination of </a:t>
            </a:r>
            <a:r>
              <a:rPr lang="en-US" dirty="0" err="1" smtClean="0"/>
              <a:t>WordNet</a:t>
            </a:r>
            <a:r>
              <a:rPr lang="en-US" dirty="0" smtClean="0"/>
              <a:t> and </a:t>
            </a:r>
            <a:r>
              <a:rPr lang="en-US" dirty="0" err="1" smtClean="0"/>
              <a:t>ReferentieBestand</a:t>
            </a:r>
            <a:r>
              <a:rPr lang="en-US" dirty="0" smtClean="0"/>
              <a:t> </a:t>
            </a:r>
            <a:r>
              <a:rPr lang="en-US" dirty="0" err="1" smtClean="0"/>
              <a:t>Nederlands</a:t>
            </a:r>
            <a:endParaRPr lang="en-US" dirty="0" smtClean="0"/>
          </a:p>
          <a:p>
            <a:pPr lvl="1"/>
            <a:r>
              <a:rPr lang="en-US" dirty="0" smtClean="0"/>
              <a:t>Search for</a:t>
            </a:r>
          </a:p>
          <a:p>
            <a:pPr lvl="2"/>
            <a:r>
              <a:rPr lang="en-US" dirty="0" smtClean="0"/>
              <a:t>words,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heir grammatical and semantic properties</a:t>
            </a:r>
          </a:p>
          <a:p>
            <a:pPr lvl="2"/>
            <a:r>
              <a:rPr lang="en-US" dirty="0" smtClean="0"/>
              <a:t>Relations between meanings of words (synonymy, </a:t>
            </a:r>
            <a:r>
              <a:rPr lang="en-US" dirty="0" err="1" smtClean="0"/>
              <a:t>hyponomy</a:t>
            </a:r>
            <a:r>
              <a:rPr lang="en-US" dirty="0" smtClean="0"/>
              <a:t>, </a:t>
            </a:r>
            <a:r>
              <a:rPr lang="en-US" dirty="0" err="1" smtClean="0"/>
              <a:t>antonymy</a:t>
            </a:r>
            <a:r>
              <a:rPr lang="en-US" dirty="0" smtClean="0"/>
              <a:t>, etc..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Examples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1194808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Examples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  <p:pic>
        <p:nvPicPr>
          <p:cNvPr id="2" name="Picture 1" descr="Zoekresultaten Cornetto_LMF (v. 0.6) - 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19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7908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>
                <a:hlinkClick r:id="rId2"/>
              </a:rPr>
              <a:t>Mimore</a:t>
            </a:r>
            <a:r>
              <a:rPr lang="en-US" dirty="0">
                <a:hlinkClick r:id="rId2"/>
              </a:rPr>
              <a:t> search</a:t>
            </a:r>
            <a:r>
              <a:rPr lang="en-US" dirty="0"/>
              <a:t> engine </a:t>
            </a:r>
            <a:endParaRPr lang="en-US" dirty="0" smtClean="0"/>
          </a:p>
          <a:p>
            <a:pPr lvl="1"/>
            <a:r>
              <a:rPr lang="en-US" dirty="0" smtClean="0"/>
              <a:t>Search through </a:t>
            </a:r>
            <a:r>
              <a:rPr lang="en-US" dirty="0"/>
              <a:t>3 Dutch dialect databases </a:t>
            </a:r>
            <a:r>
              <a:rPr lang="en-US" dirty="0" smtClean="0"/>
              <a:t>(</a:t>
            </a:r>
            <a:r>
              <a:rPr lang="en-US" dirty="0" err="1" smtClean="0">
                <a:hlinkClick r:id="rId3"/>
              </a:rPr>
              <a:t>DiDDD</a:t>
            </a:r>
            <a:r>
              <a:rPr lang="en-US" dirty="0" smtClean="0"/>
              <a:t>, </a:t>
            </a:r>
            <a:r>
              <a:rPr lang="en-US" dirty="0" err="1" smtClean="0">
                <a:hlinkClick r:id="rId4"/>
              </a:rPr>
              <a:t>DynaSand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GTRP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Analyze the results</a:t>
            </a:r>
            <a:endParaRPr lang="en-US" dirty="0"/>
          </a:p>
          <a:p>
            <a:pPr lvl="1"/>
            <a:r>
              <a:rPr lang="en-US" dirty="0" smtClean="0">
                <a:hlinkClick r:id="rId6"/>
              </a:rPr>
              <a:t>presentation </a:t>
            </a:r>
            <a:r>
              <a:rPr lang="en-US" dirty="0">
                <a:hlinkClick r:id="rId6"/>
              </a:rPr>
              <a:t>of a demonstration scenario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Examples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197561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Examples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  <p:pic>
        <p:nvPicPr>
          <p:cNvPr id="2" name="Picture 1" descr="MIMORE - 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19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9192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>
                <a:hlinkClick r:id="rId2"/>
              </a:rPr>
              <a:t>OpenSoNaR</a:t>
            </a:r>
            <a:r>
              <a:rPr lang="en-US" dirty="0"/>
              <a:t> </a:t>
            </a:r>
            <a:r>
              <a:rPr lang="en-US" dirty="0" smtClean="0"/>
              <a:t>Interface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the </a:t>
            </a:r>
            <a:r>
              <a:rPr lang="en-US" dirty="0" smtClean="0">
                <a:hlinkClick r:id="rId3"/>
              </a:rPr>
              <a:t>SONAR</a:t>
            </a:r>
            <a:r>
              <a:rPr lang="en-US" dirty="0" smtClean="0"/>
              <a:t> and the </a:t>
            </a:r>
            <a:r>
              <a:rPr lang="en-US" dirty="0" smtClean="0">
                <a:hlinkClick r:id="rId4"/>
              </a:rPr>
              <a:t>SONAR New Media </a:t>
            </a:r>
            <a:r>
              <a:rPr lang="en-US" dirty="0" smtClean="0"/>
              <a:t>corpus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ritten Dutch (&gt; 500 m tokens)</a:t>
            </a:r>
          </a:p>
          <a:p>
            <a:pPr lvl="1"/>
            <a:r>
              <a:rPr lang="en-US" dirty="0" smtClean="0"/>
              <a:t>Exploration and Search</a:t>
            </a:r>
          </a:p>
          <a:p>
            <a:pPr lvl="1"/>
            <a:r>
              <a:rPr lang="en-US" dirty="0" smtClean="0"/>
              <a:t>For extended </a:t>
            </a:r>
            <a:r>
              <a:rPr lang="en-US" dirty="0" err="1" smtClean="0"/>
              <a:t>pos</a:t>
            </a:r>
            <a:r>
              <a:rPr lang="en-US" dirty="0" smtClean="0"/>
              <a:t>-tags, word forms, lemmas </a:t>
            </a:r>
          </a:p>
          <a:p>
            <a:pPr lvl="1"/>
            <a:r>
              <a:rPr lang="en-US" dirty="0" smtClean="0"/>
              <a:t>Combined with metadata for each document</a:t>
            </a:r>
          </a:p>
          <a:p>
            <a:pPr lvl="1"/>
            <a:r>
              <a:rPr lang="en-US" dirty="0" smtClean="0"/>
              <a:t>4 different interfaces from simple to expert</a:t>
            </a:r>
          </a:p>
          <a:p>
            <a:pPr lvl="1"/>
            <a:r>
              <a:rPr lang="en-US" dirty="0" smtClean="0"/>
              <a:t>Login with the account of your own </a:t>
            </a:r>
            <a:r>
              <a:rPr lang="en-US" dirty="0" err="1" smtClean="0"/>
              <a:t>organisation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Examples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8074578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Examples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  <p:pic>
        <p:nvPicPr>
          <p:cNvPr id="3" name="Picture 2" descr="OpenSoNaR - 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26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901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3"/>
              </a:rPr>
              <a:t>GrETEL</a:t>
            </a:r>
            <a:endParaRPr lang="en-US" dirty="0" smtClean="0"/>
          </a:p>
          <a:p>
            <a:pPr lvl="1"/>
            <a:r>
              <a:rPr lang="en-US" dirty="0" smtClean="0"/>
              <a:t>Example-based search in </a:t>
            </a:r>
            <a:r>
              <a:rPr lang="en-US" dirty="0" err="1" smtClean="0"/>
              <a:t>treebanks</a:t>
            </a:r>
            <a:endParaRPr lang="en-US" dirty="0" smtClean="0"/>
          </a:p>
          <a:p>
            <a:pPr lvl="1"/>
            <a:r>
              <a:rPr lang="en-US" dirty="0" err="1" smtClean="0"/>
              <a:t>Lassy</a:t>
            </a:r>
            <a:r>
              <a:rPr lang="en-US" dirty="0" smtClean="0"/>
              <a:t>-Small (1 m tokens, manually verified)</a:t>
            </a:r>
          </a:p>
          <a:p>
            <a:pPr lvl="1"/>
            <a:r>
              <a:rPr lang="en-US" dirty="0" smtClean="0"/>
              <a:t>Spoken Dutch Corpus (CGN) – 1 m tokens, manually verified</a:t>
            </a:r>
          </a:p>
          <a:p>
            <a:pPr lvl="1"/>
            <a:r>
              <a:rPr lang="en-US" dirty="0" smtClean="0"/>
              <a:t>SONAR Corpus (500 m tokens, automatically parsed)</a:t>
            </a:r>
          </a:p>
          <a:p>
            <a:pPr lvl="1"/>
            <a:r>
              <a:rPr lang="en-US" dirty="0" smtClean="0"/>
              <a:t>Result of cooperation with Flanders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Examples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94412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What is CLARIN?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What CLARIN has to offer to linguists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you can learn to use the functionality offered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Current Status and Near Future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394203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Examples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  <p:pic>
        <p:nvPicPr>
          <p:cNvPr id="2" name="Picture 1" descr="GrETEL for LASSY (v1.2) | Nederbooms - Mozilla Firefo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6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6125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>
                <a:hlinkClick r:id="rId2"/>
              </a:rPr>
              <a:t>PaQu</a:t>
            </a:r>
            <a:endParaRPr lang="en-US" dirty="0"/>
          </a:p>
          <a:p>
            <a:pPr lvl="1"/>
            <a:r>
              <a:rPr lang="en-US" dirty="0"/>
              <a:t>Enrich your (Dutch) data with full parses via TTNWW or </a:t>
            </a:r>
            <a:r>
              <a:rPr lang="en-US" dirty="0" err="1"/>
              <a:t>PaQu</a:t>
            </a:r>
            <a:endParaRPr lang="en-US" dirty="0"/>
          </a:p>
          <a:p>
            <a:pPr lvl="1"/>
            <a:r>
              <a:rPr lang="en-US" dirty="0"/>
              <a:t>Upload your data in </a:t>
            </a:r>
            <a:r>
              <a:rPr lang="en-US" dirty="0" err="1"/>
              <a:t>PaQu</a:t>
            </a:r>
            <a:endParaRPr lang="en-US" dirty="0"/>
          </a:p>
          <a:p>
            <a:pPr lvl="1"/>
            <a:r>
              <a:rPr lang="en-US" dirty="0"/>
              <a:t>Search in your </a:t>
            </a:r>
            <a:r>
              <a:rPr lang="en-US" dirty="0" smtClean="0"/>
              <a:t>enriched data </a:t>
            </a:r>
            <a:r>
              <a:rPr lang="en-US" dirty="0"/>
              <a:t>with </a:t>
            </a:r>
            <a:r>
              <a:rPr lang="en-US" dirty="0" err="1"/>
              <a:t>PaQu</a:t>
            </a:r>
            <a:endParaRPr lang="en-US" dirty="0"/>
          </a:p>
          <a:p>
            <a:pPr lvl="1"/>
            <a:r>
              <a:rPr lang="en-US" dirty="0"/>
              <a:t>Intermediate version available</a:t>
            </a:r>
          </a:p>
          <a:p>
            <a:pPr lvl="2"/>
            <a:r>
              <a:rPr lang="en-US" dirty="0"/>
              <a:t>See also </a:t>
            </a:r>
            <a:r>
              <a:rPr lang="en-US" dirty="0" smtClean="0"/>
              <a:t>my presentation at </a:t>
            </a:r>
            <a:r>
              <a:rPr lang="en-US" dirty="0"/>
              <a:t>16:00hrs in 3.02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Examples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6185358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What is CLARIN?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What CLARIN has to offer to linguists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How you can learn to use the functionality offered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Current Status and Near Future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564447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you learn to use these tools?</a:t>
            </a:r>
          </a:p>
          <a:p>
            <a:pPr lvl="1"/>
            <a:r>
              <a:rPr lang="en-US" dirty="0" smtClean="0"/>
              <a:t>Courses / tutorials regularly organized</a:t>
            </a:r>
          </a:p>
          <a:p>
            <a:pPr lvl="1"/>
            <a:r>
              <a:rPr lang="en-US" dirty="0" smtClean="0"/>
              <a:t>LOT </a:t>
            </a:r>
            <a:r>
              <a:rPr lang="en-US" dirty="0" smtClean="0">
                <a:hlinkClick r:id="rId2"/>
              </a:rPr>
              <a:t>summer</a:t>
            </a:r>
            <a:r>
              <a:rPr lang="en-US" dirty="0" smtClean="0"/>
              <a:t> / </a:t>
            </a:r>
            <a:r>
              <a:rPr lang="en-US" dirty="0" smtClean="0">
                <a:hlinkClick r:id="rId3"/>
              </a:rPr>
              <a:t>winter</a:t>
            </a:r>
            <a:r>
              <a:rPr lang="en-US" dirty="0" smtClean="0"/>
              <a:t> school courses</a:t>
            </a:r>
          </a:p>
          <a:p>
            <a:pPr lvl="1"/>
            <a:r>
              <a:rPr lang="en-US" dirty="0" smtClean="0"/>
              <a:t>Demonstration scenarios and/or screen casts</a:t>
            </a:r>
          </a:p>
          <a:p>
            <a:pPr lvl="2"/>
            <a:r>
              <a:rPr lang="en-US" dirty="0" smtClean="0"/>
              <a:t>E.g. for </a:t>
            </a:r>
            <a:r>
              <a:rPr lang="en-US" dirty="0" err="1" smtClean="0">
                <a:hlinkClick r:id="rId4"/>
              </a:rPr>
              <a:t>Gabmap</a:t>
            </a:r>
            <a:r>
              <a:rPr lang="en-US" dirty="0" smtClean="0"/>
              <a:t>  </a:t>
            </a:r>
            <a:r>
              <a:rPr lang="en-US" dirty="0" err="1" smtClean="0">
                <a:hlinkClick r:id="rId5"/>
              </a:rPr>
              <a:t>GrETEL</a:t>
            </a:r>
            <a:r>
              <a:rPr lang="en-US" dirty="0" smtClean="0"/>
              <a:t> </a:t>
            </a:r>
            <a:r>
              <a:rPr lang="en-US" dirty="0" err="1" smtClean="0">
                <a:hlinkClick r:id="rId6"/>
              </a:rPr>
              <a:t>OpenSONAR</a:t>
            </a:r>
            <a:endParaRPr lang="en-US" dirty="0" smtClean="0"/>
          </a:p>
          <a:p>
            <a:pPr lvl="1"/>
            <a:r>
              <a:rPr lang="en-US" dirty="0" smtClean="0"/>
              <a:t>Educational modules via the </a:t>
            </a:r>
            <a:r>
              <a:rPr lang="en-US" dirty="0" smtClean="0">
                <a:hlinkClick r:id="rId7"/>
              </a:rPr>
              <a:t>portal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hlinkClick r:id="rId8"/>
              </a:rPr>
              <a:t>https</a:t>
            </a:r>
            <a:r>
              <a:rPr lang="en-US" dirty="0">
                <a:hlinkClick r:id="rId8"/>
              </a:rPr>
              <a:t>://dev.clarin.nl/node/CLARIN%20Educational%20Packages</a:t>
            </a:r>
            <a:endParaRPr lang="en-US" dirty="0" smtClean="0"/>
          </a:p>
          <a:p>
            <a:pPr lvl="1"/>
            <a:r>
              <a:rPr lang="en-US" dirty="0" smtClean="0"/>
              <a:t>Helpdesk: </a:t>
            </a:r>
            <a:r>
              <a:rPr lang="en-US" dirty="0" smtClean="0">
                <a:hlinkClick r:id="rId9"/>
              </a:rPr>
              <a:t>helpdesk@clarin.nl</a:t>
            </a:r>
            <a:r>
              <a:rPr lang="en-US" dirty="0" smtClean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&amp; Training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7529029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you want to know more?</a:t>
            </a:r>
          </a:p>
          <a:p>
            <a:pPr lvl="1"/>
            <a:r>
              <a:rPr lang="en-US" dirty="0" smtClean="0"/>
              <a:t>Visit the </a:t>
            </a:r>
            <a:r>
              <a:rPr lang="en-US" dirty="0" smtClean="0">
                <a:hlinkClick r:id="rId2"/>
              </a:rPr>
              <a:t>CLARIN-NL portal</a:t>
            </a:r>
            <a:endParaRPr lang="en-US" dirty="0" smtClean="0"/>
          </a:p>
          <a:p>
            <a:pPr lvl="1"/>
            <a:r>
              <a:rPr lang="en-US" dirty="0" smtClean="0"/>
              <a:t>View the </a:t>
            </a:r>
            <a:r>
              <a:rPr lang="en-US" dirty="0" smtClean="0">
                <a:hlinkClick r:id="rId3"/>
              </a:rPr>
              <a:t>CLARIN-NL movies</a:t>
            </a:r>
            <a:endParaRPr lang="en-US" dirty="0" smtClean="0"/>
          </a:p>
          <a:p>
            <a:pPr lvl="1"/>
            <a:r>
              <a:rPr lang="en-US" dirty="0" smtClean="0"/>
              <a:t>Ask me (or others) during this TIN-dag</a:t>
            </a:r>
          </a:p>
          <a:p>
            <a:pPr lvl="1"/>
            <a:r>
              <a:rPr lang="en-US" dirty="0" smtClean="0"/>
              <a:t>I can demonstrate some tools during the breaks</a:t>
            </a:r>
          </a:p>
          <a:p>
            <a:pPr lvl="1"/>
            <a:r>
              <a:rPr lang="en-US" dirty="0" smtClean="0"/>
              <a:t>Visit my presentation 16:00hrs in 3.02 (on </a:t>
            </a:r>
            <a:r>
              <a:rPr lang="en-US" dirty="0" err="1" smtClean="0"/>
              <a:t>PaQu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Visit the </a:t>
            </a:r>
            <a:r>
              <a:rPr lang="en-US" dirty="0" smtClean="0">
                <a:hlinkClick r:id="rId4"/>
              </a:rPr>
              <a:t>CLARIN-NL Final event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March 13, 2015, </a:t>
            </a:r>
            <a:r>
              <a:rPr lang="en-US" dirty="0" err="1" smtClean="0"/>
              <a:t>Beeld</a:t>
            </a:r>
            <a:r>
              <a:rPr lang="en-US" dirty="0" smtClean="0"/>
              <a:t> &amp; </a:t>
            </a:r>
            <a:r>
              <a:rPr lang="en-US" dirty="0" err="1" smtClean="0"/>
              <a:t>Geluid</a:t>
            </a:r>
            <a:r>
              <a:rPr lang="en-US" dirty="0" smtClean="0"/>
              <a:t>, Hilversum (in the morning)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&amp; Training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1918935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What is CLARIN?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What CLARIN has to offer to linguists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you can learn to use the functionality offered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Current Status and Near Future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898908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CLARIN-NL will finish by April 1, 2015</a:t>
            </a:r>
          </a:p>
          <a:p>
            <a:r>
              <a:rPr lang="en-US" dirty="0" smtClean="0"/>
              <a:t>Successor project CLARIAH </a:t>
            </a:r>
            <a:r>
              <a:rPr lang="en-US" dirty="0" smtClean="0">
                <a:hlinkClick r:id="rId2"/>
              </a:rPr>
              <a:t>www.clariah.nl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Jan 1</a:t>
            </a:r>
            <a:r>
              <a:rPr lang="en-US" baseline="30000" dirty="0" smtClean="0"/>
              <a:t>st</a:t>
            </a:r>
            <a:r>
              <a:rPr lang="en-US" dirty="0" smtClean="0"/>
              <a:t>, 2015 – Jan 1</a:t>
            </a:r>
            <a:r>
              <a:rPr lang="en-US" baseline="30000" dirty="0" smtClean="0"/>
              <a:t>st</a:t>
            </a:r>
            <a:r>
              <a:rPr lang="en-US" dirty="0" smtClean="0"/>
              <a:t>,  2019</a:t>
            </a:r>
          </a:p>
          <a:p>
            <a:pPr lvl="1"/>
            <a:r>
              <a:rPr lang="en-US" dirty="0" smtClean="0"/>
              <a:t>12 million euro budget</a:t>
            </a:r>
          </a:p>
          <a:p>
            <a:pPr lvl="1"/>
            <a:r>
              <a:rPr lang="en-US" dirty="0" smtClean="0"/>
              <a:t>Linguistics is one of the 3 core disciplines (with social-economic history and media studies)</a:t>
            </a:r>
          </a:p>
          <a:p>
            <a:pPr lvl="1"/>
            <a:r>
              <a:rPr lang="en-US" dirty="0" smtClean="0">
                <a:hlinkClick r:id="rId3"/>
              </a:rPr>
              <a:t>Kick-off </a:t>
            </a:r>
            <a:r>
              <a:rPr lang="en-US" dirty="0" smtClean="0"/>
              <a:t>March 13, 2015, </a:t>
            </a:r>
            <a:r>
              <a:rPr lang="en-US" dirty="0" err="1" smtClean="0"/>
              <a:t>Beeld</a:t>
            </a:r>
            <a:r>
              <a:rPr lang="en-US" dirty="0" smtClean="0"/>
              <a:t> &amp; </a:t>
            </a:r>
            <a:r>
              <a:rPr lang="en-US" dirty="0" err="1" smtClean="0"/>
              <a:t>Geluid</a:t>
            </a:r>
            <a:r>
              <a:rPr lang="en-US" dirty="0" smtClean="0"/>
              <a:t>, Hilversum (in the afternoon)</a:t>
            </a:r>
          </a:p>
          <a:p>
            <a:endParaRPr lang="en-US" sz="2000" dirty="0" smtClean="0"/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&amp;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3736962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Thanks for Attention!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331863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Subdisciplines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134891"/>
              </p:ext>
            </p:extLst>
          </p:nvPr>
        </p:nvGraphicFramePr>
        <p:xfrm>
          <a:off x="467544" y="1196752"/>
          <a:ext cx="8280921" cy="5319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3585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CLARIN-NL – Linguistics </a:t>
                      </a:r>
                      <a:r>
                        <a:rPr lang="en-US" sz="2400" dirty="0" err="1" smtClean="0"/>
                        <a:t>subdisciplines</a:t>
                      </a:r>
                      <a:endParaRPr lang="en-US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32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Historical linguistics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Dialectology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Discourse Studies</a:t>
                      </a:r>
                    </a:p>
                  </a:txBody>
                  <a:tcPr/>
                </a:tc>
              </a:tr>
              <a:tr h="11307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Language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Language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Lexicology / Lexicography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61244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Morphology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Morpho</a:t>
                      </a:r>
                      <a:r>
                        <a:rPr lang="en-US" sz="2400" dirty="0" smtClean="0"/>
                        <a:t>-syntax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Phonetics</a:t>
                      </a:r>
                      <a:endParaRPr lang="en-US" sz="2400" dirty="0"/>
                    </a:p>
                  </a:txBody>
                  <a:tcPr/>
                </a:tc>
              </a:tr>
              <a:tr h="782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Phonology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Pidgin &amp; Creole Studies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Semantics</a:t>
                      </a:r>
                      <a:endParaRPr lang="en-US" sz="2400" dirty="0"/>
                    </a:p>
                  </a:txBody>
                  <a:tcPr/>
                </a:tc>
              </a:tr>
              <a:tr h="8332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Sign Language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Specific Language Impairment (SLI)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Syntax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78282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Typology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pl_user7\AppData\Local\Microsoft\Windows\Temporary Internet Files\Content.IE5\L8HBSUK3\arrow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413858" cy="70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2732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many more (&gt; 2,000) from all CLARIN countries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Covered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29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18909"/>
              </p:ext>
            </p:extLst>
          </p:nvPr>
        </p:nvGraphicFramePr>
        <p:xfrm>
          <a:off x="251520" y="1040331"/>
          <a:ext cx="8280921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3585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CLARIN-NL – Languages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32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German</a:t>
                      </a:r>
                    </a:p>
                  </a:txBody>
                  <a:tcPr/>
                </a:tc>
              </a:tr>
              <a:tr h="8650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Frisian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Dutch</a:t>
                      </a:r>
                      <a:r>
                        <a:rPr lang="en-US" sz="2400" baseline="0" dirty="0" smtClean="0"/>
                        <a:t> Sign Language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Classical Greek</a:t>
                      </a:r>
                      <a:endParaRPr lang="en-US" sz="2400" dirty="0"/>
                    </a:p>
                  </a:txBody>
                  <a:tcPr/>
                </a:tc>
              </a:tr>
              <a:tr h="61244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Hebrew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Aramaic</a:t>
                      </a:r>
                      <a:endParaRPr lang="en-US" sz="2400" dirty="0"/>
                    </a:p>
                  </a:txBody>
                  <a:tcPr/>
                </a:tc>
              </a:tr>
              <a:tr h="176381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Syriac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&gt; 50 languages from Insular South East Asia and West New Guinea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And more…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pl_user7\AppData\Local\Microsoft\Windows\Temporary Internet Files\Content.IE5\L8HBSUK3\arrow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413858" cy="70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83502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What is CLARIN?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What CLARIN has to offer to linguists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you can learn to use the functionality offered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Current Status and Near Future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4615627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30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318184"/>
              </p:ext>
            </p:extLst>
          </p:nvPr>
        </p:nvGraphicFramePr>
        <p:xfrm>
          <a:off x="251520" y="1196752"/>
          <a:ext cx="8280921" cy="520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3585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CLARIN-NL – Functionality Offered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32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Searching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Browsing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Analysis</a:t>
                      </a:r>
                    </a:p>
                  </a:txBody>
                  <a:tcPr/>
                </a:tc>
              </a:tr>
              <a:tr h="8650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Corpus Exploration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Annotation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Tokenization</a:t>
                      </a:r>
                      <a:endParaRPr lang="en-US" sz="2400" dirty="0"/>
                    </a:p>
                  </a:txBody>
                  <a:tcPr/>
                </a:tc>
              </a:tr>
              <a:tr h="61244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Pos</a:t>
                      </a:r>
                      <a:r>
                        <a:rPr lang="en-US" sz="2400" dirty="0" smtClean="0"/>
                        <a:t>-tagging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Lemmatization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Orthographic </a:t>
                      </a:r>
                      <a:r>
                        <a:rPr lang="en-US" sz="2400" dirty="0" err="1" smtClean="0"/>
                        <a:t>normalisation</a:t>
                      </a:r>
                      <a:endParaRPr lang="en-US" sz="2400" dirty="0"/>
                    </a:p>
                  </a:txBody>
                  <a:tcPr/>
                </a:tc>
              </a:tr>
              <a:tr h="782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Grammatical relation assignment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Named entity recognition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Chunking</a:t>
                      </a:r>
                      <a:endParaRPr lang="en-US" sz="2400" dirty="0"/>
                    </a:p>
                  </a:txBody>
                  <a:tcPr/>
                </a:tc>
              </a:tr>
              <a:tr h="8332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Co-reference assignment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Multiword</a:t>
                      </a:r>
                      <a:r>
                        <a:rPr lang="en-US" sz="2400" baseline="0" dirty="0" smtClean="0"/>
                        <a:t> unit assignment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Parsing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78282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Visualisation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Diarisation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Speech recognition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pl_user7\AppData\Local\Microsoft\Windows\Temporary Internet Files\Content.IE5\L8HBSUK3\arrow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413858" cy="70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19725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research infrastructure </a:t>
            </a:r>
            <a:r>
              <a:rPr lang="en-US" dirty="0" smtClean="0"/>
              <a:t>for </a:t>
            </a:r>
            <a:r>
              <a:rPr lang="en-US" b="1" dirty="0" smtClean="0"/>
              <a:t>humanities</a:t>
            </a:r>
            <a:r>
              <a:rPr lang="en-US" dirty="0" smtClean="0"/>
              <a:t> </a:t>
            </a:r>
            <a:r>
              <a:rPr lang="en-US" b="1" dirty="0" smtClean="0"/>
              <a:t>researchers</a:t>
            </a:r>
            <a:r>
              <a:rPr lang="en-US" dirty="0" smtClean="0"/>
              <a:t> who work with digital </a:t>
            </a:r>
            <a:r>
              <a:rPr lang="en-US" b="1" dirty="0" smtClean="0"/>
              <a:t>language resources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Research infrastructure: </a:t>
            </a:r>
            <a:r>
              <a:rPr lang="en-US" dirty="0"/>
              <a:t>facilities, resources and related services used by the scientific community to conduct top-level research </a:t>
            </a:r>
            <a:endParaRPr lang="en-US" b="1" dirty="0" smtClean="0"/>
          </a:p>
          <a:p>
            <a:pPr lvl="1">
              <a:lnSpc>
                <a:spcPct val="80000"/>
              </a:lnSpc>
            </a:pPr>
            <a:r>
              <a:rPr lang="en-US" b="1" dirty="0" smtClean="0"/>
              <a:t>Humanities researchers: </a:t>
            </a:r>
            <a:r>
              <a:rPr lang="en-US" dirty="0" smtClean="0"/>
              <a:t>here focus on</a:t>
            </a:r>
            <a:r>
              <a:rPr lang="en-US" b="1" dirty="0" smtClean="0"/>
              <a:t> linguists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Language resources: </a:t>
            </a:r>
            <a:r>
              <a:rPr lang="en-US" dirty="0" smtClean="0"/>
              <a:t>lexicons, corpora, databases, …; text, audio, video, ….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Language</a:t>
            </a:r>
            <a:r>
              <a:rPr lang="en-US" dirty="0" smtClean="0"/>
              <a:t> in various functions: object of inquiry, component of identity, means of communication, carrier of cultural content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3068182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The CLARIN infrastructure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 distributed: implemented in a network of CLARIN centres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 virtual: it provides services electronically (via the internet)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CLARIN infrastructure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 still under construction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Highly incomplete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Fragile in some respects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But you can use many parts already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659529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Prepared by </a:t>
            </a:r>
            <a:r>
              <a:rPr lang="en-US" sz="2800" dirty="0" smtClean="0">
                <a:hlinkClick r:id="rId2"/>
              </a:rPr>
              <a:t>CLARIN preparatory project </a:t>
            </a:r>
            <a:r>
              <a:rPr lang="en-US" sz="2800" dirty="0" smtClean="0"/>
              <a:t>(2008-2011)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coordinated by Utrecht University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From Feb 2012 coordinated by CLARIN ERIC, hosted by the Netherlands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ERIC</a:t>
            </a:r>
            <a:r>
              <a:rPr lang="en-US" dirty="0" smtClean="0"/>
              <a:t>: a legal entity at the European level specifically for research infrastructures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12 ERIC members (=countries), 1 observer,  </a:t>
            </a:r>
            <a:r>
              <a:rPr lang="en-GB" dirty="0" smtClean="0"/>
              <a:t>and growing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 Europe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8645668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What is CLARIN?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What CLARIN has to offer to linguists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you can learn to use the functionality offered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Current Status and Near Future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877349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CLARIN-NL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set up a network of </a:t>
            </a:r>
            <a:r>
              <a:rPr lang="en-US" dirty="0" err="1" smtClean="0"/>
              <a:t>centres</a:t>
            </a:r>
            <a:r>
              <a:rPr lang="en-US" dirty="0" smtClean="0"/>
              <a:t> that offer access to data,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adapted existing data and tools to improve interoperability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created new easy and user-friendly tools for exploring, searching, </a:t>
            </a:r>
            <a:r>
              <a:rPr lang="en-US" dirty="0" err="1" smtClean="0"/>
              <a:t>analysing</a:t>
            </a:r>
            <a:r>
              <a:rPr lang="en-US" dirty="0" smtClean="0"/>
              <a:t>, </a:t>
            </a:r>
            <a:r>
              <a:rPr lang="en-US" dirty="0" err="1" smtClean="0"/>
              <a:t>visualising</a:t>
            </a:r>
            <a:r>
              <a:rPr lang="en-US" dirty="0" smtClean="0"/>
              <a:t> and enriching </a:t>
            </a:r>
            <a:r>
              <a:rPr lang="en-US" dirty="0"/>
              <a:t>data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/>
              <a:t>Has not created any new </a:t>
            </a:r>
            <a:r>
              <a:rPr lang="en-US" dirty="0" smtClean="0"/>
              <a:t>data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5902951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 offers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Applications to search for data and tools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Facilities to store data and tools in a sustainable manner and make them available to the whole research community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Access to data and tools, and facilities to apply tools to </a:t>
            </a:r>
            <a:r>
              <a:rPr lang="en-US" dirty="0" smtClean="0"/>
              <a:t>data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8139672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1117</Words>
  <Application>Microsoft Office PowerPoint</Application>
  <PresentationFormat>On-screen Show (4:3)</PresentationFormat>
  <Paragraphs>249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Odijk LREC  2012</vt:lpstr>
      <vt:lpstr>What CLARIN has to offer to Linguists</vt:lpstr>
      <vt:lpstr>Overview</vt:lpstr>
      <vt:lpstr>Overview</vt:lpstr>
      <vt:lpstr>CLARIN Infrastructure </vt:lpstr>
      <vt:lpstr>CLARIN Infrastructure </vt:lpstr>
      <vt:lpstr>CLARIN in Europe</vt:lpstr>
      <vt:lpstr>Overview</vt:lpstr>
      <vt:lpstr>CLARIN Infrastructure </vt:lpstr>
      <vt:lpstr>CLARIN Infrastructure </vt:lpstr>
      <vt:lpstr>Search For Data and Tools</vt:lpstr>
      <vt:lpstr>Storing Data and Tools</vt:lpstr>
      <vt:lpstr>Data and Tool Types</vt:lpstr>
      <vt:lpstr>Selected Examples</vt:lpstr>
      <vt:lpstr>Selected Examples</vt:lpstr>
      <vt:lpstr>Selected Examples</vt:lpstr>
      <vt:lpstr>Selected Examples</vt:lpstr>
      <vt:lpstr>Selected Examples</vt:lpstr>
      <vt:lpstr>Selected Examples</vt:lpstr>
      <vt:lpstr>Selected Examples</vt:lpstr>
      <vt:lpstr>Selected Examples</vt:lpstr>
      <vt:lpstr>Selected Examples</vt:lpstr>
      <vt:lpstr>Overview</vt:lpstr>
      <vt:lpstr>Education &amp; Training</vt:lpstr>
      <vt:lpstr>Education &amp; Training</vt:lpstr>
      <vt:lpstr>Overview</vt:lpstr>
      <vt:lpstr>Current Status &amp; Future</vt:lpstr>
      <vt:lpstr>PowerPoint Presentation</vt:lpstr>
      <vt:lpstr>Subdisciplines</vt:lpstr>
      <vt:lpstr>Languages Covered</vt:lpstr>
      <vt:lpstr>What you can do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J.E.J.M. (Jan)</cp:lastModifiedBy>
  <cp:revision>710</cp:revision>
  <dcterms:created xsi:type="dcterms:W3CDTF">2012-05-14T07:52:03Z</dcterms:created>
  <dcterms:modified xsi:type="dcterms:W3CDTF">2015-02-04T12:47:32Z</dcterms:modified>
</cp:coreProperties>
</file>