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8" r:id="rId2"/>
    <p:sldId id="454" r:id="rId3"/>
    <p:sldId id="500" r:id="rId4"/>
    <p:sldId id="537" r:id="rId5"/>
    <p:sldId id="538" r:id="rId6"/>
    <p:sldId id="539" r:id="rId7"/>
    <p:sldId id="540" r:id="rId8"/>
    <p:sldId id="543" r:id="rId9"/>
    <p:sldId id="541" r:id="rId10"/>
    <p:sldId id="542" r:id="rId11"/>
    <p:sldId id="481" r:id="rId12"/>
    <p:sldId id="482" r:id="rId13"/>
    <p:sldId id="523" r:id="rId14"/>
    <p:sldId id="536" r:id="rId15"/>
  </p:sldIdLst>
  <p:sldSz cx="9144000" cy="6858000" type="screen4x3"/>
  <p:notesSz cx="6858000" cy="93138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627" autoAdjust="0"/>
  </p:normalViewPr>
  <p:slideViewPr>
    <p:cSldViewPr>
      <p:cViewPr>
        <p:scale>
          <a:sx n="77" d="100"/>
          <a:sy n="77" d="100"/>
        </p:scale>
        <p:origin x="-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84"/>
      </p:cViewPr>
      <p:guideLst>
        <p:guide orient="horz" pos="29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D2755-67BE-49A9-B2B1-6AEF420729EC}" type="datetimeFigureOut">
              <a:rPr lang="nl-NL" smtClean="0"/>
              <a:t>3-2-2015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B0E4C-C260-4950-B801-3D38DB07407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530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D62E0-6885-440F-9D25-84A489BC1807}" type="datetimeFigureOut">
              <a:rPr lang="nl-NL" smtClean="0"/>
              <a:pPr/>
              <a:t>3-2-2015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700088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24086"/>
            <a:ext cx="5486400" cy="4191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EE748-59F7-4384-84C7-367CE6F872E5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667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5895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4169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1366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844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99881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350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00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1170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stijl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modelstijlen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Tweede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Vijfde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/>
          </a:p>
        </p:txBody>
      </p:sp>
      <p:pic>
        <p:nvPicPr>
          <p:cNvPr id="1031" name="Picture 7" descr="E:\Documents\Utrecht\Projecten\Clarin\Website\Nieuwe website\clarin-logo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8"/>
            <a:ext cx="1552575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jdelijke aanduiding voor dianummer 6"/>
          <p:cNvSpPr>
            <a:spLocks noGrp="1"/>
          </p:cNvSpPr>
          <p:nvPr>
            <p:ph type="sldNum" sz="quarter" idx="4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94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Copperplate Gothic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iah.nl/activiteiten/clariah-kick-of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hyperlink" Target="http://portal.clarin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v.clarin.nl/node/CLARIN%20Educational%20Packages" TargetMode="External"/><Relationship Id="rId5" Type="http://schemas.openxmlformats.org/officeDocument/2006/relationships/slide" Target="slide14.xml"/><Relationship Id="rId4" Type="http://schemas.openxmlformats.org/officeDocument/2006/relationships/slide" Target="slide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in.nl/node/207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CLARIN-NL:</a:t>
            </a:r>
            <a:br>
              <a:rPr lang="en-US" dirty="0" smtClean="0"/>
            </a:br>
            <a:r>
              <a:rPr lang="en-US" dirty="0" smtClean="0"/>
              <a:t>Contributions by NLP &amp;</a:t>
            </a:r>
            <a:br>
              <a:rPr lang="en-US" dirty="0" smtClean="0"/>
            </a:br>
            <a:r>
              <a:rPr lang="en-US" dirty="0" smtClean="0"/>
              <a:t>Current Status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Jan Odijk</a:t>
            </a:r>
          </a:p>
          <a:p>
            <a:pPr eaLnBrk="1" hangingPunct="1"/>
            <a:r>
              <a:rPr lang="en-US" dirty="0" smtClean="0"/>
              <a:t>CLIN-dag</a:t>
            </a:r>
          </a:p>
          <a:p>
            <a:pPr eaLnBrk="1" hangingPunct="1"/>
            <a:r>
              <a:rPr lang="en-US" dirty="0" smtClean="0"/>
              <a:t>Antwerp, 2015-02-06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CLARIAH-CORE successor project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Jan 1, 2015 – Dec 31, 2018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12 m euro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Kick-off: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Friday March 13, 2015, (afternoon)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Netherlands Institute for Sound &amp; Vision, Hilversum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Register via the </a:t>
            </a:r>
            <a:r>
              <a:rPr lang="en-US" dirty="0"/>
              <a:t>CLARIAH-website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www.clariah.nl/activiteiten/clariah-kick-off</a:t>
            </a:r>
            <a:r>
              <a:rPr lang="en-US" dirty="0" smtClean="0"/>
              <a:t> </a:t>
            </a:r>
            <a:endParaRPr lang="en-US" dirty="0"/>
          </a:p>
          <a:p>
            <a:pPr lvl="1">
              <a:lnSpc>
                <a:spcPct val="80000"/>
              </a:lnSpc>
            </a:pPr>
            <a:endParaRPr lang="en-US" dirty="0"/>
          </a:p>
          <a:p>
            <a:pPr lvl="2">
              <a:lnSpc>
                <a:spcPct val="80000"/>
              </a:lnSpc>
            </a:pPr>
            <a:endParaRPr lang="en-US" dirty="0"/>
          </a:p>
          <a:p>
            <a:pPr lvl="2"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Near Future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11230795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Thanks for Attention!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3318635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Subdisciplines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12</a:t>
            </a:fld>
            <a:endParaRPr lang="en-GB" noProof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134891"/>
              </p:ext>
            </p:extLst>
          </p:nvPr>
        </p:nvGraphicFramePr>
        <p:xfrm>
          <a:off x="467544" y="1196752"/>
          <a:ext cx="8280921" cy="5319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307"/>
                <a:gridCol w="2760307"/>
                <a:gridCol w="2760307"/>
              </a:tblGrid>
              <a:tr h="535856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CLARIN-NL – Linguistics </a:t>
                      </a:r>
                      <a:r>
                        <a:rPr lang="en-US" sz="2400" dirty="0" err="1" smtClean="0"/>
                        <a:t>subdisciplines</a:t>
                      </a:r>
                      <a:endParaRPr lang="en-US" sz="24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329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Historical linguistics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Dialectology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Discourse Studies</a:t>
                      </a:r>
                    </a:p>
                  </a:txBody>
                  <a:tcPr/>
                </a:tc>
              </a:tr>
              <a:tr h="11307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Language Acquisition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Language Documentation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Lexicology / Lexicography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</a:tr>
              <a:tr h="61244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Morphology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Morpho</a:t>
                      </a:r>
                      <a:r>
                        <a:rPr lang="en-US" sz="2400" dirty="0" smtClean="0"/>
                        <a:t>-syntax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Phonetics</a:t>
                      </a:r>
                      <a:endParaRPr lang="en-US" sz="2400" dirty="0"/>
                    </a:p>
                  </a:txBody>
                  <a:tcPr/>
                </a:tc>
              </a:tr>
              <a:tr h="78282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Phonology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Pidgin &amp; Creole Studies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Semantics</a:t>
                      </a:r>
                      <a:endParaRPr lang="en-US" sz="2400" dirty="0"/>
                    </a:p>
                  </a:txBody>
                  <a:tcPr/>
                </a:tc>
              </a:tr>
              <a:tr h="83322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Sign Language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Specific Language Impairment (SLI)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Syntax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</a:tr>
              <a:tr h="78282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Typology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pl_user7\AppData\Local\Microsoft\Windows\Temporary Internet Files\Content.IE5\L8HBSUK3\arrow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76672"/>
            <a:ext cx="1413858" cy="706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362732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And many more (&gt; 2,000) from all CLARIN countries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Languages Covered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13</a:t>
            </a:fld>
            <a:endParaRPr lang="en-GB" noProof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418909"/>
              </p:ext>
            </p:extLst>
          </p:nvPr>
        </p:nvGraphicFramePr>
        <p:xfrm>
          <a:off x="251520" y="1040331"/>
          <a:ext cx="8280921" cy="432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307"/>
                <a:gridCol w="2760307"/>
                <a:gridCol w="2760307"/>
              </a:tblGrid>
              <a:tr h="535856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CLARIN-NL – Languages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329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Dutch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German</a:t>
                      </a:r>
                    </a:p>
                  </a:txBody>
                  <a:tcPr/>
                </a:tc>
              </a:tr>
              <a:tr h="86506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Frisian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Dutch</a:t>
                      </a:r>
                      <a:r>
                        <a:rPr lang="en-US" sz="2400" baseline="0" dirty="0" smtClean="0"/>
                        <a:t> Sign Language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Classical Greek</a:t>
                      </a:r>
                      <a:endParaRPr lang="en-US" sz="2400" dirty="0"/>
                    </a:p>
                  </a:txBody>
                  <a:tcPr/>
                </a:tc>
              </a:tr>
              <a:tr h="61244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Hebrew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Aramaic</a:t>
                      </a:r>
                      <a:endParaRPr lang="en-US" sz="2400" dirty="0"/>
                    </a:p>
                  </a:txBody>
                  <a:tcPr/>
                </a:tc>
              </a:tr>
              <a:tr h="1763819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Syriac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&gt; 50 languages from Insular South East Asia and West New Guinea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And more…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2" descr="C:\Users\pl_user7\AppData\Local\Microsoft\Windows\Temporary Internet Files\Content.IE5\L8HBSUK3\arrow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76672"/>
            <a:ext cx="1413858" cy="706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83502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can do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14</a:t>
            </a:fld>
            <a:endParaRPr lang="en-GB" noProof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318184"/>
              </p:ext>
            </p:extLst>
          </p:nvPr>
        </p:nvGraphicFramePr>
        <p:xfrm>
          <a:off x="251520" y="1196752"/>
          <a:ext cx="8280921" cy="5206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307"/>
                <a:gridCol w="2760307"/>
                <a:gridCol w="2760307"/>
              </a:tblGrid>
              <a:tr h="535856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CLARIN-NL – Functionality Offered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329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Searching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Browsing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Analysis</a:t>
                      </a:r>
                    </a:p>
                  </a:txBody>
                  <a:tcPr/>
                </a:tc>
              </a:tr>
              <a:tr h="86506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Corpus Exploration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Annotation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Tokenization</a:t>
                      </a:r>
                      <a:endParaRPr lang="en-US" sz="2400" dirty="0"/>
                    </a:p>
                  </a:txBody>
                  <a:tcPr/>
                </a:tc>
              </a:tr>
              <a:tr h="61244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Pos</a:t>
                      </a:r>
                      <a:r>
                        <a:rPr lang="en-US" sz="2400" dirty="0" smtClean="0"/>
                        <a:t>-tagging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Lemmatization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Orthographic </a:t>
                      </a:r>
                      <a:r>
                        <a:rPr lang="en-US" sz="2400" dirty="0" err="1" smtClean="0"/>
                        <a:t>normalisation</a:t>
                      </a:r>
                      <a:endParaRPr lang="en-US" sz="2400" dirty="0"/>
                    </a:p>
                  </a:txBody>
                  <a:tcPr/>
                </a:tc>
              </a:tr>
              <a:tr h="78282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Grammatical relation assignment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Named entity recognition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Chunking</a:t>
                      </a:r>
                      <a:endParaRPr lang="en-US" sz="2400" dirty="0"/>
                    </a:p>
                  </a:txBody>
                  <a:tcPr/>
                </a:tc>
              </a:tr>
              <a:tr h="83322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Co-reference assignment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Multiword</a:t>
                      </a:r>
                      <a:r>
                        <a:rPr lang="en-US" sz="2400" baseline="0" dirty="0" smtClean="0"/>
                        <a:t> unit assignment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Parsing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</a:tr>
              <a:tr h="78282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Visualisation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Diarisation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Speech recognition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 descr="C:\Users\pl_user7\AppData\Local\Microsoft\Windows\Temporary Internet Files\Content.IE5\L8HBSUK3\arrow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76672"/>
            <a:ext cx="1413858" cy="706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0197255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CLARIN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CLARIN-NL and NLP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CLARIN-NL Portal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CLARIN-NL: Current Status and Near Future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3942033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A </a:t>
            </a:r>
            <a:r>
              <a:rPr lang="en-US" b="1" dirty="0" smtClean="0"/>
              <a:t>research infrastructure </a:t>
            </a:r>
            <a:r>
              <a:rPr lang="en-US" dirty="0" smtClean="0"/>
              <a:t>for </a:t>
            </a:r>
            <a:r>
              <a:rPr lang="en-US" b="1" dirty="0" smtClean="0"/>
              <a:t>humanities</a:t>
            </a:r>
            <a:r>
              <a:rPr lang="en-US" dirty="0" smtClean="0"/>
              <a:t> </a:t>
            </a:r>
            <a:r>
              <a:rPr lang="en-US" b="1" dirty="0" smtClean="0"/>
              <a:t>researchers</a:t>
            </a:r>
            <a:r>
              <a:rPr lang="en-US" dirty="0" smtClean="0"/>
              <a:t> who work with digital </a:t>
            </a:r>
            <a:r>
              <a:rPr lang="en-US" b="1" dirty="0" smtClean="0"/>
              <a:t>language resources</a:t>
            </a:r>
          </a:p>
          <a:p>
            <a:pPr lvl="1">
              <a:lnSpc>
                <a:spcPct val="80000"/>
              </a:lnSpc>
            </a:pPr>
            <a:r>
              <a:rPr lang="en-US" b="1" dirty="0" smtClean="0"/>
              <a:t>Research infrastructure: </a:t>
            </a:r>
            <a:r>
              <a:rPr lang="en-US" dirty="0"/>
              <a:t>facilities, resources and related services used by the scientific community to conduct top-level research </a:t>
            </a:r>
            <a:endParaRPr lang="en-US" b="1" dirty="0" smtClean="0"/>
          </a:p>
          <a:p>
            <a:pPr lvl="1">
              <a:lnSpc>
                <a:spcPct val="80000"/>
              </a:lnSpc>
            </a:pPr>
            <a:r>
              <a:rPr lang="en-US" b="1" dirty="0" smtClean="0"/>
              <a:t>Humanities researchers: </a:t>
            </a:r>
            <a:r>
              <a:rPr lang="en-US" dirty="0" smtClean="0"/>
              <a:t>linguists, historians, literary scholars, …</a:t>
            </a:r>
          </a:p>
          <a:p>
            <a:pPr lvl="1">
              <a:lnSpc>
                <a:spcPct val="80000"/>
              </a:lnSpc>
            </a:pPr>
            <a:r>
              <a:rPr lang="en-US" b="1" dirty="0" smtClean="0"/>
              <a:t>Language resources: </a:t>
            </a:r>
            <a:r>
              <a:rPr lang="en-US" dirty="0" smtClean="0"/>
              <a:t>lexicons, corpora, databases, …; text, audio, video, ….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30681820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NLP data and software developed by you now available to humanities researchers in general thanks to CLARIN-NL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By specifically designed search engines and interfaces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By user friendly interfaces to software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Mostly as web applications (and web services)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Most by NL, some by FL, some together</a:t>
            </a:r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CLARIN-NL and NLP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48233704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Easy Access to data</a:t>
            </a:r>
          </a:p>
          <a:p>
            <a:pPr lvl="1">
              <a:lnSpc>
                <a:spcPct val="80000"/>
              </a:lnSpc>
            </a:pPr>
            <a:r>
              <a:rPr lang="en-US" dirty="0" err="1" smtClean="0"/>
              <a:t>OpenSONAR</a:t>
            </a:r>
            <a:r>
              <a:rPr lang="en-US" dirty="0" smtClean="0"/>
              <a:t> (see </a:t>
            </a:r>
            <a:r>
              <a:rPr lang="en-US" b="1" dirty="0" err="1" smtClean="0"/>
              <a:t>Reynaert’s</a:t>
            </a:r>
            <a:r>
              <a:rPr lang="en-US" b="1" dirty="0" smtClean="0"/>
              <a:t> presentation</a:t>
            </a:r>
            <a:r>
              <a:rPr lang="en-US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dirty="0" err="1" smtClean="0"/>
              <a:t>GrETEL</a:t>
            </a:r>
            <a:r>
              <a:rPr lang="en-US" dirty="0" smtClean="0"/>
              <a:t> (Flanders) (see </a:t>
            </a:r>
            <a:r>
              <a:rPr lang="en-US" b="1" dirty="0" err="1" smtClean="0"/>
              <a:t>Augustinus</a:t>
            </a:r>
            <a:r>
              <a:rPr lang="en-US" b="1" dirty="0" smtClean="0"/>
              <a:t> et al.’s poster </a:t>
            </a:r>
            <a:r>
              <a:rPr lang="en-US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dirty="0" err="1" smtClean="0"/>
              <a:t>Cornetto</a:t>
            </a:r>
            <a:r>
              <a:rPr lang="en-US" dirty="0" smtClean="0"/>
              <a:t> (</a:t>
            </a:r>
            <a:r>
              <a:rPr lang="en-US" dirty="0" err="1" smtClean="0"/>
              <a:t>lexico</a:t>
            </a:r>
            <a:r>
              <a:rPr lang="en-US" dirty="0" smtClean="0"/>
              <a:t>-semantic database)</a:t>
            </a:r>
          </a:p>
          <a:p>
            <a:pPr lvl="1">
              <a:lnSpc>
                <a:spcPct val="80000"/>
              </a:lnSpc>
            </a:pPr>
            <a:r>
              <a:rPr lang="en-US" dirty="0" err="1" smtClean="0"/>
              <a:t>DuELME</a:t>
            </a:r>
            <a:r>
              <a:rPr lang="en-US" dirty="0" smtClean="0"/>
              <a:t> (multiword expressions database)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PaQu   (see </a:t>
            </a:r>
            <a:r>
              <a:rPr lang="en-US" b="1" dirty="0" err="1"/>
              <a:t>O</a:t>
            </a:r>
            <a:r>
              <a:rPr lang="en-US" b="1" dirty="0" err="1" smtClean="0"/>
              <a:t>dijk’s</a:t>
            </a:r>
            <a:r>
              <a:rPr lang="en-US" b="1" dirty="0" smtClean="0"/>
              <a:t> poster</a:t>
            </a:r>
            <a:r>
              <a:rPr lang="en-US" dirty="0" smtClean="0"/>
              <a:t> )</a:t>
            </a:r>
          </a:p>
          <a:p>
            <a:pPr lvl="1">
              <a:lnSpc>
                <a:spcPct val="80000"/>
              </a:lnSpc>
            </a:pPr>
            <a:r>
              <a:rPr lang="en-US" dirty="0" err="1" smtClean="0"/>
              <a:t>Autosearch</a:t>
            </a:r>
            <a:r>
              <a:rPr lang="en-US" dirty="0" smtClean="0"/>
              <a:t> (as of March 2015)</a:t>
            </a:r>
            <a:endParaRPr lang="en-US" dirty="0"/>
          </a:p>
          <a:p>
            <a:pPr lvl="1">
              <a:lnSpc>
                <a:spcPct val="80000"/>
              </a:lnSpc>
            </a:pPr>
            <a:endParaRPr lang="en-US" dirty="0"/>
          </a:p>
          <a:p>
            <a:pPr lvl="2">
              <a:lnSpc>
                <a:spcPct val="80000"/>
              </a:lnSpc>
            </a:pPr>
            <a:endParaRPr lang="en-US" dirty="0"/>
          </a:p>
          <a:p>
            <a:pPr lvl="2"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CLARIN-NL and NLP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8276009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Easy use of software</a:t>
            </a:r>
            <a:endParaRPr lang="en-US" dirty="0"/>
          </a:p>
          <a:p>
            <a:pPr lvl="2">
              <a:lnSpc>
                <a:spcPct val="80000"/>
              </a:lnSpc>
            </a:pPr>
            <a:r>
              <a:rPr lang="en-US" dirty="0" smtClean="0"/>
              <a:t>INPOLDER/</a:t>
            </a:r>
            <a:r>
              <a:rPr lang="en-US" dirty="0" err="1" smtClean="0"/>
              <a:t>Adelheid</a:t>
            </a:r>
            <a:r>
              <a:rPr lang="en-US" dirty="0" smtClean="0"/>
              <a:t> (syntactic analysis of 13</a:t>
            </a:r>
            <a:r>
              <a:rPr lang="en-US" baseline="30000" dirty="0" smtClean="0"/>
              <a:t>th</a:t>
            </a:r>
            <a:r>
              <a:rPr lang="en-US" dirty="0" smtClean="0"/>
              <a:t> century Dutch )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TTNWW (orthographic </a:t>
            </a:r>
            <a:r>
              <a:rPr lang="en-US" dirty="0" err="1" smtClean="0"/>
              <a:t>normalisation</a:t>
            </a:r>
            <a:r>
              <a:rPr lang="en-US" dirty="0" smtClean="0"/>
              <a:t>, pos-tagging, parsing, NER, co-reference assignment, speech transcription, ….) (NL+FL)</a:t>
            </a:r>
          </a:p>
          <a:p>
            <a:pPr lvl="2">
              <a:lnSpc>
                <a:spcPct val="80000"/>
              </a:lnSpc>
            </a:pPr>
            <a:r>
              <a:rPr lang="en-US" dirty="0" err="1" smtClean="0"/>
              <a:t>TiCCLops</a:t>
            </a:r>
            <a:r>
              <a:rPr lang="en-US" dirty="0" smtClean="0"/>
              <a:t> (orthographic </a:t>
            </a:r>
            <a:r>
              <a:rPr lang="en-US" dirty="0" err="1" smtClean="0"/>
              <a:t>normalisation</a:t>
            </a:r>
            <a:r>
              <a:rPr lang="en-US" dirty="0" smtClean="0"/>
              <a:t>)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PICCL   (see </a:t>
            </a:r>
            <a:r>
              <a:rPr lang="en-US" b="1" dirty="0" err="1" smtClean="0"/>
              <a:t>Reynaert’s</a:t>
            </a:r>
            <a:r>
              <a:rPr lang="en-US" b="1" dirty="0" smtClean="0"/>
              <a:t> poster</a:t>
            </a:r>
            <a:r>
              <a:rPr lang="en-US" dirty="0" smtClean="0"/>
              <a:t>)</a:t>
            </a:r>
          </a:p>
          <a:p>
            <a:pPr lvl="2">
              <a:lnSpc>
                <a:spcPct val="80000"/>
              </a:lnSpc>
            </a:pPr>
            <a:r>
              <a:rPr lang="en-US" dirty="0" err="1" smtClean="0"/>
              <a:t>Stylene</a:t>
            </a:r>
            <a:r>
              <a:rPr lang="en-US" dirty="0" smtClean="0"/>
              <a:t> (Flanders) – stylistic analysis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endParaRPr lang="en-US" dirty="0"/>
          </a:p>
          <a:p>
            <a:pPr lvl="2">
              <a:lnSpc>
                <a:spcPct val="80000"/>
              </a:lnSpc>
            </a:pPr>
            <a:endParaRPr lang="en-US" dirty="0"/>
          </a:p>
          <a:p>
            <a:pPr lvl="2"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CLARIN-NL and NLP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29652495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Facilitated by </a:t>
            </a:r>
            <a:endParaRPr lang="en-US" dirty="0"/>
          </a:p>
          <a:p>
            <a:pPr lvl="2">
              <a:lnSpc>
                <a:spcPct val="80000"/>
              </a:lnSpc>
            </a:pPr>
            <a:r>
              <a:rPr lang="en-US" dirty="0" smtClean="0"/>
              <a:t>CLAM wrapper to easily build web services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Increased </a:t>
            </a:r>
            <a:r>
              <a:rPr lang="en-US" i="1" dirty="0" smtClean="0"/>
              <a:t>syntactic interoperability</a:t>
            </a:r>
            <a:r>
              <a:rPr lang="en-US" dirty="0" smtClean="0"/>
              <a:t>: </a:t>
            </a:r>
            <a:r>
              <a:rPr lang="en-US" dirty="0" err="1" smtClean="0"/>
              <a:t>FoLiA</a:t>
            </a:r>
            <a:r>
              <a:rPr lang="en-US" dirty="0" smtClean="0"/>
              <a:t> increasingly a </a:t>
            </a:r>
            <a:r>
              <a:rPr lang="en-US" i="1" dirty="0" smtClean="0"/>
              <a:t>de facto </a:t>
            </a:r>
            <a:r>
              <a:rPr lang="en-US" dirty="0" smtClean="0"/>
              <a:t>standard format in NL for linguistically annotated corpora 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Increased </a:t>
            </a:r>
            <a:r>
              <a:rPr lang="en-US" i="1" dirty="0" smtClean="0"/>
              <a:t>semantic interoperability </a:t>
            </a:r>
            <a:r>
              <a:rPr lang="en-US" dirty="0" smtClean="0"/>
              <a:t>through ISOCAT and currently the CLARIN Concept Registry (poster by </a:t>
            </a:r>
            <a:r>
              <a:rPr lang="en-US" b="1" dirty="0" err="1" smtClean="0"/>
              <a:t>Schuurman</a:t>
            </a:r>
            <a:r>
              <a:rPr lang="en-US" b="1" dirty="0" smtClean="0"/>
              <a:t> et al.</a:t>
            </a:r>
            <a:r>
              <a:rPr lang="en-US" dirty="0" smtClean="0"/>
              <a:t>)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endParaRPr lang="en-US" dirty="0"/>
          </a:p>
          <a:p>
            <a:pPr lvl="2">
              <a:lnSpc>
                <a:spcPct val="80000"/>
              </a:lnSpc>
            </a:pPr>
            <a:endParaRPr lang="en-US" dirty="0"/>
          </a:p>
          <a:p>
            <a:pPr lvl="2"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CLARIN-NL and NLP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38429905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CLARIN-NL Portal: </a:t>
            </a:r>
            <a:r>
              <a:rPr lang="en-US" dirty="0" smtClean="0">
                <a:hlinkClick r:id="rId2"/>
              </a:rPr>
              <a:t>http://portal.clarin.nl</a:t>
            </a:r>
            <a:r>
              <a:rPr lang="en-US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Faceted search in data and services created by CLARIN-NL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Search by </a:t>
            </a:r>
            <a:r>
              <a:rPr lang="en-US" dirty="0" smtClean="0">
                <a:hlinkClick r:id="rId3" action="ppaction://hlinksldjump"/>
              </a:rPr>
              <a:t>research domain</a:t>
            </a:r>
            <a:r>
              <a:rPr lang="en-US" dirty="0" smtClean="0"/>
              <a:t>, </a:t>
            </a:r>
            <a:r>
              <a:rPr lang="en-US" dirty="0" smtClean="0">
                <a:hlinkClick r:id="rId4" action="ppaction://hlinksldjump"/>
              </a:rPr>
              <a:t>language</a:t>
            </a:r>
            <a:r>
              <a:rPr lang="en-US" dirty="0" smtClean="0"/>
              <a:t>, </a:t>
            </a:r>
            <a:r>
              <a:rPr lang="en-US" dirty="0" smtClean="0">
                <a:hlinkClick r:id="rId5" action="ppaction://hlinksldjump"/>
              </a:rPr>
              <a:t>tool task</a:t>
            </a:r>
            <a:r>
              <a:rPr lang="en-US" dirty="0" smtClean="0"/>
              <a:t>, linguistic annotation and several other facets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Links to search facilities in the whole CLARIN infrastructure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Educational packages: </a:t>
            </a:r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dev.clarin.nl/node/CLARIN%20Educational%20Packages</a:t>
            </a:r>
            <a:r>
              <a:rPr lang="en-US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And much more….   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endParaRPr lang="en-US" dirty="0"/>
          </a:p>
          <a:p>
            <a:pPr lvl="2">
              <a:lnSpc>
                <a:spcPct val="80000"/>
              </a:lnSpc>
            </a:pPr>
            <a:endParaRPr lang="en-US" dirty="0"/>
          </a:p>
          <a:p>
            <a:pPr lvl="2"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CLARIN-NL Portal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06422274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CLARIN-NL finishes by April 1</a:t>
            </a:r>
            <a:r>
              <a:rPr lang="en-US" baseline="30000" dirty="0" smtClean="0"/>
              <a:t>st</a:t>
            </a:r>
            <a:r>
              <a:rPr lang="en-US" dirty="0" smtClean="0"/>
              <a:t>, 2015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Final event: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Friday March 13, 2015, (morning)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Netherlands Institute for Sound &amp; Vision, Hilversum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Register via the </a:t>
            </a:r>
            <a:r>
              <a:rPr lang="en-US" dirty="0"/>
              <a:t>CLARIN-NL website: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www.clarin.nl/node/2074</a:t>
            </a:r>
            <a:r>
              <a:rPr lang="en-US" dirty="0" smtClean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endParaRPr lang="en-US" dirty="0"/>
          </a:p>
          <a:p>
            <a:pPr lvl="2">
              <a:lnSpc>
                <a:spcPct val="80000"/>
              </a:lnSpc>
            </a:pPr>
            <a:endParaRPr lang="en-US" dirty="0"/>
          </a:p>
          <a:p>
            <a:pPr lvl="2"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713595470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dijk LREC  201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Odijk LREC  2012</Template>
  <TotalTime>0</TotalTime>
  <Words>553</Words>
  <Application>Microsoft Office PowerPoint</Application>
  <PresentationFormat>On-screen Show (4:3)</PresentationFormat>
  <Paragraphs>156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Odijk LREC  2012</vt:lpstr>
      <vt:lpstr>CLARIN-NL: Contributions by NLP &amp; Current Status</vt:lpstr>
      <vt:lpstr>Overview</vt:lpstr>
      <vt:lpstr>CLARIN Infrastructure </vt:lpstr>
      <vt:lpstr>CLARIN-NL and NLP </vt:lpstr>
      <vt:lpstr>CLARIN-NL and NLP </vt:lpstr>
      <vt:lpstr>CLARIN-NL and NLP </vt:lpstr>
      <vt:lpstr>CLARIN-NL and NLP </vt:lpstr>
      <vt:lpstr>CLARIN-NL Portal</vt:lpstr>
      <vt:lpstr>Current Status</vt:lpstr>
      <vt:lpstr>Near Future</vt:lpstr>
      <vt:lpstr>PowerPoint Presentation</vt:lpstr>
      <vt:lpstr>Subdisciplines</vt:lpstr>
      <vt:lpstr>Languages Covered</vt:lpstr>
      <vt:lpstr>What you can do</vt:lpstr>
    </vt:vector>
  </TitlesOfParts>
  <Company>Universiteits Utrecht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Odijk, J. (Jan)</dc:creator>
  <cp:lastModifiedBy>PL. Autologon7</cp:lastModifiedBy>
  <cp:revision>720</cp:revision>
  <dcterms:created xsi:type="dcterms:W3CDTF">2012-05-14T07:52:03Z</dcterms:created>
  <dcterms:modified xsi:type="dcterms:W3CDTF">2015-02-03T12:36:17Z</dcterms:modified>
</cp:coreProperties>
</file>