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454" r:id="rId3"/>
    <p:sldId id="500" r:id="rId4"/>
    <p:sldId id="537" r:id="rId5"/>
    <p:sldId id="538" r:id="rId6"/>
    <p:sldId id="539" r:id="rId7"/>
    <p:sldId id="540" r:id="rId8"/>
    <p:sldId id="543" r:id="rId9"/>
    <p:sldId id="541" r:id="rId10"/>
    <p:sldId id="542" r:id="rId11"/>
    <p:sldId id="481" r:id="rId12"/>
    <p:sldId id="482" r:id="rId13"/>
    <p:sldId id="523" r:id="rId14"/>
    <p:sldId id="536" r:id="rId15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3-2-2015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3-2-2015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ah.nl/activiteiten/clariah-kick-of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hyperlink" Target="http://portal.clarin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.clarin.nl/node/CLARIN%20Educational%20Packages" TargetMode="Externa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207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CLARIN-NL:</a:t>
            </a:r>
            <a:br>
              <a:rPr lang="en-US" dirty="0" smtClean="0"/>
            </a:br>
            <a:r>
              <a:rPr lang="en-US" dirty="0" smtClean="0"/>
              <a:t>Contributions by NLP &amp;</a:t>
            </a:r>
            <a:br>
              <a:rPr lang="en-US" dirty="0" smtClean="0"/>
            </a:br>
            <a:r>
              <a:rPr lang="en-US" dirty="0" smtClean="0"/>
              <a:t>Current Status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CLIN-dag</a:t>
            </a:r>
          </a:p>
          <a:p>
            <a:pPr eaLnBrk="1" hangingPunct="1"/>
            <a:r>
              <a:rPr lang="en-US" dirty="0" smtClean="0"/>
              <a:t>Antwerp, 2015-02-06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CLARIAH-CORE successor project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Jan 1, 2015 – Dec 31, 2018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12 m euro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Kick-off: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Friday March 13, 2015, (afternoon)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Netherlands Institute for Sound &amp; Vision, Hilversum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Register via the </a:t>
            </a:r>
            <a:r>
              <a:rPr lang="en-US" dirty="0"/>
              <a:t>CLARIAH-website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www.clariah.nl/activiteiten/clariah-kick-off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1123079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Thanks for Attention!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331863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Subdisciplines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134891"/>
              </p:ext>
            </p:extLst>
          </p:nvPr>
        </p:nvGraphicFramePr>
        <p:xfrm>
          <a:off x="467544" y="1196752"/>
          <a:ext cx="8280921" cy="5319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3585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CLARIN-NL – Linguistics </a:t>
                      </a:r>
                      <a:r>
                        <a:rPr lang="en-US" sz="2400" dirty="0" err="1" smtClean="0"/>
                        <a:t>subdisciplines</a:t>
                      </a:r>
                      <a:endParaRPr lang="en-US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32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Historical linguistics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Dialectology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Discourse Studies</a:t>
                      </a:r>
                    </a:p>
                  </a:txBody>
                  <a:tcPr/>
                </a:tc>
              </a:tr>
              <a:tr h="11307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Language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Language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Lexicology / Lexicography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61244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Morphology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Morpho</a:t>
                      </a:r>
                      <a:r>
                        <a:rPr lang="en-US" sz="2400" dirty="0" smtClean="0"/>
                        <a:t>-syntax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Phonetics</a:t>
                      </a:r>
                      <a:endParaRPr lang="en-US" sz="2400" dirty="0"/>
                    </a:p>
                  </a:txBody>
                  <a:tcPr/>
                </a:tc>
              </a:tr>
              <a:tr h="782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Phonology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Pidgin &amp; Creole Studies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Semantics</a:t>
                      </a:r>
                      <a:endParaRPr lang="en-US" sz="2400" dirty="0"/>
                    </a:p>
                  </a:txBody>
                  <a:tcPr/>
                </a:tc>
              </a:tr>
              <a:tr h="8332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Sign Language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Specific Language Impairment (SLI)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Syntax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78282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Typology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pl_user7\AppData\Local\Microsoft\Windows\Temporary Internet Files\Content.IE5\L8HBSUK3\arrow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413858" cy="70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2732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many more (&gt; 2,000) from all CLARIN countries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Covered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18909"/>
              </p:ext>
            </p:extLst>
          </p:nvPr>
        </p:nvGraphicFramePr>
        <p:xfrm>
          <a:off x="251520" y="1040331"/>
          <a:ext cx="8280921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3585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CLARIN-NL – Languages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32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German</a:t>
                      </a:r>
                    </a:p>
                  </a:txBody>
                  <a:tcPr/>
                </a:tc>
              </a:tr>
              <a:tr h="8650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Frisian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Dutch</a:t>
                      </a:r>
                      <a:r>
                        <a:rPr lang="en-US" sz="2400" baseline="0" dirty="0" smtClean="0"/>
                        <a:t> Sign Language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Classical Greek</a:t>
                      </a:r>
                      <a:endParaRPr lang="en-US" sz="2400" dirty="0"/>
                    </a:p>
                  </a:txBody>
                  <a:tcPr/>
                </a:tc>
              </a:tr>
              <a:tr h="61244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Hebrew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Aramaic</a:t>
                      </a:r>
                      <a:endParaRPr lang="en-US" sz="2400" dirty="0"/>
                    </a:p>
                  </a:txBody>
                  <a:tcPr/>
                </a:tc>
              </a:tr>
              <a:tr h="176381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Syriac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&gt; 50 languages from Insular South East Asia and West New Guinea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And more…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pl_user7\AppData\Local\Microsoft\Windows\Temporary Internet Files\Content.IE5\L8HBSUK3\arrow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413858" cy="70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83502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318184"/>
              </p:ext>
            </p:extLst>
          </p:nvPr>
        </p:nvGraphicFramePr>
        <p:xfrm>
          <a:off x="251520" y="1196752"/>
          <a:ext cx="8280921" cy="520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3585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CLARIN-NL – Functionality Offered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329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Searching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Browsing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Analysis</a:t>
                      </a:r>
                    </a:p>
                  </a:txBody>
                  <a:tcPr/>
                </a:tc>
              </a:tr>
              <a:tr h="86506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Corpus Exploration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Annotation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Tokenization</a:t>
                      </a:r>
                      <a:endParaRPr lang="en-US" sz="2400" dirty="0"/>
                    </a:p>
                  </a:txBody>
                  <a:tcPr/>
                </a:tc>
              </a:tr>
              <a:tr h="61244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Pos</a:t>
                      </a:r>
                      <a:r>
                        <a:rPr lang="en-US" sz="2400" dirty="0" smtClean="0"/>
                        <a:t>-tagging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Lemmatization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Orthographic </a:t>
                      </a:r>
                      <a:r>
                        <a:rPr lang="en-US" sz="2400" dirty="0" err="1" smtClean="0"/>
                        <a:t>normalisation</a:t>
                      </a:r>
                      <a:endParaRPr lang="en-US" sz="2400" dirty="0"/>
                    </a:p>
                  </a:txBody>
                  <a:tcPr/>
                </a:tc>
              </a:tr>
              <a:tr h="782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Grammatical relation assignment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Named entity recognition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Chunking</a:t>
                      </a:r>
                      <a:endParaRPr lang="en-US" sz="2400" dirty="0"/>
                    </a:p>
                  </a:txBody>
                  <a:tcPr/>
                </a:tc>
              </a:tr>
              <a:tr h="8332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Co-reference assignment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Multiword</a:t>
                      </a:r>
                      <a:r>
                        <a:rPr lang="en-US" sz="2400" baseline="0" dirty="0" smtClean="0"/>
                        <a:t> unit assignment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Parsing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78282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Visualisation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Diarisation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Speech recognition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pl_user7\AppData\Local\Microsoft\Windows\Temporary Internet Files\Content.IE5\L8HBSUK3\arrow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413858" cy="70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19725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CLARIN-NL and NLP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CLARIN-NL Portal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CLARIN-NL: Current Status and Near Future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394203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research infrastructure </a:t>
            </a:r>
            <a:r>
              <a:rPr lang="en-US" dirty="0" smtClean="0"/>
              <a:t>for </a:t>
            </a:r>
            <a:r>
              <a:rPr lang="en-US" b="1" dirty="0" smtClean="0"/>
              <a:t>humanities</a:t>
            </a:r>
            <a:r>
              <a:rPr lang="en-US" dirty="0" smtClean="0"/>
              <a:t> </a:t>
            </a:r>
            <a:r>
              <a:rPr lang="en-US" b="1" dirty="0" smtClean="0"/>
              <a:t>researchers</a:t>
            </a:r>
            <a:r>
              <a:rPr lang="en-US" dirty="0" smtClean="0"/>
              <a:t> who work with digital </a:t>
            </a:r>
            <a:r>
              <a:rPr lang="en-US" b="1" dirty="0" smtClean="0"/>
              <a:t>language resources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Research infrastructure: </a:t>
            </a:r>
            <a:r>
              <a:rPr lang="en-US" dirty="0"/>
              <a:t>facilities, resources and related services used by the scientific community to conduct top-level research </a:t>
            </a:r>
            <a:endParaRPr lang="en-US" b="1" dirty="0" smtClean="0"/>
          </a:p>
          <a:p>
            <a:pPr lvl="1">
              <a:lnSpc>
                <a:spcPct val="80000"/>
              </a:lnSpc>
            </a:pPr>
            <a:r>
              <a:rPr lang="en-US" b="1" dirty="0" smtClean="0"/>
              <a:t>Humanities researchers: </a:t>
            </a:r>
            <a:r>
              <a:rPr lang="en-US" dirty="0" smtClean="0"/>
              <a:t>linguists, historians, literary scholars, …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Language resources: </a:t>
            </a:r>
            <a:r>
              <a:rPr lang="en-US" dirty="0" smtClean="0"/>
              <a:t>lexicons, corpora, databases, …; text, audio, video, ….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3068182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NLP data and software developed by you now available to humanities researchers in general thanks to CLARIN-NL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By specifically designed search engines and interfaces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By user friendly interfaces to software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Mostly as web applications (and web services)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Most by NL, some by FL, some together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 and NLP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4823370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Easy Access to data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OpenSONAR</a:t>
            </a:r>
            <a:r>
              <a:rPr lang="en-US" dirty="0" smtClean="0"/>
              <a:t> (see </a:t>
            </a:r>
            <a:r>
              <a:rPr lang="en-US" b="1" dirty="0" err="1" smtClean="0"/>
              <a:t>Reynaert’s</a:t>
            </a:r>
            <a:r>
              <a:rPr lang="en-US" b="1" dirty="0" smtClean="0"/>
              <a:t> presentation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GrETEL</a:t>
            </a:r>
            <a:r>
              <a:rPr lang="en-US" dirty="0" smtClean="0"/>
              <a:t> (Flanders) (see </a:t>
            </a:r>
            <a:r>
              <a:rPr lang="en-US" b="1" dirty="0" err="1" smtClean="0"/>
              <a:t>Augustinus</a:t>
            </a:r>
            <a:r>
              <a:rPr lang="en-US" b="1" dirty="0" smtClean="0"/>
              <a:t> et al.’s poster 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Cornetto</a:t>
            </a:r>
            <a:r>
              <a:rPr lang="en-US" dirty="0" smtClean="0"/>
              <a:t> (</a:t>
            </a:r>
            <a:r>
              <a:rPr lang="en-US" dirty="0" err="1" smtClean="0"/>
              <a:t>lexico</a:t>
            </a:r>
            <a:r>
              <a:rPr lang="en-US" dirty="0" smtClean="0"/>
              <a:t>-semantic database)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DuELME</a:t>
            </a:r>
            <a:r>
              <a:rPr lang="en-US" dirty="0" smtClean="0"/>
              <a:t> (multiword expressions database)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PaQu   (see </a:t>
            </a:r>
            <a:r>
              <a:rPr lang="en-US" b="1" dirty="0" err="1"/>
              <a:t>O</a:t>
            </a:r>
            <a:r>
              <a:rPr lang="en-US" b="1" dirty="0" err="1" smtClean="0"/>
              <a:t>dijk’s</a:t>
            </a:r>
            <a:r>
              <a:rPr lang="en-US" b="1" dirty="0" smtClean="0"/>
              <a:t> poster</a:t>
            </a:r>
            <a:r>
              <a:rPr lang="en-US" dirty="0" smtClean="0"/>
              <a:t> )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Autosearch</a:t>
            </a:r>
            <a:r>
              <a:rPr lang="en-US" dirty="0" smtClean="0"/>
              <a:t> (as of March 2015)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 and NLP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8276009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Easy use of software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 smtClean="0"/>
              <a:t>INPOLDER/</a:t>
            </a:r>
            <a:r>
              <a:rPr lang="en-US" dirty="0" err="1" smtClean="0"/>
              <a:t>Adelheid</a:t>
            </a:r>
            <a:r>
              <a:rPr lang="en-US" dirty="0" smtClean="0"/>
              <a:t> (syntactic analysis of 13</a:t>
            </a:r>
            <a:r>
              <a:rPr lang="en-US" baseline="30000" dirty="0" smtClean="0"/>
              <a:t>th</a:t>
            </a:r>
            <a:r>
              <a:rPr lang="en-US" dirty="0" smtClean="0"/>
              <a:t> century Dutch 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TTNWW (orthographic </a:t>
            </a:r>
            <a:r>
              <a:rPr lang="en-US" dirty="0" err="1" smtClean="0"/>
              <a:t>normalisation</a:t>
            </a:r>
            <a:r>
              <a:rPr lang="en-US" dirty="0" smtClean="0"/>
              <a:t>, pos-tagging, parsing, NER, co-reference assignment, speech transcription, ….) (NL+FL)</a:t>
            </a:r>
          </a:p>
          <a:p>
            <a:pPr lvl="2">
              <a:lnSpc>
                <a:spcPct val="80000"/>
              </a:lnSpc>
            </a:pPr>
            <a:r>
              <a:rPr lang="en-US" dirty="0" err="1" smtClean="0"/>
              <a:t>TiCCLops</a:t>
            </a:r>
            <a:r>
              <a:rPr lang="en-US" dirty="0" smtClean="0"/>
              <a:t> (orthographic </a:t>
            </a:r>
            <a:r>
              <a:rPr lang="en-US" dirty="0" err="1" smtClean="0"/>
              <a:t>normalisation</a:t>
            </a:r>
            <a:r>
              <a:rPr lang="en-US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PICCL   (see </a:t>
            </a:r>
            <a:r>
              <a:rPr lang="en-US" b="1" dirty="0" err="1" smtClean="0"/>
              <a:t>Reynaert’s</a:t>
            </a:r>
            <a:r>
              <a:rPr lang="en-US" b="1" dirty="0" smtClean="0"/>
              <a:t> poster</a:t>
            </a:r>
            <a:r>
              <a:rPr lang="en-US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en-US" dirty="0" err="1" smtClean="0"/>
              <a:t>Stylene</a:t>
            </a:r>
            <a:r>
              <a:rPr lang="en-US" dirty="0" smtClean="0"/>
              <a:t> (Flanders) – stylistic analysis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 and NLP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965249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Facilitated by 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 smtClean="0"/>
              <a:t>CLAM wrapper to easily build web services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Increased </a:t>
            </a:r>
            <a:r>
              <a:rPr lang="en-US" i="1" dirty="0" smtClean="0"/>
              <a:t>syntactic interoperability</a:t>
            </a:r>
            <a:r>
              <a:rPr lang="en-US" dirty="0" smtClean="0"/>
              <a:t>: </a:t>
            </a:r>
            <a:r>
              <a:rPr lang="en-US" dirty="0" err="1" smtClean="0"/>
              <a:t>FoLiA</a:t>
            </a:r>
            <a:r>
              <a:rPr lang="en-US" dirty="0" smtClean="0"/>
              <a:t> increasingly a </a:t>
            </a:r>
            <a:r>
              <a:rPr lang="en-US" i="1" dirty="0" smtClean="0"/>
              <a:t>de facto </a:t>
            </a:r>
            <a:r>
              <a:rPr lang="en-US" dirty="0" smtClean="0"/>
              <a:t>standard format in NL for linguistically annotated corpora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Increased </a:t>
            </a:r>
            <a:r>
              <a:rPr lang="en-US" i="1" dirty="0" smtClean="0"/>
              <a:t>semantic interoperability </a:t>
            </a:r>
            <a:r>
              <a:rPr lang="en-US" dirty="0" smtClean="0"/>
              <a:t>through ISOCAT and currently the CLARIN Concept Registry (poster by </a:t>
            </a:r>
            <a:r>
              <a:rPr lang="en-US" b="1" dirty="0" err="1" smtClean="0"/>
              <a:t>Schuurman</a:t>
            </a:r>
            <a:r>
              <a:rPr lang="en-US" b="1" dirty="0" smtClean="0"/>
              <a:t> et al.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 and NLP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3842990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CLARIN-NL Portal: </a:t>
            </a:r>
            <a:r>
              <a:rPr lang="en-US" dirty="0" smtClean="0">
                <a:hlinkClick r:id="rId2"/>
              </a:rPr>
              <a:t>http://portal.clarin.nl</a:t>
            </a: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Faceted search in data and services created by CLARIN-NL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Search by </a:t>
            </a:r>
            <a:r>
              <a:rPr lang="en-US" dirty="0" smtClean="0">
                <a:hlinkClick r:id="rId3" action="ppaction://hlinksldjump"/>
              </a:rPr>
              <a:t>research domain</a:t>
            </a:r>
            <a:r>
              <a:rPr lang="en-US" dirty="0" smtClean="0"/>
              <a:t>, </a:t>
            </a:r>
            <a:r>
              <a:rPr lang="en-US" dirty="0" smtClean="0">
                <a:hlinkClick r:id="rId4" action="ppaction://hlinksldjump"/>
              </a:rPr>
              <a:t>language</a:t>
            </a:r>
            <a:r>
              <a:rPr lang="en-US" dirty="0" smtClean="0"/>
              <a:t>, </a:t>
            </a:r>
            <a:r>
              <a:rPr lang="en-US" dirty="0" smtClean="0">
                <a:hlinkClick r:id="rId5" action="ppaction://hlinksldjump"/>
              </a:rPr>
              <a:t>tool task</a:t>
            </a:r>
            <a:r>
              <a:rPr lang="en-US" dirty="0" smtClean="0"/>
              <a:t>, linguistic annotation and several other facets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Links to search facilities in the whole CLARIN infrastructure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Educational packages: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dev.clarin.nl/node/CLARIN%20Educational%20Packages</a:t>
            </a: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And much more….   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 Portal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0642227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CLARIN-NL finishes by April 1</a:t>
            </a:r>
            <a:r>
              <a:rPr lang="en-US" baseline="30000" dirty="0" smtClean="0"/>
              <a:t>st</a:t>
            </a:r>
            <a:r>
              <a:rPr lang="en-US" dirty="0" smtClean="0"/>
              <a:t>, 2015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Final event: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Friday March 13, 2015, (morning)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Netherlands Institute for Sound &amp; Vision, Hilversum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Register via the </a:t>
            </a:r>
            <a:r>
              <a:rPr lang="en-US" dirty="0"/>
              <a:t>CLARIN-NL website: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www.clarin.nl/node/2074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/>
          </a:p>
          <a:p>
            <a:pPr lvl="2"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1359547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553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Odijk LREC  2012</vt:lpstr>
      <vt:lpstr>CLARIN-NL: Contributions by NLP &amp; Current Status</vt:lpstr>
      <vt:lpstr>Overview</vt:lpstr>
      <vt:lpstr>CLARIN Infrastructure </vt:lpstr>
      <vt:lpstr>CLARIN-NL and NLP </vt:lpstr>
      <vt:lpstr>CLARIN-NL and NLP </vt:lpstr>
      <vt:lpstr>CLARIN-NL and NLP </vt:lpstr>
      <vt:lpstr>CLARIN-NL and NLP </vt:lpstr>
      <vt:lpstr>CLARIN-NL Portal</vt:lpstr>
      <vt:lpstr>Current Status</vt:lpstr>
      <vt:lpstr>Near Future</vt:lpstr>
      <vt:lpstr>PowerPoint Presentation</vt:lpstr>
      <vt:lpstr>Subdisciplines</vt:lpstr>
      <vt:lpstr>Languages Covered</vt:lpstr>
      <vt:lpstr>What you can do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PL. Autologon7</cp:lastModifiedBy>
  <cp:revision>720</cp:revision>
  <dcterms:created xsi:type="dcterms:W3CDTF">2012-05-14T07:52:03Z</dcterms:created>
  <dcterms:modified xsi:type="dcterms:W3CDTF">2015-02-03T12:36:17Z</dcterms:modified>
</cp:coreProperties>
</file>