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8" r:id="rId2"/>
    <p:sldId id="454" r:id="rId3"/>
    <p:sldId id="484" r:id="rId4"/>
    <p:sldId id="483" r:id="rId5"/>
    <p:sldId id="485" r:id="rId6"/>
    <p:sldId id="488" r:id="rId7"/>
    <p:sldId id="487" r:id="rId8"/>
    <p:sldId id="492" r:id="rId9"/>
    <p:sldId id="493" r:id="rId10"/>
    <p:sldId id="494" r:id="rId11"/>
    <p:sldId id="495" r:id="rId12"/>
    <p:sldId id="496" r:id="rId13"/>
    <p:sldId id="497" r:id="rId14"/>
    <p:sldId id="502" r:id="rId15"/>
    <p:sldId id="498" r:id="rId16"/>
    <p:sldId id="503" r:id="rId17"/>
    <p:sldId id="500" r:id="rId18"/>
    <p:sldId id="501" r:id="rId19"/>
    <p:sldId id="499" r:id="rId20"/>
    <p:sldId id="504" r:id="rId21"/>
    <p:sldId id="505" r:id="rId22"/>
    <p:sldId id="506" r:id="rId23"/>
    <p:sldId id="507" r:id="rId24"/>
    <p:sldId id="481" r:id="rId25"/>
    <p:sldId id="486" r:id="rId26"/>
    <p:sldId id="489" r:id="rId27"/>
    <p:sldId id="490" r:id="rId28"/>
    <p:sldId id="491" r:id="rId29"/>
  </p:sldIdLst>
  <p:sldSz cx="9144000" cy="6858000" type="screen4x3"/>
  <p:notesSz cx="6858000" cy="931386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91" autoAdjust="0"/>
    <p:restoredTop sz="94849" autoAdjust="0"/>
  </p:normalViewPr>
  <p:slideViewPr>
    <p:cSldViewPr>
      <p:cViewPr>
        <p:scale>
          <a:sx n="77" d="100"/>
          <a:sy n="77" d="100"/>
        </p:scale>
        <p:origin x="-129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84"/>
    </p:cViewPr>
  </p:sorterViewPr>
  <p:notesViewPr>
    <p:cSldViewPr>
      <p:cViewPr varScale="1">
        <p:scale>
          <a:sx n="55" d="100"/>
          <a:sy n="55" d="100"/>
        </p:scale>
        <p:origin x="-2904" y="-84"/>
      </p:cViewPr>
      <p:guideLst>
        <p:guide orient="horz" pos="29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2D2755-67BE-49A9-B2B1-6AEF420729EC}" type="datetimeFigureOut">
              <a:rPr lang="nl-NL" smtClean="0"/>
              <a:t>12-10-2015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EB0E4C-C260-4950-B801-3D38DB07407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5303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6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FD62E0-6885-440F-9D25-84A489BC1807}" type="datetimeFigureOut">
              <a:rPr lang="nl-NL" smtClean="0"/>
              <a:pPr/>
              <a:t>12-10-2015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700088"/>
            <a:ext cx="4654550" cy="34909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24086"/>
            <a:ext cx="5486400" cy="4191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846554"/>
            <a:ext cx="2971800" cy="4656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846554"/>
            <a:ext cx="2971800" cy="4656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4EE748-59F7-4384-84C7-367CE6F872E5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16670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4EE748-59F7-4384-84C7-367CE6F872E5}" type="slidenum">
              <a:rPr lang="nl-NL" smtClean="0"/>
              <a:pPr/>
              <a:t>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348137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i="1" dirty="0" smtClean="0"/>
          </a:p>
          <a:p>
            <a:pPr marL="171450" indent="-171450">
              <a:lnSpc>
                <a:spcPct val="80000"/>
              </a:lnSpc>
            </a:pPr>
            <a:r>
              <a:rPr lang="en-US" i="1" dirty="0" smtClean="0"/>
              <a:t>Heel erg </a:t>
            </a:r>
            <a:r>
              <a:rPr lang="en-US" i="1" dirty="0" err="1" smtClean="0"/>
              <a:t>zeer</a:t>
            </a:r>
            <a:r>
              <a:rPr lang="en-US" i="1" dirty="0" smtClean="0"/>
              <a:t> are </a:t>
            </a:r>
            <a:r>
              <a:rPr lang="en-US" dirty="0" smtClean="0"/>
              <a:t>(near-)synonyms meaning `very’</a:t>
            </a:r>
          </a:p>
          <a:p>
            <a:pPr marL="171450" indent="-171450">
              <a:lnSpc>
                <a:spcPct val="80000"/>
              </a:lnSpc>
            </a:pPr>
            <a:r>
              <a:rPr lang="en-US" i="1" dirty="0" smtClean="0"/>
              <a:t>Heel</a:t>
            </a:r>
            <a:r>
              <a:rPr lang="en-US" dirty="0" smtClean="0"/>
              <a:t> can modify adjectival (A) predicates only </a:t>
            </a:r>
          </a:p>
          <a:p>
            <a:pPr marL="171450" indent="-171450">
              <a:lnSpc>
                <a:spcPct val="80000"/>
              </a:lnSpc>
            </a:pPr>
            <a:r>
              <a:rPr lang="en-US" i="1" dirty="0" smtClean="0"/>
              <a:t>Erg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i="1" dirty="0" smtClean="0"/>
              <a:t> </a:t>
            </a:r>
            <a:r>
              <a:rPr lang="en-US" i="1" dirty="0" err="1" smtClean="0"/>
              <a:t>zeer</a:t>
            </a:r>
            <a:r>
              <a:rPr lang="en-US" dirty="0" smtClean="0"/>
              <a:t> can modify A, verbal (V) and prepositional (P)  predicates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i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 smtClean="0"/>
              <a:t>very</a:t>
            </a:r>
            <a:r>
              <a:rPr lang="en-US" dirty="0" smtClean="0"/>
              <a:t> in English is like Dutch </a:t>
            </a:r>
            <a:r>
              <a:rPr lang="en-US" i="1" dirty="0" smtClean="0"/>
              <a:t>heel </a:t>
            </a:r>
            <a:r>
              <a:rPr lang="en-US" dirty="0" smtClean="0"/>
              <a:t> (v. </a:t>
            </a:r>
            <a:r>
              <a:rPr lang="en-US" i="1" dirty="0" smtClean="0"/>
              <a:t>very much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4EE748-59F7-4384-84C7-367CE6F872E5}" type="slidenum">
              <a:rPr lang="nl-NL" smtClean="0"/>
              <a:pPr/>
              <a:t>12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348137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i="1" dirty="0" smtClean="0"/>
          </a:p>
          <a:p>
            <a:pPr marL="171450" indent="-171450">
              <a:lnSpc>
                <a:spcPct val="80000"/>
              </a:lnSpc>
            </a:pPr>
            <a:r>
              <a:rPr lang="en-US" i="1" dirty="0" smtClean="0"/>
              <a:t>Heel erg </a:t>
            </a:r>
            <a:r>
              <a:rPr lang="en-US" i="1" dirty="0" err="1" smtClean="0"/>
              <a:t>zeer</a:t>
            </a:r>
            <a:r>
              <a:rPr lang="en-US" i="1" dirty="0" smtClean="0"/>
              <a:t> are </a:t>
            </a:r>
            <a:r>
              <a:rPr lang="en-US" dirty="0" smtClean="0"/>
              <a:t>(near-)synonyms meaning `very’</a:t>
            </a:r>
          </a:p>
          <a:p>
            <a:pPr marL="171450" indent="-171450">
              <a:lnSpc>
                <a:spcPct val="80000"/>
              </a:lnSpc>
            </a:pPr>
            <a:r>
              <a:rPr lang="en-US" i="1" dirty="0" smtClean="0"/>
              <a:t>Heel</a:t>
            </a:r>
            <a:r>
              <a:rPr lang="en-US" dirty="0" smtClean="0"/>
              <a:t> can modify adjectival (A) predicates only </a:t>
            </a:r>
          </a:p>
          <a:p>
            <a:pPr marL="171450" indent="-171450">
              <a:lnSpc>
                <a:spcPct val="80000"/>
              </a:lnSpc>
            </a:pPr>
            <a:r>
              <a:rPr lang="en-US" i="1" dirty="0" smtClean="0"/>
              <a:t>Erg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i="1" dirty="0" smtClean="0"/>
              <a:t> </a:t>
            </a:r>
            <a:r>
              <a:rPr lang="en-US" i="1" dirty="0" err="1" smtClean="0"/>
              <a:t>zeer</a:t>
            </a:r>
            <a:r>
              <a:rPr lang="en-US" dirty="0" smtClean="0"/>
              <a:t> can modify A, verbal (V) and prepositional (P)  predicates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i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 smtClean="0"/>
              <a:t>very</a:t>
            </a:r>
            <a:r>
              <a:rPr lang="en-US" dirty="0" smtClean="0"/>
              <a:t> in English is like Dutch </a:t>
            </a:r>
            <a:r>
              <a:rPr lang="en-US" i="1" dirty="0" smtClean="0"/>
              <a:t>heel </a:t>
            </a:r>
            <a:r>
              <a:rPr lang="en-US" dirty="0" smtClean="0"/>
              <a:t> (v. </a:t>
            </a:r>
            <a:r>
              <a:rPr lang="en-US" i="1" dirty="0" smtClean="0"/>
              <a:t>very much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4EE748-59F7-4384-84C7-367CE6F872E5}" type="slidenum">
              <a:rPr lang="nl-NL" smtClean="0"/>
              <a:pPr/>
              <a:t>13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348137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i="1" dirty="0" smtClean="0"/>
          </a:p>
          <a:p>
            <a:pPr marL="171450" indent="-171450">
              <a:lnSpc>
                <a:spcPct val="80000"/>
              </a:lnSpc>
            </a:pPr>
            <a:r>
              <a:rPr lang="en-US" i="1" dirty="0" smtClean="0"/>
              <a:t>Heel erg </a:t>
            </a:r>
            <a:r>
              <a:rPr lang="en-US" i="1" dirty="0" err="1" smtClean="0"/>
              <a:t>zeer</a:t>
            </a:r>
            <a:r>
              <a:rPr lang="en-US" i="1" dirty="0" smtClean="0"/>
              <a:t> are </a:t>
            </a:r>
            <a:r>
              <a:rPr lang="en-US" dirty="0" smtClean="0"/>
              <a:t>(near-)synonyms meaning `very’</a:t>
            </a:r>
          </a:p>
          <a:p>
            <a:pPr marL="171450" indent="-171450">
              <a:lnSpc>
                <a:spcPct val="80000"/>
              </a:lnSpc>
            </a:pPr>
            <a:r>
              <a:rPr lang="en-US" i="1" dirty="0" smtClean="0"/>
              <a:t>Heel</a:t>
            </a:r>
            <a:r>
              <a:rPr lang="en-US" dirty="0" smtClean="0"/>
              <a:t> can modify adjectival (A) predicates only </a:t>
            </a:r>
          </a:p>
          <a:p>
            <a:pPr marL="171450" indent="-171450">
              <a:lnSpc>
                <a:spcPct val="80000"/>
              </a:lnSpc>
            </a:pPr>
            <a:r>
              <a:rPr lang="en-US" i="1" dirty="0" smtClean="0"/>
              <a:t>Erg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i="1" dirty="0" smtClean="0"/>
              <a:t> </a:t>
            </a:r>
            <a:r>
              <a:rPr lang="en-US" i="1" dirty="0" err="1" smtClean="0"/>
              <a:t>zeer</a:t>
            </a:r>
            <a:r>
              <a:rPr lang="en-US" dirty="0" smtClean="0"/>
              <a:t> can modify A, verbal (V) and prepositional (P)  predicates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i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 smtClean="0"/>
              <a:t>very</a:t>
            </a:r>
            <a:r>
              <a:rPr lang="en-US" dirty="0" smtClean="0"/>
              <a:t> in English is like Dutch </a:t>
            </a:r>
            <a:r>
              <a:rPr lang="en-US" i="1" dirty="0" smtClean="0"/>
              <a:t>heel </a:t>
            </a:r>
            <a:r>
              <a:rPr lang="en-US" dirty="0" smtClean="0"/>
              <a:t> (v. </a:t>
            </a:r>
            <a:r>
              <a:rPr lang="en-US" i="1" dirty="0" smtClean="0"/>
              <a:t>very much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4EE748-59F7-4384-84C7-367CE6F872E5}" type="slidenum">
              <a:rPr lang="nl-NL" smtClean="0"/>
              <a:pPr/>
              <a:t>14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348137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i="1" dirty="0" smtClean="0"/>
          </a:p>
          <a:p>
            <a:pPr marL="171450" indent="-171450">
              <a:lnSpc>
                <a:spcPct val="80000"/>
              </a:lnSpc>
            </a:pPr>
            <a:r>
              <a:rPr lang="en-US" i="1" dirty="0" smtClean="0"/>
              <a:t>Heel erg </a:t>
            </a:r>
            <a:r>
              <a:rPr lang="en-US" i="1" dirty="0" err="1" smtClean="0"/>
              <a:t>zeer</a:t>
            </a:r>
            <a:r>
              <a:rPr lang="en-US" i="1" dirty="0" smtClean="0"/>
              <a:t> are </a:t>
            </a:r>
            <a:r>
              <a:rPr lang="en-US" dirty="0" smtClean="0"/>
              <a:t>(near-)synonyms meaning `very’</a:t>
            </a:r>
          </a:p>
          <a:p>
            <a:pPr marL="171450" indent="-171450">
              <a:lnSpc>
                <a:spcPct val="80000"/>
              </a:lnSpc>
            </a:pPr>
            <a:r>
              <a:rPr lang="en-US" i="1" dirty="0" smtClean="0"/>
              <a:t>Heel</a:t>
            </a:r>
            <a:r>
              <a:rPr lang="en-US" dirty="0" smtClean="0"/>
              <a:t> can modify adjectival (A) predicates only </a:t>
            </a:r>
          </a:p>
          <a:p>
            <a:pPr marL="171450" indent="-171450">
              <a:lnSpc>
                <a:spcPct val="80000"/>
              </a:lnSpc>
            </a:pPr>
            <a:r>
              <a:rPr lang="en-US" i="1" dirty="0" smtClean="0"/>
              <a:t>Erg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i="1" dirty="0" smtClean="0"/>
              <a:t> </a:t>
            </a:r>
            <a:r>
              <a:rPr lang="en-US" i="1" dirty="0" err="1" smtClean="0"/>
              <a:t>zeer</a:t>
            </a:r>
            <a:r>
              <a:rPr lang="en-US" dirty="0" smtClean="0"/>
              <a:t> can modify A, verbal (V) and prepositional (P)  predicates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i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 smtClean="0"/>
              <a:t>very</a:t>
            </a:r>
            <a:r>
              <a:rPr lang="en-US" dirty="0" smtClean="0"/>
              <a:t> in English is like Dutch </a:t>
            </a:r>
            <a:r>
              <a:rPr lang="en-US" i="1" dirty="0" smtClean="0"/>
              <a:t>heel </a:t>
            </a:r>
            <a:r>
              <a:rPr lang="en-US" dirty="0" smtClean="0"/>
              <a:t> (v. </a:t>
            </a:r>
            <a:r>
              <a:rPr lang="en-US" i="1" dirty="0" smtClean="0"/>
              <a:t>very much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4EE748-59F7-4384-84C7-367CE6F872E5}" type="slidenum">
              <a:rPr lang="nl-NL" smtClean="0"/>
              <a:pPr/>
              <a:t>15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348137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i="1" dirty="0" smtClean="0"/>
          </a:p>
          <a:p>
            <a:pPr marL="171450" indent="-171450">
              <a:lnSpc>
                <a:spcPct val="80000"/>
              </a:lnSpc>
            </a:pPr>
            <a:r>
              <a:rPr lang="en-US" i="1" dirty="0" smtClean="0"/>
              <a:t>Heel erg </a:t>
            </a:r>
            <a:r>
              <a:rPr lang="en-US" i="1" dirty="0" err="1" smtClean="0"/>
              <a:t>zeer</a:t>
            </a:r>
            <a:r>
              <a:rPr lang="en-US" i="1" dirty="0" smtClean="0"/>
              <a:t> are </a:t>
            </a:r>
            <a:r>
              <a:rPr lang="en-US" dirty="0" smtClean="0"/>
              <a:t>(near-)synonyms meaning `very’</a:t>
            </a:r>
          </a:p>
          <a:p>
            <a:pPr marL="171450" indent="-171450">
              <a:lnSpc>
                <a:spcPct val="80000"/>
              </a:lnSpc>
            </a:pPr>
            <a:r>
              <a:rPr lang="en-US" i="1" dirty="0" smtClean="0"/>
              <a:t>Heel</a:t>
            </a:r>
            <a:r>
              <a:rPr lang="en-US" dirty="0" smtClean="0"/>
              <a:t> can modify adjectival (A) predicates only </a:t>
            </a:r>
          </a:p>
          <a:p>
            <a:pPr marL="171450" indent="-171450">
              <a:lnSpc>
                <a:spcPct val="80000"/>
              </a:lnSpc>
            </a:pPr>
            <a:r>
              <a:rPr lang="en-US" i="1" dirty="0" smtClean="0"/>
              <a:t>Erg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i="1" dirty="0" smtClean="0"/>
              <a:t> </a:t>
            </a:r>
            <a:r>
              <a:rPr lang="en-US" i="1" dirty="0" err="1" smtClean="0"/>
              <a:t>zeer</a:t>
            </a:r>
            <a:r>
              <a:rPr lang="en-US" dirty="0" smtClean="0"/>
              <a:t> can modify A, verbal (V) and prepositional (P)  predicates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i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 smtClean="0"/>
              <a:t>very</a:t>
            </a:r>
            <a:r>
              <a:rPr lang="en-US" dirty="0" smtClean="0"/>
              <a:t> in English is like Dutch </a:t>
            </a:r>
            <a:r>
              <a:rPr lang="en-US" i="1" dirty="0" smtClean="0"/>
              <a:t>heel </a:t>
            </a:r>
            <a:r>
              <a:rPr lang="en-US" dirty="0" smtClean="0"/>
              <a:t> (v. </a:t>
            </a:r>
            <a:r>
              <a:rPr lang="en-US" i="1" dirty="0" smtClean="0"/>
              <a:t>very much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4EE748-59F7-4384-84C7-367CE6F872E5}" type="slidenum">
              <a:rPr lang="nl-NL" smtClean="0"/>
              <a:pPr/>
              <a:t>16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348137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i="1" dirty="0" smtClean="0"/>
          </a:p>
          <a:p>
            <a:pPr marL="171450" indent="-171450">
              <a:lnSpc>
                <a:spcPct val="80000"/>
              </a:lnSpc>
            </a:pPr>
            <a:r>
              <a:rPr lang="en-US" i="1" dirty="0" smtClean="0"/>
              <a:t>Heel erg </a:t>
            </a:r>
            <a:r>
              <a:rPr lang="en-US" i="1" dirty="0" err="1" smtClean="0"/>
              <a:t>zeer</a:t>
            </a:r>
            <a:r>
              <a:rPr lang="en-US" i="1" dirty="0" smtClean="0"/>
              <a:t> are </a:t>
            </a:r>
            <a:r>
              <a:rPr lang="en-US" dirty="0" smtClean="0"/>
              <a:t>(near-)synonyms meaning `very’</a:t>
            </a:r>
          </a:p>
          <a:p>
            <a:pPr marL="171450" indent="-171450">
              <a:lnSpc>
                <a:spcPct val="80000"/>
              </a:lnSpc>
            </a:pPr>
            <a:r>
              <a:rPr lang="en-US" i="1" dirty="0" smtClean="0"/>
              <a:t>Heel</a:t>
            </a:r>
            <a:r>
              <a:rPr lang="en-US" dirty="0" smtClean="0"/>
              <a:t> can modify adjectival (A) predicates only </a:t>
            </a:r>
          </a:p>
          <a:p>
            <a:pPr marL="171450" indent="-171450">
              <a:lnSpc>
                <a:spcPct val="80000"/>
              </a:lnSpc>
            </a:pPr>
            <a:r>
              <a:rPr lang="en-US" i="1" dirty="0" smtClean="0"/>
              <a:t>Erg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i="1" dirty="0" smtClean="0"/>
              <a:t> </a:t>
            </a:r>
            <a:r>
              <a:rPr lang="en-US" i="1" dirty="0" err="1" smtClean="0"/>
              <a:t>zeer</a:t>
            </a:r>
            <a:r>
              <a:rPr lang="en-US" dirty="0" smtClean="0"/>
              <a:t> can modify A, verbal (V) and prepositional (P)  predicates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i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 smtClean="0"/>
              <a:t>very</a:t>
            </a:r>
            <a:r>
              <a:rPr lang="en-US" dirty="0" smtClean="0"/>
              <a:t> in English is like Dutch </a:t>
            </a:r>
            <a:r>
              <a:rPr lang="en-US" i="1" dirty="0" smtClean="0"/>
              <a:t>heel </a:t>
            </a:r>
            <a:r>
              <a:rPr lang="en-US" dirty="0" smtClean="0"/>
              <a:t> (v. </a:t>
            </a:r>
            <a:r>
              <a:rPr lang="en-US" i="1" dirty="0" smtClean="0"/>
              <a:t>very much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4EE748-59F7-4384-84C7-367CE6F872E5}" type="slidenum">
              <a:rPr lang="nl-NL" smtClean="0"/>
              <a:pPr/>
              <a:t>17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348137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i="1" dirty="0" smtClean="0"/>
          </a:p>
          <a:p>
            <a:pPr marL="171450" indent="-171450">
              <a:lnSpc>
                <a:spcPct val="80000"/>
              </a:lnSpc>
            </a:pPr>
            <a:r>
              <a:rPr lang="en-US" i="1" dirty="0" smtClean="0"/>
              <a:t>Heel erg </a:t>
            </a:r>
            <a:r>
              <a:rPr lang="en-US" i="1" dirty="0" err="1" smtClean="0"/>
              <a:t>zeer</a:t>
            </a:r>
            <a:r>
              <a:rPr lang="en-US" i="1" dirty="0" smtClean="0"/>
              <a:t> are </a:t>
            </a:r>
            <a:r>
              <a:rPr lang="en-US" dirty="0" smtClean="0"/>
              <a:t>(near-)synonyms meaning `very’</a:t>
            </a:r>
          </a:p>
          <a:p>
            <a:pPr marL="171450" indent="-171450">
              <a:lnSpc>
                <a:spcPct val="80000"/>
              </a:lnSpc>
            </a:pPr>
            <a:r>
              <a:rPr lang="en-US" i="1" dirty="0" smtClean="0"/>
              <a:t>Heel</a:t>
            </a:r>
            <a:r>
              <a:rPr lang="en-US" dirty="0" smtClean="0"/>
              <a:t> can modify adjectival (A) predicates only </a:t>
            </a:r>
          </a:p>
          <a:p>
            <a:pPr marL="171450" indent="-171450">
              <a:lnSpc>
                <a:spcPct val="80000"/>
              </a:lnSpc>
            </a:pPr>
            <a:r>
              <a:rPr lang="en-US" i="1" dirty="0" smtClean="0"/>
              <a:t>Erg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i="1" dirty="0" smtClean="0"/>
              <a:t> </a:t>
            </a:r>
            <a:r>
              <a:rPr lang="en-US" i="1" dirty="0" err="1" smtClean="0"/>
              <a:t>zeer</a:t>
            </a:r>
            <a:r>
              <a:rPr lang="en-US" dirty="0" smtClean="0"/>
              <a:t> can modify A, verbal (V) and prepositional (P)  predicates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i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 smtClean="0"/>
              <a:t>very</a:t>
            </a:r>
            <a:r>
              <a:rPr lang="en-US" dirty="0" smtClean="0"/>
              <a:t> in English is like Dutch </a:t>
            </a:r>
            <a:r>
              <a:rPr lang="en-US" i="1" dirty="0" smtClean="0"/>
              <a:t>heel </a:t>
            </a:r>
            <a:r>
              <a:rPr lang="en-US" dirty="0" smtClean="0"/>
              <a:t> (v. </a:t>
            </a:r>
            <a:r>
              <a:rPr lang="en-US" i="1" dirty="0" smtClean="0"/>
              <a:t>very much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4EE748-59F7-4384-84C7-367CE6F872E5}" type="slidenum">
              <a:rPr lang="nl-NL" smtClean="0"/>
              <a:pPr/>
              <a:t>18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348137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i="1" dirty="0" smtClean="0"/>
          </a:p>
          <a:p>
            <a:pPr marL="171450" indent="-171450">
              <a:lnSpc>
                <a:spcPct val="80000"/>
              </a:lnSpc>
            </a:pPr>
            <a:r>
              <a:rPr lang="en-US" i="1" dirty="0" smtClean="0"/>
              <a:t>Heel erg </a:t>
            </a:r>
            <a:r>
              <a:rPr lang="en-US" i="1" dirty="0" err="1" smtClean="0"/>
              <a:t>zeer</a:t>
            </a:r>
            <a:r>
              <a:rPr lang="en-US" i="1" dirty="0" smtClean="0"/>
              <a:t> are </a:t>
            </a:r>
            <a:r>
              <a:rPr lang="en-US" dirty="0" smtClean="0"/>
              <a:t>(near-)synonyms meaning `very’</a:t>
            </a:r>
          </a:p>
          <a:p>
            <a:pPr marL="171450" indent="-171450">
              <a:lnSpc>
                <a:spcPct val="80000"/>
              </a:lnSpc>
            </a:pPr>
            <a:r>
              <a:rPr lang="en-US" i="1" dirty="0" smtClean="0"/>
              <a:t>Heel</a:t>
            </a:r>
            <a:r>
              <a:rPr lang="en-US" dirty="0" smtClean="0"/>
              <a:t> can modify adjectival (A) predicates only </a:t>
            </a:r>
          </a:p>
          <a:p>
            <a:pPr marL="171450" indent="-171450">
              <a:lnSpc>
                <a:spcPct val="80000"/>
              </a:lnSpc>
            </a:pPr>
            <a:r>
              <a:rPr lang="en-US" i="1" dirty="0" smtClean="0"/>
              <a:t>Erg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i="1" dirty="0" smtClean="0"/>
              <a:t> </a:t>
            </a:r>
            <a:r>
              <a:rPr lang="en-US" i="1" dirty="0" err="1" smtClean="0"/>
              <a:t>zeer</a:t>
            </a:r>
            <a:r>
              <a:rPr lang="en-US" dirty="0" smtClean="0"/>
              <a:t> can modify A, verbal (V) and prepositional (P)  predicates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i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 smtClean="0"/>
              <a:t>very</a:t>
            </a:r>
            <a:r>
              <a:rPr lang="en-US" dirty="0" smtClean="0"/>
              <a:t> in English is like Dutch </a:t>
            </a:r>
            <a:r>
              <a:rPr lang="en-US" i="1" dirty="0" smtClean="0"/>
              <a:t>heel </a:t>
            </a:r>
            <a:r>
              <a:rPr lang="en-US" dirty="0" smtClean="0"/>
              <a:t> (v. </a:t>
            </a:r>
            <a:r>
              <a:rPr lang="en-US" i="1" dirty="0" smtClean="0"/>
              <a:t>very much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4EE748-59F7-4384-84C7-367CE6F872E5}" type="slidenum">
              <a:rPr lang="nl-NL" smtClean="0"/>
              <a:pPr/>
              <a:t>19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348137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i="1" dirty="0" smtClean="0"/>
          </a:p>
          <a:p>
            <a:pPr marL="171450" indent="-171450">
              <a:lnSpc>
                <a:spcPct val="80000"/>
              </a:lnSpc>
            </a:pPr>
            <a:r>
              <a:rPr lang="en-US" i="1" dirty="0" smtClean="0"/>
              <a:t>Heel erg </a:t>
            </a:r>
            <a:r>
              <a:rPr lang="en-US" i="1" dirty="0" err="1" smtClean="0"/>
              <a:t>zeer</a:t>
            </a:r>
            <a:r>
              <a:rPr lang="en-US" i="1" dirty="0" smtClean="0"/>
              <a:t> are </a:t>
            </a:r>
            <a:r>
              <a:rPr lang="en-US" dirty="0" smtClean="0"/>
              <a:t>(near-)synonyms meaning `very’</a:t>
            </a:r>
          </a:p>
          <a:p>
            <a:pPr marL="171450" indent="-171450">
              <a:lnSpc>
                <a:spcPct val="80000"/>
              </a:lnSpc>
            </a:pPr>
            <a:r>
              <a:rPr lang="en-US" i="1" dirty="0" smtClean="0"/>
              <a:t>Heel</a:t>
            </a:r>
            <a:r>
              <a:rPr lang="en-US" dirty="0" smtClean="0"/>
              <a:t> can modify adjectival (A) predicates only </a:t>
            </a:r>
          </a:p>
          <a:p>
            <a:pPr marL="171450" indent="-171450">
              <a:lnSpc>
                <a:spcPct val="80000"/>
              </a:lnSpc>
            </a:pPr>
            <a:r>
              <a:rPr lang="en-US" i="1" dirty="0" smtClean="0"/>
              <a:t>Erg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i="1" dirty="0" smtClean="0"/>
              <a:t> </a:t>
            </a:r>
            <a:r>
              <a:rPr lang="en-US" i="1" dirty="0" err="1" smtClean="0"/>
              <a:t>zeer</a:t>
            </a:r>
            <a:r>
              <a:rPr lang="en-US" dirty="0" smtClean="0"/>
              <a:t> can modify A, verbal (V) and prepositional (P)  predicates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i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 smtClean="0"/>
              <a:t>very</a:t>
            </a:r>
            <a:r>
              <a:rPr lang="en-US" dirty="0" smtClean="0"/>
              <a:t> in English is like Dutch </a:t>
            </a:r>
            <a:r>
              <a:rPr lang="en-US" i="1" dirty="0" smtClean="0"/>
              <a:t>heel </a:t>
            </a:r>
            <a:r>
              <a:rPr lang="en-US" dirty="0" smtClean="0"/>
              <a:t> (v. </a:t>
            </a:r>
            <a:r>
              <a:rPr lang="en-US" i="1" dirty="0" smtClean="0"/>
              <a:t>very much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4EE748-59F7-4384-84C7-367CE6F872E5}" type="slidenum">
              <a:rPr lang="nl-NL" smtClean="0"/>
              <a:pPr/>
              <a:t>20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348137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i="1" dirty="0" smtClean="0"/>
          </a:p>
          <a:p>
            <a:pPr marL="171450" indent="-171450">
              <a:lnSpc>
                <a:spcPct val="80000"/>
              </a:lnSpc>
            </a:pPr>
            <a:r>
              <a:rPr lang="en-US" i="1" dirty="0" smtClean="0"/>
              <a:t>Heel erg </a:t>
            </a:r>
            <a:r>
              <a:rPr lang="en-US" i="1" dirty="0" err="1" smtClean="0"/>
              <a:t>zeer</a:t>
            </a:r>
            <a:r>
              <a:rPr lang="en-US" i="1" dirty="0" smtClean="0"/>
              <a:t> are </a:t>
            </a:r>
            <a:r>
              <a:rPr lang="en-US" dirty="0" smtClean="0"/>
              <a:t>(near-)synonyms meaning `very’</a:t>
            </a:r>
          </a:p>
          <a:p>
            <a:pPr marL="171450" indent="-171450">
              <a:lnSpc>
                <a:spcPct val="80000"/>
              </a:lnSpc>
            </a:pPr>
            <a:r>
              <a:rPr lang="en-US" i="1" dirty="0" smtClean="0"/>
              <a:t>Heel</a:t>
            </a:r>
            <a:r>
              <a:rPr lang="en-US" dirty="0" smtClean="0"/>
              <a:t> can modify adjectival (A) predicates only </a:t>
            </a:r>
          </a:p>
          <a:p>
            <a:pPr marL="171450" indent="-171450">
              <a:lnSpc>
                <a:spcPct val="80000"/>
              </a:lnSpc>
            </a:pPr>
            <a:r>
              <a:rPr lang="en-US" i="1" dirty="0" smtClean="0"/>
              <a:t>Erg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i="1" dirty="0" smtClean="0"/>
              <a:t> </a:t>
            </a:r>
            <a:r>
              <a:rPr lang="en-US" i="1" dirty="0" err="1" smtClean="0"/>
              <a:t>zeer</a:t>
            </a:r>
            <a:r>
              <a:rPr lang="en-US" dirty="0" smtClean="0"/>
              <a:t> can modify A, verbal (V) and prepositional (P)  predicates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i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 smtClean="0"/>
              <a:t>very</a:t>
            </a:r>
            <a:r>
              <a:rPr lang="en-US" dirty="0" smtClean="0"/>
              <a:t> in English is like Dutch </a:t>
            </a:r>
            <a:r>
              <a:rPr lang="en-US" i="1" dirty="0" smtClean="0"/>
              <a:t>heel </a:t>
            </a:r>
            <a:r>
              <a:rPr lang="en-US" dirty="0" smtClean="0"/>
              <a:t> (v. </a:t>
            </a:r>
            <a:r>
              <a:rPr lang="en-US" i="1" dirty="0" smtClean="0"/>
              <a:t>very much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4EE748-59F7-4384-84C7-367CE6F872E5}" type="slidenum">
              <a:rPr lang="nl-NL" smtClean="0"/>
              <a:pPr/>
              <a:t>21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34813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4EE748-59F7-4384-84C7-367CE6F872E5}" type="slidenum">
              <a:rPr lang="nl-NL" smtClean="0"/>
              <a:pPr/>
              <a:t>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3481372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i="1" dirty="0" smtClean="0"/>
          </a:p>
          <a:p>
            <a:pPr marL="171450" indent="-171450">
              <a:lnSpc>
                <a:spcPct val="80000"/>
              </a:lnSpc>
            </a:pPr>
            <a:r>
              <a:rPr lang="en-US" i="1" dirty="0" smtClean="0"/>
              <a:t>Heel erg </a:t>
            </a:r>
            <a:r>
              <a:rPr lang="en-US" i="1" dirty="0" err="1" smtClean="0"/>
              <a:t>zeer</a:t>
            </a:r>
            <a:r>
              <a:rPr lang="en-US" i="1" dirty="0" smtClean="0"/>
              <a:t> are </a:t>
            </a:r>
            <a:r>
              <a:rPr lang="en-US" dirty="0" smtClean="0"/>
              <a:t>(near-)synonyms meaning `very’</a:t>
            </a:r>
          </a:p>
          <a:p>
            <a:pPr marL="171450" indent="-171450">
              <a:lnSpc>
                <a:spcPct val="80000"/>
              </a:lnSpc>
            </a:pPr>
            <a:r>
              <a:rPr lang="en-US" i="1" dirty="0" smtClean="0"/>
              <a:t>Heel</a:t>
            </a:r>
            <a:r>
              <a:rPr lang="en-US" dirty="0" smtClean="0"/>
              <a:t> can modify adjectival (A) predicates only </a:t>
            </a:r>
          </a:p>
          <a:p>
            <a:pPr marL="171450" indent="-171450">
              <a:lnSpc>
                <a:spcPct val="80000"/>
              </a:lnSpc>
            </a:pPr>
            <a:r>
              <a:rPr lang="en-US" i="1" dirty="0" smtClean="0"/>
              <a:t>Erg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i="1" dirty="0" smtClean="0"/>
              <a:t> </a:t>
            </a:r>
            <a:r>
              <a:rPr lang="en-US" i="1" dirty="0" err="1" smtClean="0"/>
              <a:t>zeer</a:t>
            </a:r>
            <a:r>
              <a:rPr lang="en-US" dirty="0" smtClean="0"/>
              <a:t> can modify A, verbal (V) and prepositional (P)  predicates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i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 smtClean="0"/>
              <a:t>very</a:t>
            </a:r>
            <a:r>
              <a:rPr lang="en-US" dirty="0" smtClean="0"/>
              <a:t> in English is like Dutch </a:t>
            </a:r>
            <a:r>
              <a:rPr lang="en-US" i="1" dirty="0" smtClean="0"/>
              <a:t>heel </a:t>
            </a:r>
            <a:r>
              <a:rPr lang="en-US" dirty="0" smtClean="0"/>
              <a:t> (v. </a:t>
            </a:r>
            <a:r>
              <a:rPr lang="en-US" i="1" dirty="0" smtClean="0"/>
              <a:t>very much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4EE748-59F7-4384-84C7-367CE6F872E5}" type="slidenum">
              <a:rPr lang="nl-NL" smtClean="0"/>
              <a:pPr/>
              <a:t>22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3481372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i="1" dirty="0" smtClean="0"/>
          </a:p>
          <a:p>
            <a:pPr marL="171450" indent="-171450">
              <a:lnSpc>
                <a:spcPct val="80000"/>
              </a:lnSpc>
            </a:pPr>
            <a:r>
              <a:rPr lang="en-US" i="1" dirty="0" smtClean="0"/>
              <a:t>Heel erg </a:t>
            </a:r>
            <a:r>
              <a:rPr lang="en-US" i="1" dirty="0" err="1" smtClean="0"/>
              <a:t>zeer</a:t>
            </a:r>
            <a:r>
              <a:rPr lang="en-US" i="1" dirty="0" smtClean="0"/>
              <a:t> are </a:t>
            </a:r>
            <a:r>
              <a:rPr lang="en-US" dirty="0" smtClean="0"/>
              <a:t>(near-)synonyms meaning `very’</a:t>
            </a:r>
          </a:p>
          <a:p>
            <a:pPr marL="171450" indent="-171450">
              <a:lnSpc>
                <a:spcPct val="80000"/>
              </a:lnSpc>
            </a:pPr>
            <a:r>
              <a:rPr lang="en-US" i="1" dirty="0" smtClean="0"/>
              <a:t>Heel</a:t>
            </a:r>
            <a:r>
              <a:rPr lang="en-US" dirty="0" smtClean="0"/>
              <a:t> can modify adjectival (A) predicates only </a:t>
            </a:r>
          </a:p>
          <a:p>
            <a:pPr marL="171450" indent="-171450">
              <a:lnSpc>
                <a:spcPct val="80000"/>
              </a:lnSpc>
            </a:pPr>
            <a:r>
              <a:rPr lang="en-US" i="1" dirty="0" smtClean="0"/>
              <a:t>Erg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i="1" dirty="0" smtClean="0"/>
              <a:t> </a:t>
            </a:r>
            <a:r>
              <a:rPr lang="en-US" i="1" dirty="0" err="1" smtClean="0"/>
              <a:t>zeer</a:t>
            </a:r>
            <a:r>
              <a:rPr lang="en-US" dirty="0" smtClean="0"/>
              <a:t> can modify A, verbal (V) and prepositional (P)  predicates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i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 smtClean="0"/>
              <a:t>very</a:t>
            </a:r>
            <a:r>
              <a:rPr lang="en-US" dirty="0" smtClean="0"/>
              <a:t> in English is like Dutch </a:t>
            </a:r>
            <a:r>
              <a:rPr lang="en-US" i="1" dirty="0" smtClean="0"/>
              <a:t>heel </a:t>
            </a:r>
            <a:r>
              <a:rPr lang="en-US" dirty="0" smtClean="0"/>
              <a:t> (v. </a:t>
            </a:r>
            <a:r>
              <a:rPr lang="en-US" i="1" dirty="0" smtClean="0"/>
              <a:t>very much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4EE748-59F7-4384-84C7-367CE6F872E5}" type="slidenum">
              <a:rPr lang="nl-NL" smtClean="0"/>
              <a:pPr/>
              <a:t>23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3481372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4EE748-59F7-4384-84C7-367CE6F872E5}" type="slidenum">
              <a:rPr lang="nl-NL" smtClean="0"/>
              <a:pPr/>
              <a:t>25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3481372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4EE748-59F7-4384-84C7-367CE6F872E5}" type="slidenum">
              <a:rPr lang="nl-NL" smtClean="0"/>
              <a:pPr/>
              <a:t>26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3481372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4EE748-59F7-4384-84C7-367CE6F872E5}" type="slidenum">
              <a:rPr lang="nl-NL" smtClean="0"/>
              <a:pPr/>
              <a:t>27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3481372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4EE748-59F7-4384-84C7-367CE6F872E5}" type="slidenum">
              <a:rPr lang="nl-NL" smtClean="0"/>
              <a:pPr/>
              <a:t>28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348137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i="1" dirty="0" smtClean="0"/>
          </a:p>
          <a:p>
            <a:pPr marL="171450" indent="-171450">
              <a:lnSpc>
                <a:spcPct val="80000"/>
              </a:lnSpc>
            </a:pPr>
            <a:r>
              <a:rPr lang="en-US" i="1" dirty="0" smtClean="0"/>
              <a:t>Heel erg </a:t>
            </a:r>
            <a:r>
              <a:rPr lang="en-US" i="1" dirty="0" err="1" smtClean="0"/>
              <a:t>zeer</a:t>
            </a:r>
            <a:r>
              <a:rPr lang="en-US" i="1" dirty="0" smtClean="0"/>
              <a:t> are </a:t>
            </a:r>
            <a:r>
              <a:rPr lang="en-US" dirty="0" smtClean="0"/>
              <a:t>(near-)synonyms meaning `very’</a:t>
            </a:r>
          </a:p>
          <a:p>
            <a:pPr marL="171450" indent="-171450">
              <a:lnSpc>
                <a:spcPct val="80000"/>
              </a:lnSpc>
            </a:pPr>
            <a:r>
              <a:rPr lang="en-US" i="1" dirty="0" smtClean="0"/>
              <a:t>Heel</a:t>
            </a:r>
            <a:r>
              <a:rPr lang="en-US" dirty="0" smtClean="0"/>
              <a:t> can modify adjectival (A) predicates only </a:t>
            </a:r>
          </a:p>
          <a:p>
            <a:pPr marL="171450" indent="-171450">
              <a:lnSpc>
                <a:spcPct val="80000"/>
              </a:lnSpc>
            </a:pPr>
            <a:r>
              <a:rPr lang="en-US" i="1" dirty="0" smtClean="0"/>
              <a:t>Erg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i="1" dirty="0" smtClean="0"/>
              <a:t> </a:t>
            </a:r>
            <a:r>
              <a:rPr lang="en-US" i="1" dirty="0" err="1" smtClean="0"/>
              <a:t>zeer</a:t>
            </a:r>
            <a:r>
              <a:rPr lang="en-US" dirty="0" smtClean="0"/>
              <a:t> can modify A, verbal (V) and prepositional (P)  predicates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i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 smtClean="0"/>
              <a:t>very</a:t>
            </a:r>
            <a:r>
              <a:rPr lang="en-US" dirty="0" smtClean="0"/>
              <a:t> in English is like Dutch </a:t>
            </a:r>
            <a:r>
              <a:rPr lang="en-US" i="1" dirty="0" smtClean="0"/>
              <a:t>heel </a:t>
            </a:r>
            <a:r>
              <a:rPr lang="en-US" dirty="0" smtClean="0"/>
              <a:t> (v. </a:t>
            </a:r>
            <a:r>
              <a:rPr lang="en-US" i="1" dirty="0" smtClean="0"/>
              <a:t>very much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4EE748-59F7-4384-84C7-367CE6F872E5}" type="slidenum">
              <a:rPr lang="nl-NL" smtClean="0"/>
              <a:pPr/>
              <a:t>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348137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i="1" dirty="0" smtClean="0"/>
          </a:p>
          <a:p>
            <a:pPr marL="171450" indent="-171450">
              <a:lnSpc>
                <a:spcPct val="80000"/>
              </a:lnSpc>
            </a:pPr>
            <a:r>
              <a:rPr lang="en-US" i="1" dirty="0" smtClean="0"/>
              <a:t>Heel erg </a:t>
            </a:r>
            <a:r>
              <a:rPr lang="en-US" i="1" dirty="0" err="1" smtClean="0"/>
              <a:t>zeer</a:t>
            </a:r>
            <a:r>
              <a:rPr lang="en-US" i="1" dirty="0" smtClean="0"/>
              <a:t> are </a:t>
            </a:r>
            <a:r>
              <a:rPr lang="en-US" dirty="0" smtClean="0"/>
              <a:t>(near-)synonyms meaning `very’</a:t>
            </a:r>
          </a:p>
          <a:p>
            <a:pPr marL="171450" indent="-171450">
              <a:lnSpc>
                <a:spcPct val="80000"/>
              </a:lnSpc>
            </a:pPr>
            <a:r>
              <a:rPr lang="en-US" i="1" dirty="0" smtClean="0"/>
              <a:t>Heel</a:t>
            </a:r>
            <a:r>
              <a:rPr lang="en-US" dirty="0" smtClean="0"/>
              <a:t> can modify adjectival (A) predicates only </a:t>
            </a:r>
          </a:p>
          <a:p>
            <a:pPr marL="171450" indent="-171450">
              <a:lnSpc>
                <a:spcPct val="80000"/>
              </a:lnSpc>
            </a:pPr>
            <a:r>
              <a:rPr lang="en-US" i="1" dirty="0" smtClean="0"/>
              <a:t>Erg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i="1" dirty="0" smtClean="0"/>
              <a:t> </a:t>
            </a:r>
            <a:r>
              <a:rPr lang="en-US" i="1" dirty="0" err="1" smtClean="0"/>
              <a:t>zeer</a:t>
            </a:r>
            <a:r>
              <a:rPr lang="en-US" dirty="0" smtClean="0"/>
              <a:t> can modify A, verbal (V) and prepositional (P)  predicates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i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 smtClean="0"/>
              <a:t>very</a:t>
            </a:r>
            <a:r>
              <a:rPr lang="en-US" dirty="0" smtClean="0"/>
              <a:t> in English is like Dutch </a:t>
            </a:r>
            <a:r>
              <a:rPr lang="en-US" i="1" dirty="0" smtClean="0"/>
              <a:t>heel </a:t>
            </a:r>
            <a:r>
              <a:rPr lang="en-US" dirty="0" smtClean="0"/>
              <a:t> (v. </a:t>
            </a:r>
            <a:r>
              <a:rPr lang="en-US" i="1" dirty="0" smtClean="0"/>
              <a:t>very much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4EE748-59F7-4384-84C7-367CE6F872E5}" type="slidenum">
              <a:rPr lang="nl-NL" smtClean="0"/>
              <a:pPr/>
              <a:t>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348137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i="1" dirty="0" smtClean="0"/>
          </a:p>
          <a:p>
            <a:pPr marL="171450" indent="-171450">
              <a:lnSpc>
                <a:spcPct val="80000"/>
              </a:lnSpc>
            </a:pPr>
            <a:r>
              <a:rPr lang="en-US" i="1" dirty="0" smtClean="0"/>
              <a:t>Heel erg </a:t>
            </a:r>
            <a:r>
              <a:rPr lang="en-US" i="1" dirty="0" err="1" smtClean="0"/>
              <a:t>zeer</a:t>
            </a:r>
            <a:r>
              <a:rPr lang="en-US" i="1" dirty="0" smtClean="0"/>
              <a:t> are </a:t>
            </a:r>
            <a:r>
              <a:rPr lang="en-US" dirty="0" smtClean="0"/>
              <a:t>(near-)synonyms meaning `very’</a:t>
            </a:r>
          </a:p>
          <a:p>
            <a:pPr marL="171450" indent="-171450">
              <a:lnSpc>
                <a:spcPct val="80000"/>
              </a:lnSpc>
            </a:pPr>
            <a:r>
              <a:rPr lang="en-US" i="1" dirty="0" smtClean="0"/>
              <a:t>Heel</a:t>
            </a:r>
            <a:r>
              <a:rPr lang="en-US" dirty="0" smtClean="0"/>
              <a:t> can modify adjectival (A) predicates only </a:t>
            </a:r>
          </a:p>
          <a:p>
            <a:pPr marL="171450" indent="-171450">
              <a:lnSpc>
                <a:spcPct val="80000"/>
              </a:lnSpc>
            </a:pPr>
            <a:r>
              <a:rPr lang="en-US" i="1" dirty="0" smtClean="0"/>
              <a:t>Erg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i="1" dirty="0" smtClean="0"/>
              <a:t> </a:t>
            </a:r>
            <a:r>
              <a:rPr lang="en-US" i="1" dirty="0" err="1" smtClean="0"/>
              <a:t>zeer</a:t>
            </a:r>
            <a:r>
              <a:rPr lang="en-US" dirty="0" smtClean="0"/>
              <a:t> can modify A, verbal (V) and prepositional (P)  predicates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i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 smtClean="0"/>
              <a:t>very</a:t>
            </a:r>
            <a:r>
              <a:rPr lang="en-US" dirty="0" smtClean="0"/>
              <a:t> in English is like Dutch </a:t>
            </a:r>
            <a:r>
              <a:rPr lang="en-US" i="1" dirty="0" smtClean="0"/>
              <a:t>heel </a:t>
            </a:r>
            <a:r>
              <a:rPr lang="en-US" dirty="0" smtClean="0"/>
              <a:t> (v. </a:t>
            </a:r>
            <a:r>
              <a:rPr lang="en-US" i="1" dirty="0" smtClean="0"/>
              <a:t>very much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4EE748-59F7-4384-84C7-367CE6F872E5}" type="slidenum">
              <a:rPr lang="nl-NL" smtClean="0"/>
              <a:pPr/>
              <a:t>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348137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i="1" dirty="0" smtClean="0"/>
          </a:p>
          <a:p>
            <a:pPr marL="171450" indent="-171450">
              <a:lnSpc>
                <a:spcPct val="80000"/>
              </a:lnSpc>
            </a:pPr>
            <a:r>
              <a:rPr lang="en-US" i="1" dirty="0" smtClean="0"/>
              <a:t>Heel erg </a:t>
            </a:r>
            <a:r>
              <a:rPr lang="en-US" i="1" dirty="0" err="1" smtClean="0"/>
              <a:t>zeer</a:t>
            </a:r>
            <a:r>
              <a:rPr lang="en-US" i="1" dirty="0" smtClean="0"/>
              <a:t> are </a:t>
            </a:r>
            <a:r>
              <a:rPr lang="en-US" dirty="0" smtClean="0"/>
              <a:t>(near-)synonyms meaning `very’</a:t>
            </a:r>
          </a:p>
          <a:p>
            <a:pPr marL="171450" indent="-171450">
              <a:lnSpc>
                <a:spcPct val="80000"/>
              </a:lnSpc>
            </a:pPr>
            <a:r>
              <a:rPr lang="en-US" i="1" dirty="0" smtClean="0"/>
              <a:t>Heel</a:t>
            </a:r>
            <a:r>
              <a:rPr lang="en-US" dirty="0" smtClean="0"/>
              <a:t> can modify adjectival (A) predicates only </a:t>
            </a:r>
          </a:p>
          <a:p>
            <a:pPr marL="171450" indent="-171450">
              <a:lnSpc>
                <a:spcPct val="80000"/>
              </a:lnSpc>
            </a:pPr>
            <a:r>
              <a:rPr lang="en-US" i="1" dirty="0" smtClean="0"/>
              <a:t>Erg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i="1" dirty="0" smtClean="0"/>
              <a:t> </a:t>
            </a:r>
            <a:r>
              <a:rPr lang="en-US" i="1" dirty="0" err="1" smtClean="0"/>
              <a:t>zeer</a:t>
            </a:r>
            <a:r>
              <a:rPr lang="en-US" dirty="0" smtClean="0"/>
              <a:t> can modify A, verbal (V) and prepositional (P)  predicates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i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 smtClean="0"/>
              <a:t>very</a:t>
            </a:r>
            <a:r>
              <a:rPr lang="en-US" dirty="0" smtClean="0"/>
              <a:t> in English is like Dutch </a:t>
            </a:r>
            <a:r>
              <a:rPr lang="en-US" i="1" dirty="0" smtClean="0"/>
              <a:t>heel </a:t>
            </a:r>
            <a:r>
              <a:rPr lang="en-US" dirty="0" smtClean="0"/>
              <a:t> (v. </a:t>
            </a:r>
            <a:r>
              <a:rPr lang="en-US" i="1" dirty="0" smtClean="0"/>
              <a:t>very much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4EE748-59F7-4384-84C7-367CE6F872E5}" type="slidenum">
              <a:rPr lang="nl-NL" smtClean="0"/>
              <a:pPr/>
              <a:t>8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348137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i="1" dirty="0" smtClean="0"/>
          </a:p>
          <a:p>
            <a:pPr marL="171450" indent="-171450">
              <a:lnSpc>
                <a:spcPct val="80000"/>
              </a:lnSpc>
            </a:pPr>
            <a:r>
              <a:rPr lang="en-US" i="1" dirty="0" smtClean="0"/>
              <a:t>Heel erg </a:t>
            </a:r>
            <a:r>
              <a:rPr lang="en-US" i="1" dirty="0" err="1" smtClean="0"/>
              <a:t>zeer</a:t>
            </a:r>
            <a:r>
              <a:rPr lang="en-US" i="1" dirty="0" smtClean="0"/>
              <a:t> are </a:t>
            </a:r>
            <a:r>
              <a:rPr lang="en-US" dirty="0" smtClean="0"/>
              <a:t>(near-)synonyms meaning `very’</a:t>
            </a:r>
          </a:p>
          <a:p>
            <a:pPr marL="171450" indent="-171450">
              <a:lnSpc>
                <a:spcPct val="80000"/>
              </a:lnSpc>
            </a:pPr>
            <a:r>
              <a:rPr lang="en-US" i="1" dirty="0" smtClean="0"/>
              <a:t>Heel</a:t>
            </a:r>
            <a:r>
              <a:rPr lang="en-US" dirty="0" smtClean="0"/>
              <a:t> can modify adjectival (A) predicates only </a:t>
            </a:r>
          </a:p>
          <a:p>
            <a:pPr marL="171450" indent="-171450">
              <a:lnSpc>
                <a:spcPct val="80000"/>
              </a:lnSpc>
            </a:pPr>
            <a:r>
              <a:rPr lang="en-US" i="1" dirty="0" smtClean="0"/>
              <a:t>Erg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i="1" dirty="0" smtClean="0"/>
              <a:t> </a:t>
            </a:r>
            <a:r>
              <a:rPr lang="en-US" i="1" dirty="0" err="1" smtClean="0"/>
              <a:t>zeer</a:t>
            </a:r>
            <a:r>
              <a:rPr lang="en-US" dirty="0" smtClean="0"/>
              <a:t> can modify A, verbal (V) and prepositional (P)  predicates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i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 smtClean="0"/>
              <a:t>very</a:t>
            </a:r>
            <a:r>
              <a:rPr lang="en-US" dirty="0" smtClean="0"/>
              <a:t> in English is like Dutch </a:t>
            </a:r>
            <a:r>
              <a:rPr lang="en-US" i="1" dirty="0" smtClean="0"/>
              <a:t>heel </a:t>
            </a:r>
            <a:r>
              <a:rPr lang="en-US" dirty="0" smtClean="0"/>
              <a:t> (v. </a:t>
            </a:r>
            <a:r>
              <a:rPr lang="en-US" i="1" dirty="0" smtClean="0"/>
              <a:t>very much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4EE748-59F7-4384-84C7-367CE6F872E5}" type="slidenum">
              <a:rPr lang="nl-NL" smtClean="0"/>
              <a:pPr/>
              <a:t>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348137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i="1" dirty="0" smtClean="0"/>
          </a:p>
          <a:p>
            <a:pPr marL="171450" indent="-171450">
              <a:lnSpc>
                <a:spcPct val="80000"/>
              </a:lnSpc>
            </a:pPr>
            <a:r>
              <a:rPr lang="en-US" i="1" dirty="0" smtClean="0"/>
              <a:t>Heel erg </a:t>
            </a:r>
            <a:r>
              <a:rPr lang="en-US" i="1" dirty="0" err="1" smtClean="0"/>
              <a:t>zeer</a:t>
            </a:r>
            <a:r>
              <a:rPr lang="en-US" i="1" dirty="0" smtClean="0"/>
              <a:t> are </a:t>
            </a:r>
            <a:r>
              <a:rPr lang="en-US" dirty="0" smtClean="0"/>
              <a:t>(near-)synonyms meaning `very’</a:t>
            </a:r>
          </a:p>
          <a:p>
            <a:pPr marL="171450" indent="-171450">
              <a:lnSpc>
                <a:spcPct val="80000"/>
              </a:lnSpc>
            </a:pPr>
            <a:r>
              <a:rPr lang="en-US" i="1" dirty="0" smtClean="0"/>
              <a:t>Heel</a:t>
            </a:r>
            <a:r>
              <a:rPr lang="en-US" dirty="0" smtClean="0"/>
              <a:t> can modify adjectival (A) predicates only </a:t>
            </a:r>
          </a:p>
          <a:p>
            <a:pPr marL="171450" indent="-171450">
              <a:lnSpc>
                <a:spcPct val="80000"/>
              </a:lnSpc>
            </a:pPr>
            <a:r>
              <a:rPr lang="en-US" i="1" dirty="0" smtClean="0"/>
              <a:t>Erg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i="1" dirty="0" smtClean="0"/>
              <a:t> </a:t>
            </a:r>
            <a:r>
              <a:rPr lang="en-US" i="1" dirty="0" err="1" smtClean="0"/>
              <a:t>zeer</a:t>
            </a:r>
            <a:r>
              <a:rPr lang="en-US" dirty="0" smtClean="0"/>
              <a:t> can modify A, verbal (V) and prepositional (P)  predicates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i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 smtClean="0"/>
              <a:t>very</a:t>
            </a:r>
            <a:r>
              <a:rPr lang="en-US" dirty="0" smtClean="0"/>
              <a:t> in English is like Dutch </a:t>
            </a:r>
            <a:r>
              <a:rPr lang="en-US" i="1" dirty="0" smtClean="0"/>
              <a:t>heel </a:t>
            </a:r>
            <a:r>
              <a:rPr lang="en-US" dirty="0" smtClean="0"/>
              <a:t> (v. </a:t>
            </a:r>
            <a:r>
              <a:rPr lang="en-US" i="1" dirty="0" smtClean="0"/>
              <a:t>very much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4EE748-59F7-4384-84C7-367CE6F872E5}" type="slidenum">
              <a:rPr lang="nl-NL" smtClean="0"/>
              <a:pPr/>
              <a:t>10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348137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i="1" dirty="0" smtClean="0"/>
          </a:p>
          <a:p>
            <a:pPr marL="171450" indent="-171450">
              <a:lnSpc>
                <a:spcPct val="80000"/>
              </a:lnSpc>
            </a:pPr>
            <a:r>
              <a:rPr lang="en-US" i="1" dirty="0" smtClean="0"/>
              <a:t>Heel erg </a:t>
            </a:r>
            <a:r>
              <a:rPr lang="en-US" i="1" dirty="0" err="1" smtClean="0"/>
              <a:t>zeer</a:t>
            </a:r>
            <a:r>
              <a:rPr lang="en-US" i="1" dirty="0" smtClean="0"/>
              <a:t> are </a:t>
            </a:r>
            <a:r>
              <a:rPr lang="en-US" dirty="0" smtClean="0"/>
              <a:t>(near-)synonyms meaning `very’</a:t>
            </a:r>
          </a:p>
          <a:p>
            <a:pPr marL="171450" indent="-171450">
              <a:lnSpc>
                <a:spcPct val="80000"/>
              </a:lnSpc>
            </a:pPr>
            <a:r>
              <a:rPr lang="en-US" i="1" dirty="0" smtClean="0"/>
              <a:t>Heel</a:t>
            </a:r>
            <a:r>
              <a:rPr lang="en-US" dirty="0" smtClean="0"/>
              <a:t> can modify adjectival (A) predicates only </a:t>
            </a:r>
          </a:p>
          <a:p>
            <a:pPr marL="171450" indent="-171450">
              <a:lnSpc>
                <a:spcPct val="80000"/>
              </a:lnSpc>
            </a:pPr>
            <a:r>
              <a:rPr lang="en-US" i="1" dirty="0" smtClean="0"/>
              <a:t>Erg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i="1" dirty="0" smtClean="0"/>
              <a:t> </a:t>
            </a:r>
            <a:r>
              <a:rPr lang="en-US" i="1" dirty="0" err="1" smtClean="0"/>
              <a:t>zeer</a:t>
            </a:r>
            <a:r>
              <a:rPr lang="en-US" dirty="0" smtClean="0"/>
              <a:t> can modify A, verbal (V) and prepositional (P)  predicates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i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 smtClean="0"/>
              <a:t>very</a:t>
            </a:r>
            <a:r>
              <a:rPr lang="en-US" dirty="0" smtClean="0"/>
              <a:t> in English is like Dutch </a:t>
            </a:r>
            <a:r>
              <a:rPr lang="en-US" i="1" dirty="0" smtClean="0"/>
              <a:t>heel </a:t>
            </a:r>
            <a:r>
              <a:rPr lang="en-US" dirty="0" smtClean="0"/>
              <a:t> (v. </a:t>
            </a:r>
            <a:r>
              <a:rPr lang="en-US" i="1" dirty="0" smtClean="0"/>
              <a:t>very much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4EE748-59F7-4384-84C7-367CE6F872E5}" type="slidenum">
              <a:rPr lang="nl-NL" smtClean="0"/>
              <a:pPr/>
              <a:t>11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34813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858952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041698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913665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08448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10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599881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91680" y="0"/>
            <a:ext cx="7452320" cy="836712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6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93509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700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dirty="0" smtClean="0"/>
              <a:t>Click icon to add picture</a:t>
            </a:r>
            <a:endParaRPr lang="en-GB" noProof="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8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11701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691680" y="0"/>
            <a:ext cx="7452320" cy="8367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noProof="0" dirty="0" err="1" smtClean="0"/>
              <a:t>Klik</a:t>
            </a:r>
            <a:r>
              <a:rPr lang="en-GB" noProof="0" dirty="0" smtClean="0"/>
              <a:t> </a:t>
            </a:r>
            <a:r>
              <a:rPr lang="en-GB" noProof="0" dirty="0" err="1" smtClean="0"/>
              <a:t>om</a:t>
            </a:r>
            <a:r>
              <a:rPr lang="en-GB" noProof="0" dirty="0" smtClean="0"/>
              <a:t> de </a:t>
            </a:r>
            <a:r>
              <a:rPr lang="en-GB" noProof="0" dirty="0" err="1" smtClean="0"/>
              <a:t>stijl</a:t>
            </a:r>
            <a:r>
              <a:rPr lang="en-GB" noProof="0" dirty="0" smtClean="0"/>
              <a:t> </a:t>
            </a:r>
            <a:r>
              <a:rPr lang="en-GB" noProof="0" dirty="0" err="1" smtClean="0"/>
              <a:t>te</a:t>
            </a:r>
            <a:r>
              <a:rPr lang="en-GB" noProof="0" dirty="0" smtClean="0"/>
              <a:t> </a:t>
            </a:r>
            <a:r>
              <a:rPr lang="en-GB" noProof="0" dirty="0" err="1" smtClean="0"/>
              <a:t>bewerken</a:t>
            </a:r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dirty="0" err="1" smtClean="0"/>
              <a:t>Klik</a:t>
            </a:r>
            <a:r>
              <a:rPr lang="en-GB" noProof="0" dirty="0" smtClean="0"/>
              <a:t> </a:t>
            </a:r>
            <a:r>
              <a:rPr lang="en-GB" noProof="0" dirty="0" err="1" smtClean="0"/>
              <a:t>om</a:t>
            </a:r>
            <a:r>
              <a:rPr lang="en-GB" noProof="0" dirty="0" smtClean="0"/>
              <a:t> de </a:t>
            </a:r>
            <a:r>
              <a:rPr lang="en-GB" noProof="0" dirty="0" err="1" smtClean="0"/>
              <a:t>modelstijlen</a:t>
            </a:r>
            <a:r>
              <a:rPr lang="en-GB" noProof="0" dirty="0" smtClean="0"/>
              <a:t> </a:t>
            </a:r>
            <a:r>
              <a:rPr lang="en-GB" noProof="0" dirty="0" err="1" smtClean="0"/>
              <a:t>te</a:t>
            </a:r>
            <a:r>
              <a:rPr lang="en-GB" noProof="0" dirty="0" smtClean="0"/>
              <a:t> </a:t>
            </a:r>
            <a:r>
              <a:rPr lang="en-GB" noProof="0" dirty="0" err="1" smtClean="0"/>
              <a:t>bewerken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Tweede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Derde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Vierde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Vijfde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/>
          </a:p>
        </p:txBody>
      </p:sp>
      <p:pic>
        <p:nvPicPr>
          <p:cNvPr id="1031" name="Picture 7" descr="E:\Documents\Utrecht\Projecten\Clarin\Website\Nieuwe website\clarin-logo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48"/>
            <a:ext cx="1552575" cy="981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jdelijke aanduiding voor dianummer 6"/>
          <p:cNvSpPr>
            <a:spLocks noGrp="1"/>
          </p:cNvSpPr>
          <p:nvPr>
            <p:ph type="sldNum" sz="quarter" idx="4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4949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</p:sldLayoutIdLst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Copperplate Gothic Bold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8.xml"/><Relationship Id="rId4" Type="http://schemas.openxmlformats.org/officeDocument/2006/relationships/slide" Target="slide2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chn.inl.nl/" TargetMode="External"/><Relationship Id="rId3" Type="http://schemas.openxmlformats.org/officeDocument/2006/relationships/hyperlink" Target="http://www.clarin.nl/sites/default/files/Uilendag%20Odijk%20CLARIN-NL%202014-03-27.pptx" TargetMode="External"/><Relationship Id="rId7" Type="http://schemas.openxmlformats.org/officeDocument/2006/relationships/hyperlink" Target="http://dev.clarin.nl/node/1966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ortal.clarin.nl/node/1928" TargetMode="External"/><Relationship Id="rId5" Type="http://schemas.openxmlformats.org/officeDocument/2006/relationships/hyperlink" Target="http://portal.clarin.nl/node/4195" TargetMode="External"/><Relationship Id="rId4" Type="http://schemas.openxmlformats.org/officeDocument/2006/relationships/hyperlink" Target="http://portal.clarin.nl/node/1967" TargetMode="External"/><Relationship Id="rId9" Type="http://schemas.openxmlformats.org/officeDocument/2006/relationships/hyperlink" Target="https://vlo.clarin.eu/search?q=CHILDES+Van+Kampen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ev.clarin.nl/node/4182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Using </a:t>
            </a:r>
            <a:r>
              <a:rPr lang="en-US" b="1" dirty="0" err="1"/>
              <a:t>PaQu</a:t>
            </a:r>
            <a:r>
              <a:rPr lang="en-US" b="1" dirty="0"/>
              <a:t> for language acquisition research</a:t>
            </a:r>
            <a:endParaRPr lang="en-US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Jan Odijk</a:t>
            </a:r>
          </a:p>
          <a:p>
            <a:pPr eaLnBrk="1" hangingPunct="1"/>
            <a:r>
              <a:rPr lang="en-US" dirty="0" smtClean="0"/>
              <a:t>CLARIN 2015 Conference</a:t>
            </a:r>
          </a:p>
          <a:p>
            <a:pPr eaLnBrk="1" hangingPunct="1"/>
            <a:r>
              <a:rPr lang="en-US" dirty="0" smtClean="0"/>
              <a:t>Wroclaw, 2015-10-16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nl-NL" dirty="0" smtClean="0"/>
              <a:t>Adult </a:t>
            </a:r>
            <a:r>
              <a:rPr lang="nl-NL" dirty="0" err="1" smtClean="0"/>
              <a:t>utterances</a:t>
            </a:r>
            <a:r>
              <a:rPr lang="nl-NL" dirty="0" smtClean="0"/>
              <a:t> of Van Kampen Corpus</a:t>
            </a:r>
            <a:endParaRPr lang="en-US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Manual </a:t>
            </a:r>
            <a:r>
              <a:rPr lang="en-US" dirty="0"/>
              <a:t>annotation </a:t>
            </a:r>
            <a:r>
              <a:rPr lang="en-US" dirty="0" smtClean="0"/>
              <a:t>used </a:t>
            </a:r>
            <a:r>
              <a:rPr lang="en-US" dirty="0"/>
              <a:t>as gold standard (</a:t>
            </a:r>
            <a:r>
              <a:rPr lang="en-US" dirty="0" err="1"/>
              <a:t>Acc</a:t>
            </a:r>
            <a:r>
              <a:rPr lang="en-US" dirty="0"/>
              <a:t>)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err="1"/>
              <a:t>Alpino</a:t>
            </a:r>
            <a:r>
              <a:rPr lang="en-US" dirty="0"/>
              <a:t> makes finer distinctions: I mapped these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/>
              <a:t>Annotation errors in the gold standard: revised gold standard (Rev </a:t>
            </a:r>
            <a:r>
              <a:rPr lang="en-US" dirty="0" err="1"/>
              <a:t>Acc</a:t>
            </a:r>
            <a:r>
              <a:rPr lang="en-US" dirty="0"/>
              <a:t>)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nl-NL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1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10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805454527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nl-NL" dirty="0" err="1" smtClean="0"/>
              <a:t>Accuracy</a:t>
            </a:r>
            <a:endParaRPr lang="nl-NL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1: Results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11</a:t>
            </a:fld>
            <a:endParaRPr lang="en-GB" noProof="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1229027"/>
              </p:ext>
            </p:extLst>
          </p:nvPr>
        </p:nvGraphicFramePr>
        <p:xfrm>
          <a:off x="1835696" y="2492895"/>
          <a:ext cx="6205356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2718"/>
                <a:gridCol w="1749185"/>
                <a:gridCol w="2503453"/>
              </a:tblGrid>
              <a:tr h="550472">
                <a:tc>
                  <a:txBody>
                    <a:bodyPr/>
                    <a:lstStyle/>
                    <a:p>
                      <a:pPr algn="ctr"/>
                      <a:r>
                        <a:rPr lang="nl-NL" sz="4000" dirty="0" smtClean="0"/>
                        <a:t>word</a:t>
                      </a:r>
                      <a:endParaRPr lang="nl-NL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4000" dirty="0" smtClean="0"/>
                        <a:t>Acc</a:t>
                      </a:r>
                      <a:endParaRPr lang="nl-NL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4000" dirty="0" smtClean="0"/>
                        <a:t>Rev Acc</a:t>
                      </a:r>
                      <a:endParaRPr lang="nl-NL" sz="4000" dirty="0"/>
                    </a:p>
                  </a:txBody>
                  <a:tcPr/>
                </a:tc>
              </a:tr>
              <a:tr h="550472">
                <a:tc>
                  <a:txBody>
                    <a:bodyPr/>
                    <a:lstStyle/>
                    <a:p>
                      <a:r>
                        <a:rPr lang="nl-NL" sz="4000" dirty="0" smtClean="0"/>
                        <a:t>heel</a:t>
                      </a:r>
                      <a:endParaRPr lang="nl-NL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4000" dirty="0" smtClean="0"/>
                        <a:t>0.94</a:t>
                      </a:r>
                      <a:endParaRPr lang="nl-NL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4000" dirty="0" smtClean="0"/>
                        <a:t>0.95</a:t>
                      </a:r>
                      <a:endParaRPr lang="nl-NL" sz="4000" dirty="0"/>
                    </a:p>
                  </a:txBody>
                  <a:tcPr/>
                </a:tc>
              </a:tr>
              <a:tr h="550472">
                <a:tc>
                  <a:txBody>
                    <a:bodyPr/>
                    <a:lstStyle/>
                    <a:p>
                      <a:r>
                        <a:rPr lang="nl-NL" sz="4000" dirty="0" smtClean="0"/>
                        <a:t>erg</a:t>
                      </a:r>
                      <a:endParaRPr lang="nl-NL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4000" dirty="0" smtClean="0"/>
                        <a:t>0.88</a:t>
                      </a:r>
                      <a:endParaRPr lang="nl-NL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4000" dirty="0" smtClean="0"/>
                        <a:t>0.91</a:t>
                      </a:r>
                      <a:endParaRPr lang="nl-NL" sz="4000" dirty="0"/>
                    </a:p>
                  </a:txBody>
                  <a:tcPr/>
                </a:tc>
              </a:tr>
              <a:tr h="550472">
                <a:tc>
                  <a:txBody>
                    <a:bodyPr/>
                    <a:lstStyle/>
                    <a:p>
                      <a:r>
                        <a:rPr lang="nl-NL" sz="4000" dirty="0" smtClean="0"/>
                        <a:t>zeer</a:t>
                      </a:r>
                      <a:endParaRPr lang="nl-NL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4000" dirty="0" smtClean="0"/>
                        <a:t> 0.21</a:t>
                      </a:r>
                      <a:endParaRPr lang="nl-NL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4000" dirty="0" smtClean="0"/>
                        <a:t>0.21</a:t>
                      </a:r>
                      <a:endParaRPr lang="nl-NL" sz="4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0638375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nl-NL" dirty="0" err="1" smtClean="0"/>
              <a:t>Good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i="1" dirty="0" smtClean="0"/>
              <a:t>heel, erg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nl-NL" dirty="0" smtClean="0"/>
              <a:t>Bad </a:t>
            </a:r>
            <a:r>
              <a:rPr lang="nl-NL" dirty="0" err="1" smtClean="0"/>
              <a:t>for</a:t>
            </a:r>
            <a:r>
              <a:rPr lang="nl-NL" i="1" dirty="0" smtClean="0"/>
              <a:t> zeer, </a:t>
            </a:r>
            <a:r>
              <a:rPr lang="nl-NL" dirty="0" smtClean="0"/>
              <a:t>but:</a:t>
            </a:r>
            <a:endParaRPr lang="nl-NL" i="1" dirty="0" smtClean="0"/>
          </a:p>
          <a:p>
            <a:pPr marL="742950" lvl="2" indent="-342900"/>
            <a:r>
              <a:rPr lang="nl-NL" dirty="0" err="1" smtClean="0"/>
              <a:t>Completely</a:t>
            </a:r>
            <a:r>
              <a:rPr lang="nl-NL" dirty="0" smtClean="0"/>
              <a:t> </a:t>
            </a:r>
            <a:r>
              <a:rPr lang="nl-NL" dirty="0" err="1" smtClean="0"/>
              <a:t>due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i="1" dirty="0" smtClean="0"/>
              <a:t>zeer doen</a:t>
            </a:r>
            <a:r>
              <a:rPr lang="nl-NL" dirty="0" smtClean="0"/>
              <a:t> (</a:t>
            </a:r>
            <a:r>
              <a:rPr lang="nl-NL" dirty="0" err="1" smtClean="0"/>
              <a:t>lit</a:t>
            </a:r>
            <a:r>
              <a:rPr lang="nl-NL" dirty="0" smtClean="0"/>
              <a:t>. </a:t>
            </a:r>
            <a:r>
              <a:rPr lang="nl-NL" dirty="0" err="1" smtClean="0"/>
              <a:t>pain</a:t>
            </a:r>
            <a:r>
              <a:rPr lang="nl-NL" dirty="0" smtClean="0"/>
              <a:t>(</a:t>
            </a:r>
            <a:r>
              <a:rPr lang="nl-NL" dirty="0" err="1" smtClean="0"/>
              <a:t>ful</a:t>
            </a:r>
            <a:r>
              <a:rPr lang="nl-NL" dirty="0" smtClean="0"/>
              <a:t>) do, ‘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hurt</a:t>
            </a:r>
            <a:r>
              <a:rPr lang="nl-NL" dirty="0" smtClean="0"/>
              <a:t>’)</a:t>
            </a:r>
          </a:p>
          <a:p>
            <a:pPr marL="742950" lvl="2" indent="-342900"/>
            <a:r>
              <a:rPr lang="nl-NL" dirty="0" err="1" smtClean="0"/>
              <a:t>Can</a:t>
            </a:r>
            <a:r>
              <a:rPr lang="nl-NL" dirty="0" smtClean="0"/>
              <a:t> </a:t>
            </a:r>
            <a:r>
              <a:rPr lang="nl-NL" dirty="0" err="1" smtClean="0"/>
              <a:t>be</a:t>
            </a:r>
            <a:r>
              <a:rPr lang="nl-NL" dirty="0" smtClean="0"/>
              <a:t> </a:t>
            </a:r>
            <a:r>
              <a:rPr lang="nl-NL" dirty="0" err="1" smtClean="0"/>
              <a:t>identified</a:t>
            </a:r>
            <a:r>
              <a:rPr lang="nl-NL" dirty="0" smtClean="0"/>
              <a:t> </a:t>
            </a:r>
            <a:r>
              <a:rPr lang="nl-NL" dirty="0" err="1" smtClean="0"/>
              <a:t>very</a:t>
            </a:r>
            <a:r>
              <a:rPr lang="nl-NL" dirty="0" smtClean="0"/>
              <a:t> </a:t>
            </a:r>
            <a:r>
              <a:rPr lang="nl-NL" dirty="0" err="1" smtClean="0"/>
              <a:t>easily</a:t>
            </a:r>
            <a:r>
              <a:rPr lang="nl-NL" dirty="0" smtClean="0"/>
              <a:t> in </a:t>
            </a:r>
            <a:r>
              <a:rPr lang="nl-NL" dirty="0" err="1" smtClean="0"/>
              <a:t>PaQu</a:t>
            </a:r>
            <a:endParaRPr lang="en-US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err="1" smtClean="0"/>
              <a:t>Generalisability</a:t>
            </a:r>
            <a:r>
              <a:rPr lang="en-US" dirty="0" smtClean="0"/>
              <a:t>: Limited</a:t>
            </a:r>
          </a:p>
          <a:p>
            <a:pPr marL="742950" lvl="2" indent="-342900"/>
            <a:r>
              <a:rPr lang="en-US" dirty="0" smtClean="0"/>
              <a:t>It </a:t>
            </a:r>
            <a:r>
              <a:rPr lang="en-US" dirty="0"/>
              <a:t>concerns (cleaned) adult speech</a:t>
            </a:r>
          </a:p>
          <a:p>
            <a:pPr marL="742950" lvl="2" indent="-342900"/>
            <a:r>
              <a:rPr lang="en-US" dirty="0"/>
              <a:t>It concerns relatively short sentences, explicitly separated</a:t>
            </a:r>
          </a:p>
          <a:p>
            <a:pPr marL="742950" lvl="2" indent="-342900"/>
            <a:r>
              <a:rPr lang="en-US" dirty="0"/>
              <a:t>It mostly concerns a very local grammatical </a:t>
            </a:r>
            <a:r>
              <a:rPr lang="en-US" dirty="0" smtClean="0"/>
              <a:t>relation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1: Interpretation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12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92233501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nl-NL" dirty="0" err="1" smtClean="0"/>
              <a:t>All</a:t>
            </a:r>
            <a:r>
              <a:rPr lang="nl-NL" dirty="0" smtClean="0"/>
              <a:t> </a:t>
            </a:r>
            <a:r>
              <a:rPr lang="nl-NL" dirty="0" err="1" smtClean="0"/>
              <a:t>adults</a:t>
            </a:r>
            <a:r>
              <a:rPr lang="nl-NL" dirty="0" smtClean="0"/>
              <a:t>’ </a:t>
            </a:r>
            <a:r>
              <a:rPr lang="nl-NL" dirty="0" err="1" smtClean="0"/>
              <a:t>utterances</a:t>
            </a:r>
            <a:r>
              <a:rPr lang="nl-NL" dirty="0" smtClean="0"/>
              <a:t>: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2: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13</a:t>
            </a:fld>
            <a:endParaRPr lang="en-GB" noProof="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9869418"/>
              </p:ext>
            </p:extLst>
          </p:nvPr>
        </p:nvGraphicFramePr>
        <p:xfrm>
          <a:off x="683569" y="2924944"/>
          <a:ext cx="7776865" cy="27363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25024"/>
                <a:gridCol w="814422"/>
                <a:gridCol w="831751"/>
                <a:gridCol w="831751"/>
                <a:gridCol w="808645"/>
                <a:gridCol w="739334"/>
                <a:gridCol w="716229"/>
                <a:gridCol w="924167"/>
                <a:gridCol w="785542"/>
              </a:tblGrid>
              <a:tr h="6840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Results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mod A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mod N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Mod V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mod P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predc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other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unclear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n-US" sz="2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</a:tr>
              <a:tr h="68407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heel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i="0" u="none" strike="noStrike" dirty="0" smtClean="0">
                          <a:effectLst/>
                        </a:rPr>
                        <a:t>886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46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i="1" u="none" strike="noStrike" dirty="0">
                          <a:effectLst/>
                        </a:rPr>
                        <a:t>2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i="1" u="none" strike="noStrike" dirty="0">
                          <a:effectLst/>
                        </a:rPr>
                        <a:t>2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14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effectLst/>
                        </a:rPr>
                        <a:t>952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8407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erg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347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27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109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187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effectLst/>
                        </a:rPr>
                        <a:t>675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8407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zeer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i="1" u="none" strike="noStrike" dirty="0">
                          <a:effectLst/>
                        </a:rPr>
                        <a:t>83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19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21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effectLst/>
                        </a:rPr>
                        <a:t>138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7430586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nl-NL" i="1" dirty="0" smtClean="0"/>
              <a:t>Heel </a:t>
            </a:r>
            <a:r>
              <a:rPr lang="nl-NL" dirty="0" smtClean="0"/>
              <a:t>most frequent (</a:t>
            </a:r>
            <a:r>
              <a:rPr lang="nl-NL" dirty="0" err="1" smtClean="0"/>
              <a:t>almost</a:t>
            </a:r>
            <a:r>
              <a:rPr lang="nl-NL" dirty="0" smtClean="0"/>
              <a:t> 54%)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2:</a:t>
            </a:r>
            <a:br>
              <a:rPr lang="en-US" dirty="0" smtClean="0"/>
            </a:br>
            <a:r>
              <a:rPr lang="en-US" dirty="0" smtClean="0"/>
              <a:t>Interpretation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14</a:t>
            </a:fld>
            <a:endParaRPr lang="en-GB" noProof="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6554133"/>
              </p:ext>
            </p:extLst>
          </p:nvPr>
        </p:nvGraphicFramePr>
        <p:xfrm>
          <a:off x="683569" y="2924944"/>
          <a:ext cx="7776865" cy="27363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25024"/>
                <a:gridCol w="814422"/>
                <a:gridCol w="831751"/>
                <a:gridCol w="831751"/>
                <a:gridCol w="808645"/>
                <a:gridCol w="739334"/>
                <a:gridCol w="716229"/>
                <a:gridCol w="924167"/>
                <a:gridCol w="785542"/>
              </a:tblGrid>
              <a:tr h="6840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Results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mod A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mod N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Mod V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mod P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predc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other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unclear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n-US" sz="2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</a:tr>
              <a:tr h="68407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heel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i="0" u="none" strike="noStrike" dirty="0" smtClean="0">
                          <a:effectLst/>
                        </a:rPr>
                        <a:t>886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46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i="1" u="none" strike="noStrike" dirty="0">
                          <a:effectLst/>
                        </a:rPr>
                        <a:t>2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i="1" u="none" strike="noStrike" dirty="0">
                          <a:effectLst/>
                        </a:rPr>
                        <a:t>2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14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effectLst/>
                        </a:rPr>
                        <a:t>952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8407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erg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347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27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109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187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effectLst/>
                        </a:rPr>
                        <a:t>675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8407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zeer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i="1" u="none" strike="noStrike" dirty="0">
                          <a:effectLst/>
                        </a:rPr>
                        <a:t>83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19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21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effectLst/>
                        </a:rPr>
                        <a:t>138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2" name="Oval 1"/>
          <p:cNvSpPr/>
          <p:nvPr/>
        </p:nvSpPr>
        <p:spPr>
          <a:xfrm>
            <a:off x="7452320" y="3789040"/>
            <a:ext cx="1368152" cy="20882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94199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nl-NL" i="1" dirty="0" smtClean="0"/>
              <a:t>Heel</a:t>
            </a:r>
            <a:r>
              <a:rPr lang="nl-NL" dirty="0" smtClean="0"/>
              <a:t> as </a:t>
            </a:r>
            <a:r>
              <a:rPr lang="nl-NL" dirty="0" err="1" smtClean="0"/>
              <a:t>mod</a:t>
            </a:r>
            <a:r>
              <a:rPr lang="nl-NL" dirty="0" smtClean="0"/>
              <a:t> A </a:t>
            </a:r>
            <a:r>
              <a:rPr lang="nl-NL" dirty="0" err="1" smtClean="0"/>
              <a:t>overwhelming</a:t>
            </a:r>
            <a:r>
              <a:rPr lang="nl-NL" dirty="0" smtClean="0"/>
              <a:t>: &gt; 93%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2:</a:t>
            </a:r>
            <a:br>
              <a:rPr lang="en-US" dirty="0" smtClean="0"/>
            </a:br>
            <a:r>
              <a:rPr lang="en-US" dirty="0" smtClean="0"/>
              <a:t>Interpretation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15</a:t>
            </a:fld>
            <a:endParaRPr lang="en-GB" noProof="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7831063"/>
              </p:ext>
            </p:extLst>
          </p:nvPr>
        </p:nvGraphicFramePr>
        <p:xfrm>
          <a:off x="683569" y="2924944"/>
          <a:ext cx="7776865" cy="27363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25024"/>
                <a:gridCol w="814422"/>
                <a:gridCol w="831751"/>
                <a:gridCol w="831751"/>
                <a:gridCol w="808645"/>
                <a:gridCol w="739334"/>
                <a:gridCol w="716229"/>
                <a:gridCol w="924167"/>
                <a:gridCol w="785542"/>
              </a:tblGrid>
              <a:tr h="6840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Results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mod A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mod N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Mod V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mod P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predc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other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unclear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n-US" sz="2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</a:tr>
              <a:tr h="68407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heel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i="0" u="none" strike="noStrike" dirty="0" smtClean="0">
                          <a:effectLst/>
                        </a:rPr>
                        <a:t>886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46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i="1" u="none" strike="noStrike" dirty="0">
                          <a:effectLst/>
                        </a:rPr>
                        <a:t>2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i="1" u="none" strike="noStrike" dirty="0">
                          <a:effectLst/>
                        </a:rPr>
                        <a:t>2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14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effectLst/>
                        </a:rPr>
                        <a:t>952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8407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erg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347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27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109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187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effectLst/>
                        </a:rPr>
                        <a:t>675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8407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zeer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i="1" u="none" strike="noStrike" dirty="0">
                          <a:effectLst/>
                        </a:rPr>
                        <a:t>83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19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21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effectLst/>
                        </a:rPr>
                        <a:t>138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2" name="Oval 1"/>
          <p:cNvSpPr/>
          <p:nvPr/>
        </p:nvSpPr>
        <p:spPr>
          <a:xfrm>
            <a:off x="1763688" y="3645024"/>
            <a:ext cx="7200800" cy="86409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963701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nl-NL" i="1" dirty="0" smtClean="0"/>
              <a:t>Heel</a:t>
            </a:r>
            <a:r>
              <a:rPr lang="nl-NL" dirty="0" smtClean="0"/>
              <a:t> as </a:t>
            </a:r>
            <a:r>
              <a:rPr lang="nl-NL" dirty="0" err="1" smtClean="0"/>
              <a:t>mod</a:t>
            </a:r>
            <a:r>
              <a:rPr lang="nl-NL" dirty="0" smtClean="0"/>
              <a:t> V, </a:t>
            </a:r>
            <a:r>
              <a:rPr lang="nl-NL" dirty="0" err="1" smtClean="0"/>
              <a:t>mod</a:t>
            </a:r>
            <a:r>
              <a:rPr lang="nl-NL" dirty="0" smtClean="0"/>
              <a:t> P wrong analysis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2:</a:t>
            </a:r>
            <a:br>
              <a:rPr lang="en-US" dirty="0" smtClean="0"/>
            </a:br>
            <a:r>
              <a:rPr lang="en-US" dirty="0" smtClean="0"/>
              <a:t>Interpretation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16</a:t>
            </a:fld>
            <a:endParaRPr lang="en-GB" noProof="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4981445"/>
              </p:ext>
            </p:extLst>
          </p:nvPr>
        </p:nvGraphicFramePr>
        <p:xfrm>
          <a:off x="683569" y="2924944"/>
          <a:ext cx="7776865" cy="27363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25024"/>
                <a:gridCol w="814422"/>
                <a:gridCol w="831751"/>
                <a:gridCol w="831751"/>
                <a:gridCol w="808645"/>
                <a:gridCol w="739334"/>
                <a:gridCol w="716229"/>
                <a:gridCol w="924167"/>
                <a:gridCol w="785542"/>
              </a:tblGrid>
              <a:tr h="6840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Results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mod A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mod N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Mod V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mod P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predc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other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unclear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n-US" sz="2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</a:tr>
              <a:tr h="68407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heel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i="0" u="none" strike="noStrike" dirty="0" smtClean="0">
                          <a:effectLst/>
                        </a:rPr>
                        <a:t>886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46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i="1" u="none" strike="noStrike" dirty="0">
                          <a:effectLst/>
                        </a:rPr>
                        <a:t>2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i="1" u="none" strike="noStrike" dirty="0">
                          <a:effectLst/>
                        </a:rPr>
                        <a:t>2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14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effectLst/>
                        </a:rPr>
                        <a:t>952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8407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erg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347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27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109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187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effectLst/>
                        </a:rPr>
                        <a:t>675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8407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zeer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i="1" u="none" strike="noStrike" dirty="0">
                          <a:effectLst/>
                        </a:rPr>
                        <a:t>83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19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21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effectLst/>
                        </a:rPr>
                        <a:t>138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2" name="Oval 1"/>
          <p:cNvSpPr/>
          <p:nvPr/>
        </p:nvSpPr>
        <p:spPr>
          <a:xfrm>
            <a:off x="1763688" y="3645024"/>
            <a:ext cx="7200800" cy="86409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 descr="C:\Users\Odijk101\AppData\Local\Microsoft\Windows\Temporary Internet Files\Content.IE5\WCH2YYLW\Not_allowed.svg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793898"/>
            <a:ext cx="612068" cy="566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Odijk101\AppData\Local\Microsoft\Windows\Temporary Internet Files\Content.IE5\WCH2YYLW\Not_allowed.svg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963" y="3793898"/>
            <a:ext cx="612068" cy="566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6445483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nl-NL" dirty="0" err="1" smtClean="0"/>
              <a:t>Mod</a:t>
            </a:r>
            <a:r>
              <a:rPr lang="nl-NL" dirty="0" smtClean="0"/>
              <a:t> A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mod</a:t>
            </a:r>
            <a:r>
              <a:rPr lang="nl-NL" dirty="0" smtClean="0"/>
              <a:t> V more </a:t>
            </a:r>
            <a:r>
              <a:rPr lang="nl-NL" dirty="0" err="1" smtClean="0"/>
              <a:t>balanced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i="1" dirty="0" smtClean="0"/>
              <a:t>erg</a:t>
            </a:r>
            <a:endParaRPr lang="nl-NL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2:</a:t>
            </a:r>
            <a:br>
              <a:rPr lang="en-US" dirty="0" smtClean="0"/>
            </a:br>
            <a:r>
              <a:rPr lang="en-US" dirty="0" smtClean="0"/>
              <a:t>Interpretation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17</a:t>
            </a:fld>
            <a:endParaRPr lang="en-GB" noProof="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5411055"/>
              </p:ext>
            </p:extLst>
          </p:nvPr>
        </p:nvGraphicFramePr>
        <p:xfrm>
          <a:off x="683569" y="2924944"/>
          <a:ext cx="7776865" cy="27363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25024"/>
                <a:gridCol w="814422"/>
                <a:gridCol w="831751"/>
                <a:gridCol w="831751"/>
                <a:gridCol w="808645"/>
                <a:gridCol w="739334"/>
                <a:gridCol w="716229"/>
                <a:gridCol w="924167"/>
                <a:gridCol w="785542"/>
              </a:tblGrid>
              <a:tr h="6840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Results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mod A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mod N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Mod V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mod P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predc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other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unclear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n-US" sz="2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</a:tr>
              <a:tr h="68407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heel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i="0" u="none" strike="noStrike" dirty="0" smtClean="0">
                          <a:effectLst/>
                        </a:rPr>
                        <a:t>886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46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i="1" u="none" strike="noStrike" dirty="0">
                          <a:effectLst/>
                        </a:rPr>
                        <a:t>2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i="1" u="none" strike="noStrike" dirty="0">
                          <a:effectLst/>
                        </a:rPr>
                        <a:t>2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14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effectLst/>
                        </a:rPr>
                        <a:t>952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8407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erg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347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27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109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187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effectLst/>
                        </a:rPr>
                        <a:t>675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8407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zeer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i="1" u="none" strike="noStrike" dirty="0">
                          <a:effectLst/>
                        </a:rPr>
                        <a:t>83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19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21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effectLst/>
                        </a:rPr>
                        <a:t>138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1784196" y="4293096"/>
            <a:ext cx="2931820" cy="86409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330371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nl-NL" dirty="0" err="1" smtClean="0"/>
              <a:t>Evidence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i="1" dirty="0" smtClean="0"/>
              <a:t>zeer</a:t>
            </a:r>
            <a:r>
              <a:rPr lang="nl-NL" dirty="0" smtClean="0"/>
              <a:t> </a:t>
            </a:r>
            <a:r>
              <a:rPr lang="nl-NL" dirty="0" err="1" smtClean="0"/>
              <a:t>mostly</a:t>
            </a:r>
            <a:r>
              <a:rPr lang="nl-NL" dirty="0" smtClean="0"/>
              <a:t> </a:t>
            </a:r>
            <a:r>
              <a:rPr lang="nl-NL" dirty="0" err="1" smtClean="0"/>
              <a:t>lacking</a:t>
            </a:r>
            <a:endParaRPr lang="nl-NL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nl-NL" dirty="0" smtClean="0"/>
              <a:t>Cases of </a:t>
            </a:r>
            <a:r>
              <a:rPr lang="nl-NL" dirty="0" err="1" smtClean="0"/>
              <a:t>Mod</a:t>
            </a:r>
            <a:r>
              <a:rPr lang="nl-NL" dirty="0" smtClean="0"/>
              <a:t>  V are </a:t>
            </a:r>
            <a:r>
              <a:rPr lang="nl-NL" dirty="0" err="1" smtClean="0"/>
              <a:t>mostly</a:t>
            </a:r>
            <a:r>
              <a:rPr lang="nl-NL" dirty="0" smtClean="0"/>
              <a:t> wrong analyses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2:</a:t>
            </a:r>
            <a:br>
              <a:rPr lang="en-US" dirty="0" smtClean="0"/>
            </a:br>
            <a:r>
              <a:rPr lang="en-US" dirty="0" smtClean="0"/>
              <a:t>Interpretation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18</a:t>
            </a:fld>
            <a:endParaRPr lang="en-GB" noProof="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1549188"/>
              </p:ext>
            </p:extLst>
          </p:nvPr>
        </p:nvGraphicFramePr>
        <p:xfrm>
          <a:off x="683569" y="2924944"/>
          <a:ext cx="7776865" cy="27363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25024"/>
                <a:gridCol w="814422"/>
                <a:gridCol w="831751"/>
                <a:gridCol w="831751"/>
                <a:gridCol w="808645"/>
                <a:gridCol w="739334"/>
                <a:gridCol w="716229"/>
                <a:gridCol w="924167"/>
                <a:gridCol w="785542"/>
              </a:tblGrid>
              <a:tr h="6840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Results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mod A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mod N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Mod V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mod P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predc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other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unclear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n-US" sz="2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</a:tr>
              <a:tr h="68407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heel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i="0" u="none" strike="noStrike" dirty="0" smtClean="0">
                          <a:effectLst/>
                        </a:rPr>
                        <a:t>886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46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i="1" u="none" strike="noStrike" dirty="0">
                          <a:effectLst/>
                        </a:rPr>
                        <a:t>2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i="1" u="none" strike="noStrike" dirty="0">
                          <a:effectLst/>
                        </a:rPr>
                        <a:t>2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14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effectLst/>
                        </a:rPr>
                        <a:t>952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8407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erg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347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27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109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187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effectLst/>
                        </a:rPr>
                        <a:t>675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8407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zeer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i="1" u="none" strike="noStrike" dirty="0">
                          <a:effectLst/>
                        </a:rPr>
                        <a:t>83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19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21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effectLst/>
                        </a:rPr>
                        <a:t>138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1754779" y="5013176"/>
            <a:ext cx="3960440" cy="86409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 descr="C:\Users\Odijk101\AppData\Local\Microsoft\Windows\Temporary Internet Files\Content.IE5\WCH2YYLW\Not_allowed.svg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5144178"/>
            <a:ext cx="612068" cy="566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9330371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nl-NL" dirty="0" err="1" smtClean="0"/>
              <a:t>Evidence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Mod</a:t>
            </a:r>
            <a:r>
              <a:rPr lang="nl-NL" dirty="0" smtClean="0"/>
              <a:t> P </a:t>
            </a:r>
            <a:r>
              <a:rPr lang="nl-NL" dirty="0" err="1" smtClean="0"/>
              <a:t>mostly</a:t>
            </a:r>
            <a:r>
              <a:rPr lang="nl-NL" dirty="0" smtClean="0"/>
              <a:t> </a:t>
            </a:r>
            <a:r>
              <a:rPr lang="nl-NL" dirty="0" err="1" smtClean="0"/>
              <a:t>lacking</a:t>
            </a:r>
            <a:endParaRPr lang="nl-NL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nl-NL" dirty="0" err="1" smtClean="0"/>
              <a:t>Some</a:t>
            </a:r>
            <a:r>
              <a:rPr lang="nl-NL" dirty="0" smtClean="0"/>
              <a:t> </a:t>
            </a:r>
            <a:r>
              <a:rPr lang="nl-NL" dirty="0" err="1" smtClean="0"/>
              <a:t>evidence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i="1" dirty="0" smtClean="0"/>
              <a:t>erg, zeer</a:t>
            </a:r>
            <a:r>
              <a:rPr lang="nl-NL" dirty="0" smtClean="0"/>
              <a:t> (4 </a:t>
            </a:r>
            <a:r>
              <a:rPr lang="nl-NL" dirty="0" err="1" smtClean="0"/>
              <a:t>occurrences</a:t>
            </a:r>
            <a:r>
              <a:rPr lang="nl-NL" dirty="0" smtClean="0"/>
              <a:t>)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2:</a:t>
            </a:r>
            <a:br>
              <a:rPr lang="en-US" dirty="0" smtClean="0"/>
            </a:br>
            <a:r>
              <a:rPr lang="en-US" dirty="0" smtClean="0"/>
              <a:t>Interpretation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19</a:t>
            </a:fld>
            <a:endParaRPr lang="en-GB" noProof="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4337401"/>
              </p:ext>
            </p:extLst>
          </p:nvPr>
        </p:nvGraphicFramePr>
        <p:xfrm>
          <a:off x="683569" y="2924944"/>
          <a:ext cx="7776865" cy="27363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25024"/>
                <a:gridCol w="814422"/>
                <a:gridCol w="831751"/>
                <a:gridCol w="831751"/>
                <a:gridCol w="808645"/>
                <a:gridCol w="739334"/>
                <a:gridCol w="716229"/>
                <a:gridCol w="924167"/>
                <a:gridCol w="785542"/>
              </a:tblGrid>
              <a:tr h="6840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Results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mod A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mod N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Mod V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mod P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predc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other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unclear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n-US" sz="2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</a:tr>
              <a:tr h="68407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heel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i="0" u="none" strike="noStrike" dirty="0" smtClean="0">
                          <a:effectLst/>
                        </a:rPr>
                        <a:t>886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46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i="1" u="none" strike="noStrike" dirty="0">
                          <a:effectLst/>
                        </a:rPr>
                        <a:t>2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i="1" u="none" strike="noStrike" dirty="0">
                          <a:effectLst/>
                        </a:rPr>
                        <a:t>2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14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effectLst/>
                        </a:rPr>
                        <a:t>952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8407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erg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347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27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109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187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effectLst/>
                        </a:rPr>
                        <a:t>675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8407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zeer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i="1" u="none" strike="noStrike" dirty="0">
                          <a:effectLst/>
                        </a:rPr>
                        <a:t>83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19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21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effectLst/>
                        </a:rPr>
                        <a:t>138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4644009" y="3717032"/>
            <a:ext cx="864096" cy="23042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 descr="C:\Users\Odijk101\AppData\Local\Microsoft\Windows\Temporary Internet Files\Content.IE5\WCH2YYLW\Not_allowed.svg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9" y="3733156"/>
            <a:ext cx="612068" cy="566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2632153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Introduction</a:t>
            </a:r>
          </a:p>
          <a:p>
            <a:pPr>
              <a:lnSpc>
                <a:spcPct val="80000"/>
              </a:lnSpc>
            </a:pPr>
            <a:r>
              <a:rPr lang="nl-NL" dirty="0" smtClean="0"/>
              <a:t>CHILDES Corpora</a:t>
            </a:r>
          </a:p>
          <a:p>
            <a:pPr>
              <a:lnSpc>
                <a:spcPct val="80000"/>
              </a:lnSpc>
            </a:pPr>
            <a:r>
              <a:rPr lang="nl-NL" dirty="0" err="1" smtClean="0"/>
              <a:t>PaQu</a:t>
            </a:r>
            <a:endParaRPr lang="nl-NL" dirty="0" smtClean="0"/>
          </a:p>
          <a:p>
            <a:pPr>
              <a:lnSpc>
                <a:spcPct val="80000"/>
              </a:lnSpc>
            </a:pPr>
            <a:r>
              <a:rPr lang="nl-NL" dirty="0" smtClean="0"/>
              <a:t>Evaluation &amp; Analysis</a:t>
            </a:r>
          </a:p>
          <a:p>
            <a:pPr>
              <a:lnSpc>
                <a:spcPct val="80000"/>
              </a:lnSpc>
            </a:pPr>
            <a:r>
              <a:rPr lang="nl-NL" dirty="0" err="1" smtClean="0"/>
              <a:t>Conclusions</a:t>
            </a:r>
            <a:endParaRPr lang="nl-NL" dirty="0" smtClean="0"/>
          </a:p>
          <a:p>
            <a:pPr>
              <a:lnSpc>
                <a:spcPct val="80000"/>
              </a:lnSpc>
            </a:pPr>
            <a:r>
              <a:rPr lang="nl-NL" dirty="0" err="1" smtClean="0"/>
              <a:t>Future</a:t>
            </a:r>
            <a:r>
              <a:rPr lang="nl-NL" dirty="0" smtClean="0"/>
              <a:t> </a:t>
            </a:r>
            <a:r>
              <a:rPr lang="nl-NL" dirty="0" err="1" smtClean="0"/>
              <a:t>Work</a:t>
            </a:r>
            <a:endParaRPr lang="nl-NL" dirty="0" smtClean="0"/>
          </a:p>
          <a:p>
            <a:pPr>
              <a:lnSpc>
                <a:spcPct val="80000"/>
              </a:lnSpc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2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239420332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nl-NL" dirty="0" smtClean="0"/>
              <a:t>Van Kampen </a:t>
            </a:r>
            <a:r>
              <a:rPr lang="nl-NL" dirty="0" err="1" smtClean="0"/>
              <a:t>Children’s</a:t>
            </a:r>
            <a:r>
              <a:rPr lang="nl-NL" dirty="0" smtClean="0"/>
              <a:t> speech: </a:t>
            </a:r>
            <a:r>
              <a:rPr lang="nl-NL" dirty="0" err="1" smtClean="0"/>
              <a:t>Accuracy</a:t>
            </a:r>
            <a:endParaRPr lang="nl-NL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nl-NL" dirty="0" err="1" smtClean="0"/>
              <a:t>Similar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the </a:t>
            </a:r>
            <a:r>
              <a:rPr lang="nl-NL" dirty="0" err="1" smtClean="0"/>
              <a:t>Adults</a:t>
            </a:r>
            <a:r>
              <a:rPr lang="nl-NL" dirty="0" smtClean="0"/>
              <a:t>’ speech </a:t>
            </a:r>
            <a:r>
              <a:rPr lang="nl-NL" dirty="0" smtClean="0"/>
              <a:t>but </a:t>
            </a:r>
            <a:r>
              <a:rPr lang="nl-NL" dirty="0" err="1" smtClean="0"/>
              <a:t>slightly</a:t>
            </a:r>
            <a:r>
              <a:rPr lang="nl-NL" dirty="0" smtClean="0"/>
              <a:t> </a:t>
            </a:r>
            <a:r>
              <a:rPr lang="nl-NL" dirty="0" err="1" smtClean="0"/>
              <a:t>lower</a:t>
            </a:r>
            <a:endParaRPr lang="nl-NL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nl-NL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nl-NL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3:</a:t>
            </a:r>
            <a:br>
              <a:rPr lang="en-US" dirty="0" smtClean="0"/>
            </a:b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20</a:t>
            </a:fld>
            <a:endParaRPr lang="en-GB" noProof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4392137"/>
              </p:ext>
            </p:extLst>
          </p:nvPr>
        </p:nvGraphicFramePr>
        <p:xfrm>
          <a:off x="1187624" y="3140968"/>
          <a:ext cx="6096000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4000" dirty="0" smtClean="0"/>
                        <a:t>Word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4000" dirty="0" err="1" smtClean="0"/>
                        <a:t>Acc</a:t>
                      </a:r>
                      <a:endParaRPr lang="en-US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4000" dirty="0" smtClean="0"/>
                        <a:t>heel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4000" dirty="0" smtClean="0"/>
                        <a:t>0.90</a:t>
                      </a:r>
                      <a:endParaRPr lang="en-US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4000" dirty="0" smtClean="0"/>
                        <a:t>erg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4000" dirty="0" smtClean="0"/>
                        <a:t>0.73</a:t>
                      </a:r>
                      <a:endParaRPr lang="en-US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4000" dirty="0" smtClean="0"/>
                        <a:t>zeer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4000" dirty="0" smtClean="0"/>
                        <a:t>0.17</a:t>
                      </a:r>
                      <a:endParaRPr lang="en-US" sz="4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1327713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Linguistics:</a:t>
            </a:r>
          </a:p>
          <a:p>
            <a:pPr marL="742950" lvl="2" indent="-342900"/>
            <a:r>
              <a:rPr lang="en-US" dirty="0" smtClean="0"/>
              <a:t>No </a:t>
            </a:r>
            <a:r>
              <a:rPr lang="en-US" dirty="0"/>
              <a:t>examples for mod P: how to explain </a:t>
            </a:r>
            <a:r>
              <a:rPr lang="en-US" i="1" dirty="0"/>
              <a:t>heel</a:t>
            </a:r>
            <a:r>
              <a:rPr lang="en-US" dirty="0"/>
              <a:t> v. </a:t>
            </a:r>
            <a:r>
              <a:rPr lang="en-US" i="1" dirty="0"/>
              <a:t>erg, </a:t>
            </a:r>
            <a:r>
              <a:rPr lang="en-US" i="1" dirty="0" err="1"/>
              <a:t>zeer</a:t>
            </a:r>
            <a:r>
              <a:rPr lang="en-US" dirty="0"/>
              <a:t>?</a:t>
            </a:r>
          </a:p>
          <a:p>
            <a:pPr marL="742950" lvl="2" indent="-342900"/>
            <a:r>
              <a:rPr lang="en-US" dirty="0" err="1"/>
              <a:t>Overwhelmingness</a:t>
            </a:r>
            <a:r>
              <a:rPr lang="en-US" dirty="0"/>
              <a:t> of mod A for </a:t>
            </a:r>
            <a:r>
              <a:rPr lang="en-US" i="1" dirty="0" smtClean="0"/>
              <a:t>heel</a:t>
            </a:r>
            <a:r>
              <a:rPr lang="en-US" dirty="0" smtClean="0"/>
              <a:t> might be a relevant factor</a:t>
            </a:r>
            <a:endParaRPr lang="en-US" dirty="0"/>
          </a:p>
          <a:p>
            <a:pPr marL="742950" lvl="2" indent="-342900"/>
            <a:r>
              <a:rPr lang="en-US" dirty="0" smtClean="0"/>
              <a:t>Current </a:t>
            </a:r>
            <a:r>
              <a:rPr lang="en-US" dirty="0"/>
              <a:t>Dutch CHILDES corpora </a:t>
            </a:r>
            <a:r>
              <a:rPr lang="en-US" dirty="0" smtClean="0"/>
              <a:t>probably too small to </a:t>
            </a:r>
            <a:r>
              <a:rPr lang="en-US" dirty="0"/>
              <a:t>draw reliable </a:t>
            </a:r>
            <a:r>
              <a:rPr lang="en-US" dirty="0" smtClean="0"/>
              <a:t>conclusions</a:t>
            </a:r>
            <a:endParaRPr lang="nl-NL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br>
              <a:rPr lang="en-US" dirty="0" smtClean="0"/>
            </a:b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21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59938532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 err="1" smtClean="0"/>
              <a:t>PaQu</a:t>
            </a:r>
            <a:r>
              <a:rPr lang="en-US" dirty="0" smtClean="0"/>
              <a:t>:</a:t>
            </a:r>
          </a:p>
          <a:p>
            <a:pPr marL="811530" lvl="2" indent="-171450"/>
            <a:r>
              <a:rPr lang="en-GB" dirty="0" err="1"/>
              <a:t>PaQu</a:t>
            </a:r>
            <a:r>
              <a:rPr lang="en-GB" dirty="0"/>
              <a:t> is very useful for doing better and more efficient manual  verification of hypotheses</a:t>
            </a:r>
          </a:p>
          <a:p>
            <a:pPr marL="811530" lvl="2" indent="-171450"/>
            <a:r>
              <a:rPr lang="en-GB" dirty="0"/>
              <a:t>In some cases its </a:t>
            </a:r>
            <a:r>
              <a:rPr lang="en-GB" dirty="0" smtClean="0"/>
              <a:t>parses </a:t>
            </a:r>
            <a:r>
              <a:rPr lang="en-GB" dirty="0"/>
              <a:t>and their statistics can reliably be used directly (though care is required</a:t>
            </a:r>
            <a:r>
              <a:rPr lang="en-GB" dirty="0" smtClean="0"/>
              <a:t>!)</a:t>
            </a:r>
          </a:p>
          <a:p>
            <a:pPr marL="811530" lvl="2" indent="-171450"/>
            <a:r>
              <a:rPr lang="en-GB" dirty="0" smtClean="0"/>
              <a:t>Several small details were improved, small additions to functionality made through these experiments</a:t>
            </a:r>
            <a:endParaRPr lang="nl-NL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br>
              <a:rPr lang="en-US" dirty="0" smtClean="0"/>
            </a:b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22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332951470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 lnSpcReduction="20000"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en-GB" dirty="0" smtClean="0"/>
              <a:t>More </a:t>
            </a:r>
            <a:r>
              <a:rPr lang="en-GB" dirty="0"/>
              <a:t>experiments for the children’s speech (cf. [Odijk 2014:34])</a:t>
            </a:r>
          </a:p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en-GB" dirty="0"/>
              <a:t>Similar experiments for </a:t>
            </a:r>
            <a:r>
              <a:rPr lang="en-GB" dirty="0" smtClean="0"/>
              <a:t>other examples </a:t>
            </a:r>
          </a:p>
          <a:p>
            <a:pPr marL="571500" lvl="2" indent="-171450"/>
            <a:r>
              <a:rPr lang="en-GB" i="1" dirty="0" err="1" smtClean="0"/>
              <a:t>te</a:t>
            </a:r>
            <a:r>
              <a:rPr lang="en-GB" dirty="0" smtClean="0"/>
              <a:t> ‘too’ v</a:t>
            </a:r>
            <a:r>
              <a:rPr lang="en-GB" dirty="0"/>
              <a:t>. </a:t>
            </a:r>
            <a:r>
              <a:rPr lang="en-GB" i="1" dirty="0" err="1" smtClean="0"/>
              <a:t>overmatig</a:t>
            </a:r>
            <a:r>
              <a:rPr lang="en-GB" i="1" dirty="0" smtClean="0"/>
              <a:t> ‘excessively’; </a:t>
            </a:r>
            <a:r>
              <a:rPr lang="en-GB" i="1" dirty="0" err="1"/>
              <a:t>worden</a:t>
            </a:r>
            <a:r>
              <a:rPr lang="en-GB" dirty="0"/>
              <a:t> </a:t>
            </a:r>
            <a:r>
              <a:rPr lang="en-GB" dirty="0" smtClean="0"/>
              <a:t>‘</a:t>
            </a:r>
            <a:r>
              <a:rPr lang="en-GB" dirty="0" err="1" smtClean="0"/>
              <a:t>become’v</a:t>
            </a:r>
            <a:r>
              <a:rPr lang="en-GB" dirty="0"/>
              <a:t>. </a:t>
            </a:r>
            <a:r>
              <a:rPr lang="en-GB" i="1" dirty="0" err="1"/>
              <a:t>raken</a:t>
            </a:r>
            <a:r>
              <a:rPr lang="en-GB" i="1" dirty="0"/>
              <a:t> </a:t>
            </a:r>
            <a:r>
              <a:rPr lang="en-GB" i="1" dirty="0" smtClean="0"/>
              <a:t>‘get’ </a:t>
            </a:r>
            <a:r>
              <a:rPr lang="en-GB" dirty="0" smtClean="0"/>
              <a:t>and </a:t>
            </a:r>
            <a:r>
              <a:rPr lang="en-GB" dirty="0"/>
              <a:t>others</a:t>
            </a:r>
          </a:p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en-GB" dirty="0"/>
              <a:t>Extend </a:t>
            </a:r>
            <a:r>
              <a:rPr lang="en-GB" dirty="0" err="1"/>
              <a:t>PaQu</a:t>
            </a:r>
            <a:r>
              <a:rPr lang="en-GB" dirty="0"/>
              <a:t> to include all relevant `metadata’</a:t>
            </a:r>
          </a:p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en-GB" dirty="0"/>
              <a:t>Extend </a:t>
            </a:r>
            <a:r>
              <a:rPr lang="en-GB" dirty="0" err="1"/>
              <a:t>PaQu</a:t>
            </a:r>
            <a:r>
              <a:rPr lang="en-GB" dirty="0"/>
              <a:t> to natively support common formats such as CHAT, Folia, TEI, …</a:t>
            </a:r>
          </a:p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en-GB" dirty="0"/>
              <a:t>Make similar system for </a:t>
            </a:r>
            <a:r>
              <a:rPr lang="en-GB" dirty="0" err="1" smtClean="0"/>
              <a:t>GrETEL</a:t>
            </a:r>
            <a:r>
              <a:rPr lang="en-GB" dirty="0" smtClean="0"/>
              <a:t>, </a:t>
            </a:r>
            <a:r>
              <a:rPr lang="en-GB" dirty="0" err="1" smtClean="0"/>
              <a:t>OpenSONAR</a:t>
            </a:r>
            <a:endParaRPr lang="en-GB" dirty="0"/>
          </a:p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en-GB" dirty="0"/>
              <a:t>Manually verify (parts of) parses for CHILDES </a:t>
            </a:r>
            <a:r>
              <a:rPr lang="en-GB" dirty="0" smtClean="0"/>
              <a:t>corpora</a:t>
            </a:r>
          </a:p>
          <a:p>
            <a:pPr marL="0" lvl="1" indent="0">
              <a:buNone/>
            </a:pPr>
            <a:r>
              <a:rPr lang="en-GB" dirty="0" smtClean="0"/>
              <a:t>(most is being done in CLARIAH-NL or UU </a:t>
            </a:r>
            <a:r>
              <a:rPr lang="en-GB" dirty="0" err="1" smtClean="0"/>
              <a:t>AnnCor</a:t>
            </a:r>
            <a:r>
              <a:rPr lang="en-GB" dirty="0" smtClean="0"/>
              <a:t>)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23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37948434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6000" dirty="0" smtClean="0"/>
              <a:t>Thanks for Attention!</a:t>
            </a:r>
          </a:p>
          <a:p>
            <a:pPr marL="0" indent="0" algn="ctr">
              <a:buNone/>
            </a:pPr>
            <a:r>
              <a:rPr lang="en-US" sz="2400" dirty="0" smtClean="0"/>
              <a:t>Visit the Demo at 16:30!</a:t>
            </a:r>
          </a:p>
          <a:p>
            <a:pPr marL="0" indent="0" algn="ctr">
              <a:buNone/>
            </a:pPr>
            <a:endParaRPr lang="en-US" sz="1800" dirty="0" smtClean="0"/>
          </a:p>
          <a:p>
            <a:pPr marL="0" indent="0" algn="ctr">
              <a:buNone/>
            </a:pPr>
            <a:r>
              <a:rPr lang="en-US" sz="2400" dirty="0" smtClean="0"/>
              <a:t>Visit the Bazaar at 14:30 for a completely different use of </a:t>
            </a:r>
            <a:r>
              <a:rPr lang="en-US" sz="2400" dirty="0" err="1" smtClean="0"/>
              <a:t>PaQu</a:t>
            </a:r>
            <a:r>
              <a:rPr lang="en-US" sz="2400" dirty="0" smtClean="0"/>
              <a:t>!</a:t>
            </a:r>
          </a:p>
          <a:p>
            <a:pPr marL="0" indent="0" algn="ctr">
              <a:buNone/>
            </a:pPr>
            <a:endParaRPr lang="en-US" sz="60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24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133186351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endParaRPr lang="en-US" dirty="0"/>
          </a:p>
          <a:p>
            <a:pPr marL="0" indent="0">
              <a:lnSpc>
                <a:spcPct val="80000"/>
              </a:lnSpc>
              <a:buNone/>
            </a:pPr>
            <a:endParaRPr lang="nl-NL" dirty="0" smtClean="0"/>
          </a:p>
          <a:p>
            <a:pPr marL="0" indent="0">
              <a:lnSpc>
                <a:spcPct val="80000"/>
              </a:lnSpc>
              <a:buNone/>
            </a:pPr>
            <a:endParaRPr lang="nl-NL" dirty="0"/>
          </a:p>
          <a:p>
            <a:pPr marL="0" indent="0">
              <a:lnSpc>
                <a:spcPct val="80000"/>
              </a:lnSpc>
              <a:buNone/>
            </a:pPr>
            <a:endParaRPr lang="nl-NL" dirty="0" smtClean="0"/>
          </a:p>
          <a:p>
            <a:pPr marL="0" indent="0">
              <a:lnSpc>
                <a:spcPct val="80000"/>
              </a:lnSpc>
              <a:buNone/>
            </a:pPr>
            <a:endParaRPr lang="nl-NL" dirty="0"/>
          </a:p>
          <a:p>
            <a:pPr marL="0" indent="0">
              <a:lnSpc>
                <a:spcPct val="80000"/>
              </a:lnSpc>
              <a:buNone/>
            </a:pPr>
            <a:endParaRPr lang="nl-NL" dirty="0" smtClean="0"/>
          </a:p>
          <a:p>
            <a:pPr marL="0" indent="0">
              <a:lnSpc>
                <a:spcPct val="80000"/>
              </a:lnSpc>
              <a:buNone/>
            </a:pPr>
            <a:endParaRPr lang="nl-NL" dirty="0"/>
          </a:p>
          <a:p>
            <a:pPr marL="0" indent="0">
              <a:lnSpc>
                <a:spcPct val="80000"/>
              </a:lnSpc>
              <a:buNone/>
            </a:pPr>
            <a:endParaRPr lang="nl-NL" dirty="0" smtClean="0"/>
          </a:p>
          <a:p>
            <a:pPr marL="0" indent="0" algn="ctr">
              <a:lnSpc>
                <a:spcPct val="80000"/>
              </a:lnSpc>
              <a:buNone/>
            </a:pPr>
            <a:endParaRPr lang="nl-NL" dirty="0" smtClean="0">
              <a:sym typeface="Wingdings" panose="05000000000000000000" pitchFamily="2" charset="2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nl-NL" dirty="0" smtClean="0">
                <a:sym typeface="Wingdings" panose="05000000000000000000" pitchFamily="2" charset="2"/>
              </a:rPr>
              <a:t> NO!</a:t>
            </a:r>
            <a:endParaRPr lang="en-US" dirty="0" smtClean="0"/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Correlation with other Differences?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25</a:t>
            </a:fld>
            <a:endParaRPr lang="en-GB" noProof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2294261"/>
              </p:ext>
            </p:extLst>
          </p:nvPr>
        </p:nvGraphicFramePr>
        <p:xfrm>
          <a:off x="899592" y="1412776"/>
          <a:ext cx="7632848" cy="4092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0158"/>
                <a:gridCol w="2769124"/>
                <a:gridCol w="2003566"/>
              </a:tblGrid>
              <a:tr h="524630">
                <a:tc>
                  <a:txBody>
                    <a:bodyPr/>
                    <a:lstStyle/>
                    <a:p>
                      <a:r>
                        <a:rPr lang="nl-NL" sz="2800" dirty="0" err="1" smtClean="0"/>
                        <a:t>Phenomenon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 err="1" smtClean="0"/>
                        <a:t>Opposes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 smtClean="0"/>
                        <a:t>Versus</a:t>
                      </a:r>
                      <a:endParaRPr lang="en-US" sz="2800" dirty="0"/>
                    </a:p>
                  </a:txBody>
                  <a:tcPr/>
                </a:tc>
              </a:tr>
              <a:tr h="524630">
                <a:tc>
                  <a:txBody>
                    <a:bodyPr/>
                    <a:lstStyle/>
                    <a:p>
                      <a:r>
                        <a:rPr lang="nl-NL" sz="2800" dirty="0" err="1" smtClean="0"/>
                        <a:t>Mod</a:t>
                      </a:r>
                      <a:r>
                        <a:rPr lang="nl-NL" sz="2800" baseline="0" dirty="0" smtClean="0"/>
                        <a:t> V,P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 smtClean="0"/>
                        <a:t>heel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 smtClean="0"/>
                        <a:t>erg, zeer</a:t>
                      </a:r>
                      <a:endParaRPr lang="en-US" sz="2800" dirty="0"/>
                    </a:p>
                  </a:txBody>
                  <a:tcPr/>
                </a:tc>
              </a:tr>
              <a:tr h="524630">
                <a:tc>
                  <a:txBody>
                    <a:bodyPr/>
                    <a:lstStyle/>
                    <a:p>
                      <a:r>
                        <a:rPr lang="nl-NL" sz="2800" dirty="0" err="1" smtClean="0"/>
                        <a:t>Meaning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 smtClean="0"/>
                        <a:t>erg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 smtClean="0"/>
                        <a:t>heel, zeer</a:t>
                      </a:r>
                      <a:endParaRPr lang="en-US" sz="2800" dirty="0"/>
                    </a:p>
                  </a:txBody>
                  <a:tcPr/>
                </a:tc>
              </a:tr>
              <a:tr h="524630">
                <a:tc>
                  <a:txBody>
                    <a:bodyPr/>
                    <a:lstStyle/>
                    <a:p>
                      <a:r>
                        <a:rPr lang="nl-NL" sz="2800" dirty="0" err="1" smtClean="0"/>
                        <a:t>Inflection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 smtClean="0"/>
                        <a:t>heel, erg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 smtClean="0"/>
                        <a:t>zeer</a:t>
                      </a:r>
                      <a:endParaRPr lang="en-US" sz="2800" dirty="0"/>
                    </a:p>
                  </a:txBody>
                  <a:tcPr/>
                </a:tc>
              </a:tr>
              <a:tr h="524630">
                <a:tc>
                  <a:txBody>
                    <a:bodyPr/>
                    <a:lstStyle/>
                    <a:p>
                      <a:r>
                        <a:rPr lang="nl-NL" sz="2800" dirty="0" err="1" smtClean="0"/>
                        <a:t>Comparative</a:t>
                      </a:r>
                      <a:r>
                        <a:rPr lang="nl-NL" sz="2800" dirty="0" smtClean="0"/>
                        <a:t>, </a:t>
                      </a:r>
                      <a:r>
                        <a:rPr lang="nl-NL" sz="2800" dirty="0" err="1" smtClean="0"/>
                        <a:t>Superlative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 smtClean="0"/>
                        <a:t>erg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 smtClean="0"/>
                        <a:t>heel, zeer</a:t>
                      </a:r>
                      <a:endParaRPr lang="en-US" sz="2800" dirty="0"/>
                    </a:p>
                  </a:txBody>
                  <a:tcPr/>
                </a:tc>
              </a:tr>
              <a:tr h="524630">
                <a:tc>
                  <a:txBody>
                    <a:bodyPr/>
                    <a:lstStyle/>
                    <a:p>
                      <a:r>
                        <a:rPr lang="nl-NL" sz="2800" dirty="0" err="1" smtClean="0"/>
                        <a:t>Modifiee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 smtClean="0"/>
                        <a:t>erg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 smtClean="0"/>
                        <a:t>heel, zeer</a:t>
                      </a:r>
                      <a:endParaRPr lang="en-US" sz="2800" dirty="0"/>
                    </a:p>
                  </a:txBody>
                  <a:tcPr/>
                </a:tc>
              </a:tr>
              <a:tr h="524630">
                <a:tc>
                  <a:txBody>
                    <a:bodyPr/>
                    <a:lstStyle/>
                    <a:p>
                      <a:r>
                        <a:rPr lang="nl-NL" sz="2800" dirty="0" err="1" smtClean="0"/>
                        <a:t>Pragmatics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 smtClean="0"/>
                        <a:t>zeer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 smtClean="0"/>
                        <a:t>heel,</a:t>
                      </a:r>
                      <a:r>
                        <a:rPr lang="nl-NL" sz="2800" baseline="0" dirty="0" smtClean="0"/>
                        <a:t> erg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C:\Users\Odijk101\AppData\Local\Microsoft\Windows\Temporary Internet Files\Content.IE5\LV7FN19E\512px-Return_arrow.svg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476672"/>
            <a:ext cx="1214264" cy="808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2128691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endParaRPr lang="en-US" dirty="0" smtClean="0"/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Ambiguity: </a:t>
            </a:r>
            <a:r>
              <a:rPr lang="en-US" i="1" dirty="0" smtClean="0"/>
              <a:t>HEEL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26</a:t>
            </a:fld>
            <a:endParaRPr lang="en-GB" noProof="0" dirty="0"/>
          </a:p>
        </p:txBody>
      </p:sp>
      <p:pic>
        <p:nvPicPr>
          <p:cNvPr id="1026" name="Picture 2" descr="C:\Users\Odijk101\AppData\Local\Microsoft\Windows\Temporary Internet Files\Content.IE5\LV7FN19E\512px-Return_arrow.svg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476672"/>
            <a:ext cx="1214264" cy="808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057180"/>
              </p:ext>
            </p:extLst>
          </p:nvPr>
        </p:nvGraphicFramePr>
        <p:xfrm>
          <a:off x="456503" y="1700808"/>
          <a:ext cx="8435977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7786"/>
                <a:gridCol w="2282623"/>
                <a:gridCol w="2282623"/>
                <a:gridCol w="2632945"/>
              </a:tblGrid>
              <a:tr h="279462">
                <a:tc>
                  <a:txBody>
                    <a:bodyPr/>
                    <a:lstStyle/>
                    <a:p>
                      <a:r>
                        <a:rPr lang="nl-NL" sz="2800" dirty="0" smtClean="0"/>
                        <a:t>word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 err="1" smtClean="0"/>
                        <a:t>Morpho</a:t>
                      </a:r>
                      <a:r>
                        <a:rPr lang="nl-NL" sz="2800" dirty="0" smtClean="0"/>
                        <a:t>- </a:t>
                      </a:r>
                    </a:p>
                    <a:p>
                      <a:r>
                        <a:rPr lang="nl-NL" sz="2800" dirty="0" smtClean="0"/>
                        <a:t>syntax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 smtClean="0"/>
                        <a:t>Syntax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 smtClean="0"/>
                        <a:t>Meaning</a:t>
                      </a:r>
                      <a:endParaRPr lang="nl-NL" sz="2800" dirty="0"/>
                    </a:p>
                  </a:txBody>
                  <a:tcPr/>
                </a:tc>
              </a:tr>
              <a:tr h="460290">
                <a:tc rowSpan="4">
                  <a:txBody>
                    <a:bodyPr/>
                    <a:lstStyle/>
                    <a:p>
                      <a:r>
                        <a:rPr lang="nl-NL" sz="2800" i="1" dirty="0" smtClean="0"/>
                        <a:t>heel</a:t>
                      </a:r>
                      <a:endParaRPr lang="nl-NL" sz="2800" i="1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r>
                        <a:rPr lang="nl-NL" sz="2800" dirty="0" smtClean="0"/>
                        <a:t>A</a:t>
                      </a:r>
                      <a:endParaRPr lang="nl-NL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sz="2800" dirty="0" smtClean="0"/>
                        <a:t>Mod N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arenBoth"/>
                      </a:pPr>
                      <a:r>
                        <a:rPr lang="nl-NL" sz="2800" dirty="0" smtClean="0"/>
                        <a:t>`</a:t>
                      </a:r>
                      <a:r>
                        <a:rPr lang="nl-NL" sz="2800" dirty="0" err="1" smtClean="0"/>
                        <a:t>whole</a:t>
                      </a:r>
                      <a:r>
                        <a:rPr lang="nl-NL" sz="2800" dirty="0" smtClean="0"/>
                        <a:t>’</a:t>
                      </a:r>
                    </a:p>
                    <a:p>
                      <a:pPr marL="228600" indent="-228600">
                        <a:buAutoNum type="arabicParenBoth"/>
                      </a:pPr>
                      <a:r>
                        <a:rPr lang="nl-NL" sz="2800" dirty="0" smtClean="0"/>
                        <a:t> ‘in </a:t>
                      </a:r>
                      <a:r>
                        <a:rPr lang="nl-NL" sz="2800" dirty="0" err="1" smtClean="0"/>
                        <a:t>one</a:t>
                      </a:r>
                      <a:r>
                        <a:rPr lang="nl-NL" sz="2800" dirty="0" smtClean="0"/>
                        <a:t> piece’</a:t>
                      </a:r>
                    </a:p>
                    <a:p>
                      <a:pPr marL="228600" indent="-228600">
                        <a:buAutoNum type="arabicParenBoth"/>
                      </a:pPr>
                      <a:r>
                        <a:rPr lang="nl-NL" sz="2800" dirty="0" smtClean="0"/>
                        <a:t>`large’</a:t>
                      </a:r>
                      <a:endParaRPr lang="nl-NL" sz="2800" dirty="0"/>
                    </a:p>
                  </a:txBody>
                  <a:tcPr/>
                </a:tc>
              </a:tr>
              <a:tr h="4602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 err="1" smtClean="0"/>
                        <a:t>Predc</a:t>
                      </a:r>
                      <a:r>
                        <a:rPr lang="nl-NL" sz="2800" dirty="0" smtClean="0"/>
                        <a:t> 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nl-NL" sz="2800" dirty="0" smtClean="0"/>
                        <a:t>‘in </a:t>
                      </a:r>
                      <a:r>
                        <a:rPr lang="nl-NL" sz="2800" dirty="0" err="1" smtClean="0"/>
                        <a:t>one</a:t>
                      </a:r>
                      <a:r>
                        <a:rPr lang="nl-NL" sz="2800" dirty="0" smtClean="0"/>
                        <a:t> piece’</a:t>
                      </a:r>
                      <a:endParaRPr lang="nl-NL" sz="2800" dirty="0"/>
                    </a:p>
                  </a:txBody>
                  <a:tcPr/>
                </a:tc>
              </a:tr>
              <a:tr h="309166">
                <a:tc vMerge="1">
                  <a:txBody>
                    <a:bodyPr/>
                    <a:lstStyle/>
                    <a:p>
                      <a:endParaRPr lang="nl-NL" sz="11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800" dirty="0" smtClean="0"/>
                        <a:t>Mod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800" dirty="0" smtClean="0"/>
                        <a:t>`very’</a:t>
                      </a:r>
                    </a:p>
                  </a:txBody>
                  <a:tcPr/>
                </a:tc>
              </a:tr>
              <a:tr h="460290">
                <a:tc vMerge="1">
                  <a:txBody>
                    <a:bodyPr/>
                    <a:lstStyle/>
                    <a:p>
                      <a:endParaRPr lang="nl-N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 smtClean="0"/>
                        <a:t>Vf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marR="0" indent="-22860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Both"/>
                        <a:tabLst/>
                        <a:defRPr/>
                      </a:pPr>
                      <a:r>
                        <a:rPr lang="nl-NL" sz="2800" dirty="0" smtClean="0"/>
                        <a:t>`heal’ </a:t>
                      </a:r>
                    </a:p>
                    <a:p>
                      <a:pPr marL="228600" marR="0" indent="-22860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Both"/>
                        <a:tabLst/>
                        <a:defRPr/>
                      </a:pPr>
                      <a:r>
                        <a:rPr lang="nl-NL" sz="2800" dirty="0" smtClean="0"/>
                        <a:t> `receive’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3824367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endParaRPr lang="en-US" dirty="0" smtClean="0"/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Ambiguity: </a:t>
            </a:r>
            <a:r>
              <a:rPr lang="en-US" i="1" dirty="0" smtClean="0"/>
              <a:t>ERG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27</a:t>
            </a:fld>
            <a:endParaRPr lang="en-GB" noProof="0" dirty="0"/>
          </a:p>
        </p:txBody>
      </p:sp>
      <p:pic>
        <p:nvPicPr>
          <p:cNvPr id="1026" name="Picture 2" descr="C:\Users\Odijk101\AppData\Local\Microsoft\Windows\Temporary Internet Files\Content.IE5\LV7FN19E\512px-Return_arrow.svg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476672"/>
            <a:ext cx="1214264" cy="808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7766159"/>
              </p:ext>
            </p:extLst>
          </p:nvPr>
        </p:nvGraphicFramePr>
        <p:xfrm>
          <a:off x="323527" y="1556792"/>
          <a:ext cx="8280920" cy="44565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8188"/>
                <a:gridCol w="2334244"/>
                <a:gridCol w="2334244"/>
                <a:gridCol w="2334244"/>
              </a:tblGrid>
              <a:tr h="684657">
                <a:tc>
                  <a:txBody>
                    <a:bodyPr/>
                    <a:lstStyle/>
                    <a:p>
                      <a:r>
                        <a:rPr lang="nl-NL" sz="3200" dirty="0" smtClean="0"/>
                        <a:t>word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3200" dirty="0" err="1" smtClean="0"/>
                        <a:t>Morpho</a:t>
                      </a:r>
                      <a:r>
                        <a:rPr lang="nl-NL" sz="3200" dirty="0" smtClean="0"/>
                        <a:t>-</a:t>
                      </a:r>
                    </a:p>
                    <a:p>
                      <a:r>
                        <a:rPr lang="nl-NL" sz="3200" dirty="0" smtClean="0"/>
                        <a:t>syntax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3200" dirty="0" smtClean="0"/>
                        <a:t>Syntax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3200" dirty="0" smtClean="0"/>
                        <a:t>Meaning</a:t>
                      </a:r>
                      <a:endParaRPr lang="nl-NL" sz="3200" dirty="0"/>
                    </a:p>
                  </a:txBody>
                  <a:tcPr/>
                </a:tc>
              </a:tr>
              <a:tr h="757430">
                <a:tc rowSpan="4">
                  <a:txBody>
                    <a:bodyPr/>
                    <a:lstStyle/>
                    <a:p>
                      <a:r>
                        <a:rPr lang="nl-NL" sz="3200" i="1" dirty="0" smtClean="0"/>
                        <a:t>erg</a:t>
                      </a:r>
                      <a:endParaRPr lang="nl-NL" sz="32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sz="3200" dirty="0" smtClean="0"/>
                        <a:t>N utrum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3200" dirty="0" smtClean="0"/>
                        <a:t>`erg’</a:t>
                      </a:r>
                      <a:endParaRPr lang="nl-NL" sz="3200" dirty="0"/>
                    </a:p>
                  </a:txBody>
                  <a:tcPr/>
                </a:tc>
              </a:tr>
              <a:tr h="684657">
                <a:tc vMerge="1">
                  <a:txBody>
                    <a:bodyPr/>
                    <a:lstStyle/>
                    <a:p>
                      <a:endParaRPr lang="nl-N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3200" dirty="0" smtClean="0"/>
                        <a:t>N neutrum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3200" dirty="0" smtClean="0"/>
                        <a:t>`evil’</a:t>
                      </a:r>
                      <a:endParaRPr lang="nl-NL" sz="3200" dirty="0"/>
                    </a:p>
                  </a:txBody>
                  <a:tcPr/>
                </a:tc>
              </a:tr>
              <a:tr h="880844">
                <a:tc vMerge="1">
                  <a:txBody>
                    <a:bodyPr/>
                    <a:lstStyle/>
                    <a:p>
                      <a:endParaRPr lang="nl-NL" sz="1100" i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nl-NL" sz="3200" dirty="0" smtClean="0"/>
                        <a:t>A</a:t>
                      </a:r>
                      <a:endParaRPr lang="nl-NL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sz="3200" dirty="0" smtClean="0"/>
                        <a:t>Mod N, </a:t>
                      </a:r>
                      <a:r>
                        <a:rPr lang="nl-NL" sz="3200" baseline="0" dirty="0" smtClean="0"/>
                        <a:t> </a:t>
                      </a:r>
                      <a:r>
                        <a:rPr lang="nl-NL" sz="3200" dirty="0" smtClean="0"/>
                        <a:t>predc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nl-NL" sz="3200" dirty="0" smtClean="0"/>
                        <a:t>‘bad’, ‘awful’</a:t>
                      </a:r>
                    </a:p>
                  </a:txBody>
                  <a:tcPr/>
                </a:tc>
              </a:tr>
              <a:tr h="880844">
                <a:tc vMerge="1">
                  <a:txBody>
                    <a:bodyPr/>
                    <a:lstStyle/>
                    <a:p>
                      <a:endParaRPr lang="nl-NL" sz="1100" i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3200" dirty="0" smtClean="0"/>
                        <a:t>Mod A V P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nl-NL" sz="3200" dirty="0" smtClean="0"/>
                        <a:t>very</a:t>
                      </a:r>
                      <a:endParaRPr lang="nl-NL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6423124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endParaRPr lang="en-US" dirty="0" smtClean="0"/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Ambiguity: </a:t>
            </a:r>
            <a:r>
              <a:rPr lang="en-US" i="1" dirty="0" smtClean="0"/>
              <a:t>ZEER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28</a:t>
            </a:fld>
            <a:endParaRPr lang="en-GB" noProof="0" dirty="0"/>
          </a:p>
        </p:txBody>
      </p:sp>
      <p:pic>
        <p:nvPicPr>
          <p:cNvPr id="1026" name="Picture 2" descr="C:\Users\Odijk101\AppData\Local\Microsoft\Windows\Temporary Internet Files\Content.IE5\LV7FN19E\512px-Return_arrow.svg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476672"/>
            <a:ext cx="1214264" cy="808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6869841"/>
              </p:ext>
            </p:extLst>
          </p:nvPr>
        </p:nvGraphicFramePr>
        <p:xfrm>
          <a:off x="107504" y="1700808"/>
          <a:ext cx="8884589" cy="36675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7277"/>
                <a:gridCol w="1956118"/>
                <a:gridCol w="3038698"/>
                <a:gridCol w="2602496"/>
              </a:tblGrid>
              <a:tr h="783625">
                <a:tc>
                  <a:txBody>
                    <a:bodyPr/>
                    <a:lstStyle/>
                    <a:p>
                      <a:r>
                        <a:rPr lang="nl-NL" sz="3200" dirty="0" smtClean="0"/>
                        <a:t>word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3200" dirty="0" err="1" smtClean="0"/>
                        <a:t>Morpho</a:t>
                      </a:r>
                      <a:r>
                        <a:rPr lang="nl-NL" sz="3200" baseline="0" dirty="0" smtClean="0"/>
                        <a:t>-  </a:t>
                      </a:r>
                    </a:p>
                    <a:p>
                      <a:r>
                        <a:rPr lang="nl-NL" sz="3200" baseline="0" dirty="0" smtClean="0"/>
                        <a:t>Syntax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3200" dirty="0" smtClean="0"/>
                        <a:t>Syntax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3200" dirty="0" smtClean="0"/>
                        <a:t>Meaning</a:t>
                      </a:r>
                      <a:endParaRPr lang="nl-NL" sz="3200" dirty="0"/>
                    </a:p>
                  </a:txBody>
                  <a:tcPr/>
                </a:tc>
              </a:tr>
              <a:tr h="866917">
                <a:tc rowSpan="3">
                  <a:txBody>
                    <a:bodyPr/>
                    <a:lstStyle/>
                    <a:p>
                      <a:pPr algn="l"/>
                      <a:r>
                        <a:rPr lang="nl-NL" sz="3200" i="1" dirty="0" smtClean="0"/>
                        <a:t>zeer</a:t>
                      </a:r>
                      <a:endParaRPr lang="nl-NL" sz="32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sz="3200" dirty="0" smtClean="0"/>
                        <a:t>N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3200" dirty="0" smtClean="0"/>
                        <a:t>`pain’</a:t>
                      </a:r>
                      <a:endParaRPr lang="nl-NL" sz="3200" dirty="0"/>
                    </a:p>
                  </a:txBody>
                  <a:tcPr/>
                </a:tc>
              </a:tr>
              <a:tr h="866917">
                <a:tc vMerge="1">
                  <a:txBody>
                    <a:bodyPr/>
                    <a:lstStyle/>
                    <a:p>
                      <a:endParaRPr lang="nl-NL" sz="11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nl-NL" sz="3200" dirty="0" smtClean="0"/>
                        <a:t>A</a:t>
                      </a:r>
                      <a:endParaRPr lang="nl-NL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sz="3200" dirty="0" smtClean="0"/>
                        <a:t>Mod N, predc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3200" dirty="0" smtClean="0"/>
                        <a:t>‘painful’</a:t>
                      </a:r>
                      <a:endParaRPr lang="nl-NL" sz="3200" dirty="0"/>
                    </a:p>
                  </a:txBody>
                  <a:tcPr/>
                </a:tc>
              </a:tr>
              <a:tr h="866917">
                <a:tc vMerge="1">
                  <a:txBody>
                    <a:bodyPr/>
                    <a:lstStyle/>
                    <a:p>
                      <a:endParaRPr lang="nl-NL" sz="11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sz="3200" dirty="0" smtClean="0"/>
                        <a:t>Mod A V P 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3200" dirty="0" smtClean="0"/>
                        <a:t>‘very’</a:t>
                      </a:r>
                      <a:endParaRPr lang="nl-NL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6423124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80000"/>
              </a:lnSpc>
              <a:buNone/>
            </a:pPr>
            <a:endParaRPr lang="en-US" dirty="0"/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endParaRPr lang="en-US" dirty="0"/>
          </a:p>
          <a:p>
            <a:pPr marL="0" indent="0">
              <a:lnSpc>
                <a:spcPct val="80000"/>
              </a:lnSpc>
              <a:buNone/>
            </a:pPr>
            <a:r>
              <a:rPr lang="en-US" dirty="0" smtClean="0"/>
              <a:t>(See </a:t>
            </a:r>
            <a:r>
              <a:rPr lang="en-US" dirty="0"/>
              <a:t>[</a:t>
            </a:r>
            <a:r>
              <a:rPr lang="en-US" dirty="0" err="1"/>
              <a:t>Odijk</a:t>
            </a:r>
            <a:r>
              <a:rPr lang="en-US" dirty="0"/>
              <a:t> 2011, 2014] for more data and qualifications</a:t>
            </a:r>
          </a:p>
          <a:p>
            <a:pPr lvl="1"/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3</a:t>
            </a:fld>
            <a:endParaRPr lang="en-GB" noProof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869614"/>
              </p:ext>
            </p:extLst>
          </p:nvPr>
        </p:nvGraphicFramePr>
        <p:xfrm>
          <a:off x="179512" y="1484783"/>
          <a:ext cx="8424935" cy="3419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8901"/>
                <a:gridCol w="1979278"/>
                <a:gridCol w="2441798"/>
                <a:gridCol w="2043729"/>
                <a:gridCol w="1251229"/>
              </a:tblGrid>
              <a:tr h="453135">
                <a:tc>
                  <a:txBody>
                    <a:bodyPr/>
                    <a:lstStyle/>
                    <a:p>
                      <a:r>
                        <a:rPr lang="nl-NL" dirty="0" smtClean="0"/>
                        <a:t>Cat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init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modifier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predicate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rest</a:t>
                      </a:r>
                      <a:endParaRPr lang="en-US" dirty="0"/>
                    </a:p>
                  </a:txBody>
                  <a:tcPr/>
                </a:tc>
              </a:tr>
              <a:tr h="453135"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Hij is daar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Heel /</a:t>
                      </a:r>
                      <a:r>
                        <a:rPr lang="nl-NL" sz="2000" baseline="0" dirty="0" smtClean="0"/>
                        <a:t> erg /zeer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blij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mee</a:t>
                      </a:r>
                      <a:endParaRPr lang="en-US" sz="2000" dirty="0"/>
                    </a:p>
                  </a:txBody>
                  <a:tcPr/>
                </a:tc>
              </a:tr>
              <a:tr h="453135">
                <a:tc>
                  <a:txBody>
                    <a:bodyPr/>
                    <a:lstStyle/>
                    <a:p>
                      <a:r>
                        <a:rPr lang="nl-NL" sz="2000" dirty="0" err="1" smtClean="0"/>
                        <a:t>gloss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He is </a:t>
                      </a:r>
                      <a:r>
                        <a:rPr lang="nl-NL" sz="2000" dirty="0" err="1" smtClean="0"/>
                        <a:t>there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 err="1" smtClean="0"/>
                        <a:t>very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happy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 err="1" smtClean="0"/>
                        <a:t>with</a:t>
                      </a:r>
                      <a:endParaRPr lang="en-US" sz="2000" dirty="0"/>
                    </a:p>
                  </a:txBody>
                  <a:tcPr/>
                </a:tc>
              </a:tr>
              <a:tr h="453135"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P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Hij</a:t>
                      </a:r>
                      <a:r>
                        <a:rPr lang="nl-NL" sz="2000" baseline="0" dirty="0" smtClean="0"/>
                        <a:t> is daar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*heel / erg / zeer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in zijn sas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mee</a:t>
                      </a:r>
                      <a:endParaRPr lang="en-US" sz="2000" dirty="0"/>
                    </a:p>
                  </a:txBody>
                  <a:tcPr/>
                </a:tc>
              </a:tr>
              <a:tr h="453135">
                <a:tc>
                  <a:txBody>
                    <a:bodyPr/>
                    <a:lstStyle/>
                    <a:p>
                      <a:r>
                        <a:rPr lang="nl-NL" sz="2000" dirty="0" err="1" smtClean="0"/>
                        <a:t>gloss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He is </a:t>
                      </a:r>
                      <a:r>
                        <a:rPr lang="nl-NL" sz="2000" dirty="0" err="1" smtClean="0"/>
                        <a:t>there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 err="1" smtClean="0"/>
                        <a:t>very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happy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 err="1" smtClean="0"/>
                        <a:t>with</a:t>
                      </a:r>
                      <a:endParaRPr lang="en-US" sz="2000" dirty="0"/>
                    </a:p>
                  </a:txBody>
                  <a:tcPr/>
                </a:tc>
              </a:tr>
              <a:tr h="453135"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V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…omdat dat mij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*heel / erg / zeer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verbaast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  <a:tr h="453135">
                <a:tc>
                  <a:txBody>
                    <a:bodyPr/>
                    <a:lstStyle/>
                    <a:p>
                      <a:r>
                        <a:rPr lang="nl-NL" sz="2000" dirty="0" err="1" smtClean="0"/>
                        <a:t>gloss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…</a:t>
                      </a:r>
                      <a:r>
                        <a:rPr lang="nl-NL" sz="2000" dirty="0" err="1" smtClean="0"/>
                        <a:t>because</a:t>
                      </a:r>
                      <a:r>
                        <a:rPr lang="nl-NL" sz="2000" dirty="0" smtClean="0"/>
                        <a:t> </a:t>
                      </a:r>
                      <a:r>
                        <a:rPr lang="nl-NL" sz="2000" dirty="0" err="1" smtClean="0"/>
                        <a:t>that</a:t>
                      </a:r>
                      <a:r>
                        <a:rPr lang="nl-NL" sz="2000" baseline="0" dirty="0" smtClean="0"/>
                        <a:t> me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 err="1" smtClean="0"/>
                        <a:t>very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surprises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4620022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171450" indent="-171450"/>
            <a:r>
              <a:rPr lang="en-GB" dirty="0"/>
              <a:t>Distinction is purely syntactic</a:t>
            </a:r>
          </a:p>
          <a:p>
            <a:pPr marL="171450" indent="-171450"/>
            <a:r>
              <a:rPr lang="en-GB" dirty="0"/>
              <a:t>Cannot be derived from semantic differences</a:t>
            </a:r>
          </a:p>
          <a:p>
            <a:pPr marL="171450" indent="-171450"/>
            <a:r>
              <a:rPr lang="en-GB" dirty="0">
                <a:hlinkClick r:id="rId3" action="ppaction://hlinksldjump"/>
              </a:rPr>
              <a:t>C</a:t>
            </a:r>
            <a:r>
              <a:rPr lang="en-GB" dirty="0" smtClean="0">
                <a:hlinkClick r:id="rId3" action="ppaction://hlinksldjump"/>
              </a:rPr>
              <a:t>orrelation with </a:t>
            </a:r>
            <a:r>
              <a:rPr lang="en-GB" dirty="0">
                <a:hlinkClick r:id="rId3" action="ppaction://hlinksldjump"/>
              </a:rPr>
              <a:t>other known </a:t>
            </a:r>
            <a:r>
              <a:rPr lang="en-GB" dirty="0" smtClean="0">
                <a:hlinkClick r:id="rId3" action="ppaction://hlinksldjump"/>
              </a:rPr>
              <a:t>facts unlikely</a:t>
            </a:r>
            <a:r>
              <a:rPr lang="en-GB" dirty="0" smtClean="0"/>
              <a:t> </a:t>
            </a:r>
            <a:endParaRPr lang="en-GB" dirty="0"/>
          </a:p>
          <a:p>
            <a:pPr marL="171450" indent="-171450"/>
            <a:r>
              <a:rPr lang="en-GB" dirty="0"/>
              <a:t>Cannot be derived from general (universal) principles</a:t>
            </a:r>
          </a:p>
          <a:p>
            <a:pPr marL="171450" indent="-171450"/>
            <a:r>
              <a:rPr lang="en-GB" dirty="0">
                <a:sym typeface="Wingdings" pitchFamily="2" charset="2"/>
              </a:rPr>
              <a:t> must be acquired by L1 learners of Dutch</a:t>
            </a:r>
            <a:endParaRPr lang="en-GB" dirty="0"/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4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188220131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nl-NL" dirty="0" err="1" smtClean="0"/>
              <a:t>Minimal</a:t>
            </a:r>
            <a:r>
              <a:rPr lang="nl-NL" dirty="0" smtClean="0"/>
              <a:t> pair in </a:t>
            </a:r>
            <a:r>
              <a:rPr lang="nl-NL" dirty="0" err="1" smtClean="0"/>
              <a:t>acquisition</a:t>
            </a:r>
            <a:r>
              <a:rPr lang="nl-NL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nl-NL" dirty="0" err="1" smtClean="0"/>
              <a:t>Requires</a:t>
            </a:r>
            <a:r>
              <a:rPr lang="nl-NL" dirty="0" smtClean="0"/>
              <a:t> </a:t>
            </a:r>
            <a:r>
              <a:rPr lang="nl-NL" dirty="0" err="1" smtClean="0"/>
              <a:t>acquisition</a:t>
            </a:r>
            <a:r>
              <a:rPr lang="nl-NL" dirty="0" smtClean="0"/>
              <a:t> of </a:t>
            </a:r>
            <a:r>
              <a:rPr lang="nl-NL" dirty="0" err="1" smtClean="0"/>
              <a:t>negative</a:t>
            </a:r>
            <a:r>
              <a:rPr lang="nl-NL" dirty="0" smtClean="0"/>
              <a:t> property</a:t>
            </a:r>
          </a:p>
          <a:p>
            <a:pPr lvl="1">
              <a:lnSpc>
                <a:spcPct val="80000"/>
              </a:lnSpc>
            </a:pPr>
            <a:r>
              <a:rPr lang="nl-NL" dirty="0" smtClean="0"/>
              <a:t>No </a:t>
            </a:r>
            <a:r>
              <a:rPr lang="nl-NL" dirty="0" err="1" smtClean="0"/>
              <a:t>evidence</a:t>
            </a:r>
            <a:r>
              <a:rPr lang="nl-NL" dirty="0" smtClean="0"/>
              <a:t> in the input</a:t>
            </a:r>
          </a:p>
          <a:p>
            <a:pPr lvl="1">
              <a:lnSpc>
                <a:spcPct val="80000"/>
              </a:lnSpc>
            </a:pPr>
            <a:r>
              <a:rPr lang="nl-NL" dirty="0" smtClean="0"/>
              <a:t>No ‘</a:t>
            </a:r>
            <a:r>
              <a:rPr lang="nl-NL" dirty="0" err="1" smtClean="0"/>
              <a:t>correction</a:t>
            </a:r>
            <a:r>
              <a:rPr lang="nl-NL" dirty="0" smtClean="0"/>
              <a:t>’ or </a:t>
            </a:r>
            <a:r>
              <a:rPr lang="nl-NL" dirty="0" err="1" smtClean="0"/>
              <a:t>correction</a:t>
            </a:r>
            <a:r>
              <a:rPr lang="nl-NL" dirty="0" smtClean="0"/>
              <a:t> </a:t>
            </a:r>
            <a:r>
              <a:rPr lang="nl-NL" dirty="0" err="1" smtClean="0"/>
              <a:t>ignored</a:t>
            </a:r>
            <a:endParaRPr lang="nl-NL" dirty="0" smtClean="0"/>
          </a:p>
          <a:p>
            <a:pPr>
              <a:lnSpc>
                <a:spcPct val="80000"/>
              </a:lnSpc>
            </a:pPr>
            <a:r>
              <a:rPr lang="nl-NL" dirty="0" smtClean="0"/>
              <a:t>May </a:t>
            </a:r>
            <a:r>
              <a:rPr lang="nl-NL" dirty="0" err="1" smtClean="0"/>
              <a:t>provide</a:t>
            </a:r>
            <a:r>
              <a:rPr lang="nl-NL" dirty="0" smtClean="0"/>
              <a:t> </a:t>
            </a:r>
            <a:r>
              <a:rPr lang="nl-NL" dirty="0" err="1" smtClean="0"/>
              <a:t>evidence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/</a:t>
            </a:r>
            <a:r>
              <a:rPr lang="nl-NL" dirty="0" err="1" smtClean="0"/>
              <a:t>against</a:t>
            </a:r>
            <a:r>
              <a:rPr lang="nl-NL" dirty="0" smtClean="0"/>
              <a:t> relevant hypotheses</a:t>
            </a:r>
          </a:p>
          <a:p>
            <a:pPr lvl="1">
              <a:lnSpc>
                <a:spcPct val="80000"/>
              </a:lnSpc>
            </a:pPr>
            <a:r>
              <a:rPr lang="nl-NL" dirty="0" smtClean="0"/>
              <a:t>E.g. Indirect </a:t>
            </a:r>
            <a:r>
              <a:rPr lang="nl-NL" dirty="0" err="1" smtClean="0"/>
              <a:t>Negative</a:t>
            </a:r>
            <a:r>
              <a:rPr lang="nl-NL" dirty="0" smtClean="0"/>
              <a:t> </a:t>
            </a:r>
            <a:r>
              <a:rPr lang="nl-NL" dirty="0" err="1" smtClean="0"/>
              <a:t>Evidence</a:t>
            </a:r>
            <a:r>
              <a:rPr lang="nl-NL" dirty="0" smtClean="0"/>
              <a:t> hypothesis</a:t>
            </a:r>
          </a:p>
          <a:p>
            <a:pPr lvl="2">
              <a:lnSpc>
                <a:spcPct val="80000"/>
              </a:lnSpc>
            </a:pPr>
            <a:r>
              <a:rPr lang="nl-NL" dirty="0" smtClean="0"/>
              <a:t>Absence of </a:t>
            </a:r>
            <a:r>
              <a:rPr lang="nl-NL" dirty="0" err="1" smtClean="0"/>
              <a:t>evidence</a:t>
            </a:r>
            <a:r>
              <a:rPr lang="nl-NL" dirty="0" smtClean="0"/>
              <a:t> </a:t>
            </a:r>
            <a:r>
              <a:rPr lang="nl-NL" dirty="0" smtClean="0">
                <a:sym typeface="Wingdings" panose="05000000000000000000" pitchFamily="2" charset="2"/>
              </a:rPr>
              <a:t> </a:t>
            </a:r>
            <a:r>
              <a:rPr lang="nl-NL" dirty="0" err="1" smtClean="0">
                <a:sym typeface="Wingdings" panose="05000000000000000000" pitchFamily="2" charset="2"/>
              </a:rPr>
              <a:t>evidence</a:t>
            </a:r>
            <a:r>
              <a:rPr lang="nl-NL" dirty="0" smtClean="0">
                <a:sym typeface="Wingdings" panose="05000000000000000000" pitchFamily="2" charset="2"/>
              </a:rPr>
              <a:t> </a:t>
            </a:r>
            <a:r>
              <a:rPr lang="nl-NL" dirty="0" err="1" smtClean="0">
                <a:sym typeface="Wingdings" panose="05000000000000000000" pitchFamily="2" charset="2"/>
              </a:rPr>
              <a:t>for</a:t>
            </a:r>
            <a:r>
              <a:rPr lang="nl-NL" dirty="0" smtClean="0">
                <a:sym typeface="Wingdings" panose="05000000000000000000" pitchFamily="2" charset="2"/>
              </a:rPr>
              <a:t> absence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5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889958236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nl-NL" dirty="0" err="1" smtClean="0"/>
              <a:t>Problem</a:t>
            </a:r>
            <a:r>
              <a:rPr lang="nl-NL" dirty="0" smtClean="0"/>
              <a:t>: </a:t>
            </a:r>
            <a:r>
              <a:rPr lang="nl-NL" dirty="0" err="1" smtClean="0"/>
              <a:t>Ambiguity</a:t>
            </a:r>
            <a:endParaRPr lang="nl-NL" dirty="0" smtClean="0"/>
          </a:p>
          <a:p>
            <a:pPr lvl="1">
              <a:lnSpc>
                <a:spcPct val="80000"/>
              </a:lnSpc>
            </a:pPr>
            <a:r>
              <a:rPr lang="nl-NL" i="1" dirty="0" smtClean="0"/>
              <a:t>Heel</a:t>
            </a:r>
            <a:r>
              <a:rPr lang="nl-NL" dirty="0"/>
              <a:t>	</a:t>
            </a:r>
            <a:r>
              <a:rPr lang="nl-NL" dirty="0">
                <a:hlinkClick r:id="rId3" action="ppaction://hlinksldjump"/>
              </a:rPr>
              <a:t>7</a:t>
            </a:r>
            <a:r>
              <a:rPr lang="nl-NL" dirty="0" smtClean="0">
                <a:hlinkClick r:id="rId3" action="ppaction://hlinksldjump"/>
              </a:rPr>
              <a:t>-fold </a:t>
            </a:r>
            <a:r>
              <a:rPr lang="nl-NL" dirty="0" err="1" smtClean="0">
                <a:hlinkClick r:id="rId3" action="ppaction://hlinksldjump"/>
              </a:rPr>
              <a:t>ambiguous</a:t>
            </a:r>
            <a:endParaRPr lang="nl-NL" dirty="0" smtClean="0"/>
          </a:p>
          <a:p>
            <a:pPr lvl="1">
              <a:lnSpc>
                <a:spcPct val="80000"/>
              </a:lnSpc>
            </a:pPr>
            <a:r>
              <a:rPr lang="nl-NL" i="1" dirty="0" smtClean="0"/>
              <a:t>Erg</a:t>
            </a:r>
            <a:r>
              <a:rPr lang="nl-NL" dirty="0"/>
              <a:t>	</a:t>
            </a:r>
            <a:r>
              <a:rPr lang="nl-NL" dirty="0">
                <a:hlinkClick r:id="rId4" action="ppaction://hlinksldjump"/>
              </a:rPr>
              <a:t>4</a:t>
            </a:r>
            <a:r>
              <a:rPr lang="nl-NL" dirty="0" smtClean="0">
                <a:hlinkClick r:id="rId4" action="ppaction://hlinksldjump"/>
              </a:rPr>
              <a:t>-fold </a:t>
            </a:r>
            <a:r>
              <a:rPr lang="nl-NL" dirty="0" err="1" smtClean="0">
                <a:hlinkClick r:id="rId4" action="ppaction://hlinksldjump"/>
              </a:rPr>
              <a:t>ambiguous</a:t>
            </a:r>
            <a:endParaRPr lang="nl-NL" dirty="0" smtClean="0"/>
          </a:p>
          <a:p>
            <a:pPr lvl="1">
              <a:lnSpc>
                <a:spcPct val="80000"/>
              </a:lnSpc>
            </a:pPr>
            <a:r>
              <a:rPr lang="nl-NL" i="1" dirty="0" smtClean="0"/>
              <a:t>Zeer</a:t>
            </a:r>
            <a:r>
              <a:rPr lang="nl-NL" dirty="0" smtClean="0"/>
              <a:t> 	</a:t>
            </a:r>
            <a:r>
              <a:rPr lang="nl-NL" dirty="0" smtClean="0">
                <a:hlinkClick r:id="rId5" action="ppaction://hlinksldjump"/>
              </a:rPr>
              <a:t>3-fold </a:t>
            </a:r>
            <a:r>
              <a:rPr lang="nl-NL" dirty="0" err="1" smtClean="0">
                <a:hlinkClick r:id="rId5" action="ppaction://hlinksldjump"/>
              </a:rPr>
              <a:t>ambiguous</a:t>
            </a:r>
            <a:endParaRPr lang="nl-NL" dirty="0" smtClean="0"/>
          </a:p>
          <a:p>
            <a:pPr>
              <a:lnSpc>
                <a:spcPct val="80000"/>
              </a:lnSpc>
            </a:pPr>
            <a:r>
              <a:rPr lang="nl-NL" dirty="0" smtClean="0"/>
              <a:t>(as </a:t>
            </a:r>
            <a:r>
              <a:rPr lang="nl-NL" dirty="0" err="1" smtClean="0"/>
              <a:t>any</a:t>
            </a:r>
            <a:r>
              <a:rPr lang="nl-NL" dirty="0" smtClean="0"/>
              <a:t> decent </a:t>
            </a:r>
            <a:r>
              <a:rPr lang="nl-NL" dirty="0" err="1" smtClean="0"/>
              <a:t>natural</a:t>
            </a:r>
            <a:r>
              <a:rPr lang="nl-NL" dirty="0" smtClean="0"/>
              <a:t> </a:t>
            </a:r>
            <a:r>
              <a:rPr lang="nl-NL" dirty="0" err="1" smtClean="0"/>
              <a:t>language</a:t>
            </a:r>
            <a:r>
              <a:rPr lang="nl-NL" dirty="0" smtClean="0"/>
              <a:t> word)</a:t>
            </a:r>
          </a:p>
          <a:p>
            <a:pPr>
              <a:lnSpc>
                <a:spcPct val="80000"/>
              </a:lnSpc>
            </a:pPr>
            <a:r>
              <a:rPr lang="nl-NL" dirty="0" smtClean="0"/>
              <a:t>For </a:t>
            </a:r>
            <a:r>
              <a:rPr lang="nl-NL" dirty="0" err="1" smtClean="0"/>
              <a:t>our</a:t>
            </a:r>
            <a:r>
              <a:rPr lang="nl-NL" dirty="0" smtClean="0"/>
              <a:t> </a:t>
            </a:r>
            <a:r>
              <a:rPr lang="nl-NL" dirty="0" err="1" smtClean="0"/>
              <a:t>purposes</a:t>
            </a:r>
            <a:r>
              <a:rPr lang="nl-NL" dirty="0" smtClean="0"/>
              <a:t>:</a:t>
            </a:r>
          </a:p>
          <a:p>
            <a:pPr lvl="1">
              <a:lnSpc>
                <a:spcPct val="80000"/>
              </a:lnSpc>
            </a:pPr>
            <a:r>
              <a:rPr lang="nl-NL" dirty="0" err="1" smtClean="0"/>
              <a:t>Morpho-syntactic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syntactic</a:t>
            </a:r>
            <a:r>
              <a:rPr lang="nl-NL" dirty="0" smtClean="0"/>
              <a:t> </a:t>
            </a:r>
            <a:r>
              <a:rPr lang="nl-NL" dirty="0" err="1" smtClean="0"/>
              <a:t>properties</a:t>
            </a:r>
            <a:r>
              <a:rPr lang="nl-NL" dirty="0" smtClean="0"/>
              <a:t> </a:t>
            </a:r>
            <a:r>
              <a:rPr lang="nl-NL" dirty="0" err="1" smtClean="0"/>
              <a:t>resolve</a:t>
            </a:r>
            <a:r>
              <a:rPr lang="nl-NL" dirty="0" smtClean="0"/>
              <a:t> the </a:t>
            </a:r>
            <a:r>
              <a:rPr lang="nl-NL" dirty="0" err="1" smtClean="0"/>
              <a:t>ambuigities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Corpus Analysis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6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691069010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nl-NL" dirty="0" smtClean="0"/>
              <a:t>[</a:t>
            </a:r>
            <a:r>
              <a:rPr lang="nl-NL" dirty="0" smtClean="0">
                <a:hlinkClick r:id="rId3"/>
              </a:rPr>
              <a:t>Odijk 2014</a:t>
            </a:r>
            <a:r>
              <a:rPr lang="nl-NL" dirty="0" smtClean="0"/>
              <a:t>] </a:t>
            </a:r>
          </a:p>
          <a:p>
            <a:pPr marL="742950" lvl="2" indent="-342900"/>
            <a:r>
              <a:rPr lang="nl-NL" dirty="0" smtClean="0"/>
              <a:t>Automatic Corpus analysis: </a:t>
            </a:r>
            <a:r>
              <a:rPr lang="nl-NL" dirty="0" err="1" smtClean="0">
                <a:hlinkClick r:id="rId4"/>
              </a:rPr>
              <a:t>GrETEL</a:t>
            </a:r>
            <a:r>
              <a:rPr lang="nl-NL" dirty="0"/>
              <a:t>, </a:t>
            </a:r>
            <a:r>
              <a:rPr lang="nl-NL" dirty="0" err="1">
                <a:hlinkClick r:id="rId5"/>
              </a:rPr>
              <a:t>OpenSONAR</a:t>
            </a:r>
            <a:r>
              <a:rPr lang="nl-NL" dirty="0"/>
              <a:t>, </a:t>
            </a:r>
            <a:r>
              <a:rPr lang="nl-NL" dirty="0" smtClean="0">
                <a:hlinkClick r:id="rId6"/>
              </a:rPr>
              <a:t>COAVA</a:t>
            </a:r>
            <a:r>
              <a:rPr lang="nl-NL" dirty="0" smtClean="0"/>
              <a:t> , </a:t>
            </a:r>
            <a:r>
              <a:rPr lang="nl-NL" dirty="0" smtClean="0">
                <a:hlinkClick r:id="rId7"/>
              </a:rPr>
              <a:t>LWRS</a:t>
            </a:r>
            <a:r>
              <a:rPr lang="nl-NL" dirty="0" smtClean="0"/>
              <a:t>, </a:t>
            </a:r>
            <a:r>
              <a:rPr lang="nl-NL" dirty="0">
                <a:hlinkClick r:id="rId8"/>
              </a:rPr>
              <a:t>CMD</a:t>
            </a:r>
            <a:endParaRPr lang="nl-NL" dirty="0" smtClean="0"/>
          </a:p>
          <a:p>
            <a:pPr marL="742950" lvl="2" indent="-342900"/>
            <a:r>
              <a:rPr lang="nl-NL" dirty="0" smtClean="0"/>
              <a:t>These </a:t>
            </a:r>
            <a:r>
              <a:rPr lang="nl-NL" dirty="0" err="1" smtClean="0"/>
              <a:t>apply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specific</a:t>
            </a:r>
            <a:r>
              <a:rPr lang="nl-NL" dirty="0" smtClean="0"/>
              <a:t> corpora </a:t>
            </a:r>
            <a:r>
              <a:rPr lang="nl-NL" dirty="0" err="1" smtClean="0"/>
              <a:t>only</a:t>
            </a:r>
            <a:r>
              <a:rPr lang="nl-NL" dirty="0" smtClean="0"/>
              <a:t> </a:t>
            </a:r>
          </a:p>
          <a:p>
            <a:pPr marL="742950" lvl="2" indent="-342900"/>
            <a:r>
              <a:rPr lang="nl-NL" b="1" dirty="0" smtClean="0"/>
              <a:t>Manual</a:t>
            </a:r>
            <a:r>
              <a:rPr lang="nl-NL" dirty="0" smtClean="0"/>
              <a:t> Corpus analysis of </a:t>
            </a:r>
            <a:r>
              <a:rPr lang="nl-NL" dirty="0" smtClean="0">
                <a:hlinkClick r:id="rId9"/>
              </a:rPr>
              <a:t>CHILDES Van Kampen Corpus</a:t>
            </a:r>
            <a:endParaRPr lang="nl-NL" dirty="0" smtClean="0"/>
          </a:p>
          <a:p>
            <a:pPr marL="742950" lvl="2" indent="-342900"/>
            <a:r>
              <a:rPr lang="nl-NL" dirty="0" smtClean="0">
                <a:sym typeface="Wingdings" panose="05000000000000000000" pitchFamily="2" charset="2"/>
              </a:rPr>
              <a:t>How </a:t>
            </a:r>
            <a:r>
              <a:rPr lang="nl-NL" dirty="0" err="1" smtClean="0">
                <a:sym typeface="Wingdings" panose="05000000000000000000" pitchFamily="2" charset="2"/>
              </a:rPr>
              <a:t>can</a:t>
            </a:r>
            <a:r>
              <a:rPr lang="nl-NL" dirty="0" smtClean="0">
                <a:sym typeface="Wingdings" panose="05000000000000000000" pitchFamily="2" charset="2"/>
              </a:rPr>
              <a:t> I </a:t>
            </a:r>
            <a:r>
              <a:rPr lang="nl-NL" dirty="0" err="1" smtClean="0">
                <a:sym typeface="Wingdings" panose="05000000000000000000" pitchFamily="2" charset="2"/>
              </a:rPr>
              <a:t>apply</a:t>
            </a:r>
            <a:r>
              <a:rPr lang="nl-NL" dirty="0" smtClean="0">
                <a:sym typeface="Wingdings" panose="05000000000000000000" pitchFamily="2" charset="2"/>
              </a:rPr>
              <a:t> these </a:t>
            </a:r>
            <a:r>
              <a:rPr lang="nl-NL" dirty="0" err="1" smtClean="0">
                <a:sym typeface="Wingdings" panose="05000000000000000000" pitchFamily="2" charset="2"/>
              </a:rPr>
              <a:t>applications</a:t>
            </a:r>
            <a:r>
              <a:rPr lang="nl-NL" dirty="0" smtClean="0">
                <a:sym typeface="Wingdings" panose="05000000000000000000" pitchFamily="2" charset="2"/>
              </a:rPr>
              <a:t> </a:t>
            </a:r>
            <a:r>
              <a:rPr lang="nl-NL" dirty="0" err="1" smtClean="0">
                <a:sym typeface="Wingdings" panose="05000000000000000000" pitchFamily="2" charset="2"/>
              </a:rPr>
              <a:t>to</a:t>
            </a:r>
            <a:r>
              <a:rPr lang="nl-NL" dirty="0" smtClean="0">
                <a:sym typeface="Wingdings" panose="05000000000000000000" pitchFamily="2" charset="2"/>
              </a:rPr>
              <a:t> </a:t>
            </a:r>
            <a:r>
              <a:rPr lang="nl-NL" dirty="0" err="1" smtClean="0">
                <a:sym typeface="Wingdings" panose="05000000000000000000" pitchFamily="2" charset="2"/>
              </a:rPr>
              <a:t>my</a:t>
            </a:r>
            <a:r>
              <a:rPr lang="nl-NL" dirty="0" smtClean="0">
                <a:sym typeface="Wingdings" panose="05000000000000000000" pitchFamily="2" charset="2"/>
              </a:rPr>
              <a:t> </a:t>
            </a:r>
            <a:r>
              <a:rPr lang="nl-NL" dirty="0" err="1" smtClean="0">
                <a:sym typeface="Wingdings" panose="05000000000000000000" pitchFamily="2" charset="2"/>
              </a:rPr>
              <a:t>own</a:t>
            </a:r>
            <a:r>
              <a:rPr lang="nl-NL" dirty="0" smtClean="0">
                <a:sym typeface="Wingdings" panose="05000000000000000000" pitchFamily="2" charset="2"/>
              </a:rPr>
              <a:t> corpus?</a:t>
            </a:r>
          </a:p>
          <a:p>
            <a:pPr marL="742950" lvl="2" indent="-342900"/>
            <a:r>
              <a:rPr lang="nl-NL" dirty="0" smtClean="0">
                <a:sym typeface="Wingdings" panose="05000000000000000000" pitchFamily="2" charset="2"/>
              </a:rPr>
              <a:t> </a:t>
            </a:r>
            <a:r>
              <a:rPr lang="nl-NL" dirty="0" err="1" smtClean="0">
                <a:sym typeface="Wingdings" panose="05000000000000000000" pitchFamily="2" charset="2"/>
              </a:rPr>
              <a:t>request</a:t>
            </a:r>
            <a:r>
              <a:rPr lang="nl-NL" dirty="0" smtClean="0">
                <a:sym typeface="Wingdings" panose="05000000000000000000" pitchFamily="2" charset="2"/>
              </a:rPr>
              <a:t> </a:t>
            </a:r>
            <a:r>
              <a:rPr lang="nl-NL" dirty="0" err="1" smtClean="0">
                <a:sym typeface="Wingdings" panose="05000000000000000000" pitchFamily="2" charset="2"/>
              </a:rPr>
              <a:t>for</a:t>
            </a:r>
            <a:r>
              <a:rPr lang="nl-NL" dirty="0" smtClean="0">
                <a:sym typeface="Wingdings" panose="05000000000000000000" pitchFamily="2" charset="2"/>
              </a:rPr>
              <a:t> </a:t>
            </a:r>
            <a:r>
              <a:rPr lang="nl-NL" dirty="0" err="1" smtClean="0">
                <a:sym typeface="Wingdings" panose="05000000000000000000" pitchFamily="2" charset="2"/>
              </a:rPr>
              <a:t>PaQu</a:t>
            </a:r>
            <a:r>
              <a:rPr lang="nl-NL" dirty="0" smtClean="0">
                <a:sym typeface="Wingdings" panose="05000000000000000000" pitchFamily="2" charset="2"/>
              </a:rPr>
              <a:t> </a:t>
            </a:r>
            <a:r>
              <a:rPr lang="nl-NL" dirty="0"/>
              <a:t>(</a:t>
            </a:r>
            <a:r>
              <a:rPr lang="nl-NL" dirty="0" err="1"/>
              <a:t>extends</a:t>
            </a:r>
            <a:r>
              <a:rPr lang="nl-NL" dirty="0"/>
              <a:t> </a:t>
            </a:r>
            <a:r>
              <a:rPr lang="nl-NL" dirty="0" smtClean="0">
                <a:hlinkClick r:id="rId7"/>
              </a:rPr>
              <a:t>LWRS</a:t>
            </a:r>
            <a:r>
              <a:rPr lang="nl-NL" dirty="0" smtClean="0"/>
              <a:t>), </a:t>
            </a:r>
            <a:r>
              <a:rPr lang="nl-NL" dirty="0" err="1" smtClean="0">
                <a:sym typeface="Wingdings" panose="05000000000000000000" pitchFamily="2" charset="2"/>
              </a:rPr>
              <a:t>AutoSearch</a:t>
            </a:r>
            <a:r>
              <a:rPr lang="nl-NL" dirty="0">
                <a:sym typeface="Wingdings" panose="05000000000000000000" pitchFamily="2" charset="2"/>
              </a:rPr>
              <a:t> </a:t>
            </a:r>
            <a:r>
              <a:rPr lang="nl-NL" dirty="0" smtClean="0"/>
              <a:t>(</a:t>
            </a:r>
            <a:r>
              <a:rPr lang="nl-NL" dirty="0" err="1"/>
              <a:t>extends</a:t>
            </a:r>
            <a:r>
              <a:rPr lang="nl-NL" dirty="0"/>
              <a:t> </a:t>
            </a:r>
            <a:r>
              <a:rPr lang="nl-NL" dirty="0">
                <a:hlinkClick r:id="rId8"/>
              </a:rPr>
              <a:t>CMD</a:t>
            </a:r>
            <a:r>
              <a:rPr lang="nl-NL" dirty="0" smtClean="0"/>
              <a:t>), …</a:t>
            </a:r>
            <a:endParaRPr lang="nl-NL" dirty="0"/>
          </a:p>
          <a:p>
            <a:pPr marL="742950" lvl="2" indent="-342900"/>
            <a:endParaRPr lang="nl-NL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en-US" dirty="0"/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Corpus Analysis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7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432471161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 lnSpcReduction="1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nl-NL" dirty="0" err="1" smtClean="0"/>
              <a:t>PaQu</a:t>
            </a:r>
            <a:r>
              <a:rPr lang="nl-NL" dirty="0" smtClean="0"/>
              <a:t>= </a:t>
            </a:r>
            <a:r>
              <a:rPr lang="nl-NL" dirty="0" err="1" smtClean="0"/>
              <a:t>Parse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/>
              <a:t> Query: </a:t>
            </a:r>
            <a:r>
              <a:rPr lang="nl-NL" dirty="0">
                <a:hlinkClick r:id="rId3"/>
              </a:rPr>
              <a:t>https://</a:t>
            </a:r>
            <a:r>
              <a:rPr lang="nl-NL" dirty="0" smtClean="0">
                <a:hlinkClick r:id="rId3"/>
              </a:rPr>
              <a:t>dev.clarin.nl/node/4182</a:t>
            </a:r>
            <a:r>
              <a:rPr lang="nl-NL" dirty="0" smtClean="0"/>
              <a:t>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nl-NL" dirty="0" smtClean="0"/>
              <a:t>Web </a:t>
            </a:r>
            <a:r>
              <a:rPr lang="nl-NL" dirty="0" err="1" smtClean="0"/>
              <a:t>application</a:t>
            </a:r>
            <a:r>
              <a:rPr lang="nl-NL" dirty="0" smtClean="0"/>
              <a:t> made </a:t>
            </a:r>
            <a:r>
              <a:rPr lang="nl-NL" dirty="0" err="1" smtClean="0"/>
              <a:t>by</a:t>
            </a:r>
            <a:r>
              <a:rPr lang="nl-NL" dirty="0" smtClean="0"/>
              <a:t> Groningen University</a:t>
            </a:r>
          </a:p>
          <a:p>
            <a:pPr marL="742950" lvl="2" indent="-342900"/>
            <a:r>
              <a:rPr lang="nl-NL" dirty="0" smtClean="0"/>
              <a:t>Upload corpus</a:t>
            </a:r>
          </a:p>
          <a:p>
            <a:pPr marL="1200150" lvl="3" indent="-342900"/>
            <a:r>
              <a:rPr lang="nl-NL" dirty="0" err="1" smtClean="0"/>
              <a:t>Plain</a:t>
            </a:r>
            <a:r>
              <a:rPr lang="nl-NL" dirty="0" smtClean="0"/>
              <a:t> </a:t>
            </a:r>
            <a:r>
              <a:rPr lang="nl-NL" dirty="0" err="1" smtClean="0"/>
              <a:t>text</a:t>
            </a:r>
            <a:r>
              <a:rPr lang="nl-NL" dirty="0" smtClean="0"/>
              <a:t> or in Alpino format</a:t>
            </a:r>
          </a:p>
          <a:p>
            <a:pPr marL="742950" lvl="2" indent="-342900"/>
            <a:r>
              <a:rPr lang="nl-NL" dirty="0" err="1" smtClean="0"/>
              <a:t>Plain</a:t>
            </a:r>
            <a:r>
              <a:rPr lang="nl-NL" dirty="0" smtClean="0"/>
              <a:t> </a:t>
            </a:r>
            <a:r>
              <a:rPr lang="nl-NL" dirty="0" err="1" smtClean="0"/>
              <a:t>Text</a:t>
            </a:r>
            <a:r>
              <a:rPr lang="nl-NL" dirty="0" smtClean="0"/>
              <a:t> is </a:t>
            </a:r>
            <a:r>
              <a:rPr lang="nl-NL" dirty="0" err="1" smtClean="0"/>
              <a:t>automatically</a:t>
            </a:r>
            <a:r>
              <a:rPr lang="nl-NL" dirty="0" smtClean="0"/>
              <a:t> </a:t>
            </a:r>
            <a:r>
              <a:rPr lang="nl-NL" dirty="0" err="1" smtClean="0"/>
              <a:t>parsed</a:t>
            </a:r>
            <a:r>
              <a:rPr lang="nl-NL" dirty="0" smtClean="0"/>
              <a:t> </a:t>
            </a:r>
            <a:r>
              <a:rPr lang="nl-NL" dirty="0" err="1" smtClean="0"/>
              <a:t>by</a:t>
            </a:r>
            <a:r>
              <a:rPr lang="nl-NL" dirty="0" smtClean="0"/>
              <a:t> Alpino</a:t>
            </a:r>
          </a:p>
          <a:p>
            <a:pPr marL="742950" lvl="2" indent="-342900"/>
            <a:r>
              <a:rPr lang="nl-NL" dirty="0" err="1" smtClean="0"/>
              <a:t>Resulting</a:t>
            </a:r>
            <a:r>
              <a:rPr lang="nl-NL" dirty="0" smtClean="0"/>
              <a:t> </a:t>
            </a:r>
            <a:r>
              <a:rPr lang="nl-NL" dirty="0" err="1" smtClean="0"/>
              <a:t>treebank</a:t>
            </a:r>
            <a:r>
              <a:rPr lang="nl-NL" dirty="0" smtClean="0"/>
              <a:t> </a:t>
            </a:r>
            <a:r>
              <a:rPr lang="nl-NL" dirty="0" err="1" smtClean="0"/>
              <a:t>can</a:t>
            </a:r>
            <a:r>
              <a:rPr lang="nl-NL" dirty="0" smtClean="0"/>
              <a:t> </a:t>
            </a:r>
            <a:r>
              <a:rPr lang="nl-NL" dirty="0" err="1" smtClean="0"/>
              <a:t>be</a:t>
            </a:r>
            <a:r>
              <a:rPr lang="nl-NL" dirty="0" smtClean="0"/>
              <a:t> </a:t>
            </a:r>
            <a:r>
              <a:rPr lang="nl-NL" dirty="0" err="1" smtClean="0"/>
              <a:t>searched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analyzed</a:t>
            </a:r>
            <a:endParaRPr lang="nl-NL" dirty="0" smtClean="0"/>
          </a:p>
          <a:p>
            <a:pPr marL="342900" lvl="1" indent="-342900"/>
            <a:r>
              <a:rPr lang="nl-NL" dirty="0" smtClean="0"/>
              <a:t>Search</a:t>
            </a:r>
          </a:p>
          <a:p>
            <a:pPr marL="742950" lvl="2" indent="-342900"/>
            <a:r>
              <a:rPr lang="nl-NL" dirty="0" smtClean="0"/>
              <a:t>Word relations interface </a:t>
            </a:r>
            <a:r>
              <a:rPr lang="nl-NL" dirty="0" err="1" smtClean="0"/>
              <a:t>and</a:t>
            </a:r>
            <a:r>
              <a:rPr lang="nl-NL" dirty="0" smtClean="0"/>
              <a:t> XPATH </a:t>
            </a:r>
            <a:r>
              <a:rPr lang="nl-NL" dirty="0" err="1" smtClean="0"/>
              <a:t>Queries</a:t>
            </a:r>
            <a:endParaRPr lang="nl-NL" dirty="0" smtClean="0"/>
          </a:p>
          <a:p>
            <a:pPr marL="342900" lvl="1" indent="-342900"/>
            <a:r>
              <a:rPr lang="nl-NL" dirty="0" smtClean="0"/>
              <a:t>Analysis </a:t>
            </a:r>
          </a:p>
          <a:p>
            <a:pPr marL="742950" lvl="2" indent="-342900"/>
            <a:r>
              <a:rPr lang="nl-NL" dirty="0" smtClean="0"/>
              <a:t>User-</a:t>
            </a:r>
            <a:r>
              <a:rPr lang="nl-NL" dirty="0" err="1" smtClean="0"/>
              <a:t>definable</a:t>
            </a:r>
            <a:r>
              <a:rPr lang="nl-NL" dirty="0" smtClean="0"/>
              <a:t> </a:t>
            </a:r>
            <a:r>
              <a:rPr lang="nl-NL" dirty="0" err="1"/>
              <a:t>s</a:t>
            </a:r>
            <a:r>
              <a:rPr lang="nl-NL" dirty="0" err="1" smtClean="0"/>
              <a:t>tatistics</a:t>
            </a:r>
            <a:r>
              <a:rPr lang="nl-NL" dirty="0" smtClean="0"/>
              <a:t> on search </a:t>
            </a:r>
            <a:r>
              <a:rPr lang="nl-NL" dirty="0" err="1" smtClean="0"/>
              <a:t>results</a:t>
            </a:r>
            <a:r>
              <a:rPr lang="nl-NL" dirty="0" smtClean="0"/>
              <a:t> (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metadata</a:t>
            </a:r>
            <a:r>
              <a:rPr lang="nl-NL" dirty="0" smtClean="0"/>
              <a:t>)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PaQu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8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82720745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nl-NL" dirty="0" smtClean="0"/>
              <a:t>Take the Dutch </a:t>
            </a:r>
            <a:r>
              <a:rPr lang="nl-NL" dirty="0"/>
              <a:t>CHILDES corpora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nl-NL" dirty="0"/>
              <a:t>Select </a:t>
            </a:r>
            <a:r>
              <a:rPr lang="nl-NL" dirty="0" err="1"/>
              <a:t>all</a:t>
            </a:r>
            <a:r>
              <a:rPr lang="nl-NL" dirty="0"/>
              <a:t> </a:t>
            </a:r>
            <a:r>
              <a:rPr lang="nl-NL" dirty="0" err="1" smtClean="0"/>
              <a:t>utterances</a:t>
            </a:r>
            <a:r>
              <a:rPr lang="nl-NL" dirty="0" smtClean="0"/>
              <a:t> </a:t>
            </a:r>
            <a:r>
              <a:rPr lang="nl-NL" dirty="0" err="1"/>
              <a:t>containing</a:t>
            </a:r>
            <a:r>
              <a:rPr lang="nl-NL" dirty="0"/>
              <a:t> </a:t>
            </a:r>
            <a:r>
              <a:rPr lang="nl-NL" i="1" dirty="0" smtClean="0"/>
              <a:t>heel</a:t>
            </a:r>
            <a:r>
              <a:rPr lang="nl-NL" dirty="0" smtClean="0"/>
              <a:t>, </a:t>
            </a:r>
            <a:r>
              <a:rPr lang="nl-NL" i="1" dirty="0" smtClean="0"/>
              <a:t>erg</a:t>
            </a:r>
            <a:r>
              <a:rPr lang="nl-NL" dirty="0" smtClean="0"/>
              <a:t> </a:t>
            </a:r>
            <a:r>
              <a:rPr lang="nl-NL" dirty="0"/>
              <a:t>or </a:t>
            </a:r>
            <a:r>
              <a:rPr lang="nl-NL" i="1" dirty="0"/>
              <a:t>zeer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nl-NL" dirty="0"/>
              <a:t>Clean  the </a:t>
            </a:r>
            <a:r>
              <a:rPr lang="nl-NL" dirty="0" err="1"/>
              <a:t>utterances</a:t>
            </a:r>
            <a:r>
              <a:rPr lang="nl-NL" dirty="0"/>
              <a:t>, e.g.</a:t>
            </a:r>
          </a:p>
          <a:p>
            <a:pPr marL="742950" lvl="2" indent="-342900"/>
            <a:r>
              <a:rPr lang="nl-NL" dirty="0"/>
              <a:t>ja , maar </a:t>
            </a:r>
            <a:r>
              <a:rPr lang="nl-NL" b="1" dirty="0"/>
              <a:t>&lt;we </a:t>
            </a:r>
            <a:r>
              <a:rPr lang="nl-NL" b="1" dirty="0" err="1"/>
              <a:t>be</a:t>
            </a:r>
            <a:r>
              <a:rPr lang="nl-NL" b="1" dirty="0"/>
              <a:t>&gt; [//] </a:t>
            </a:r>
            <a:r>
              <a:rPr lang="nl-NL" dirty="0"/>
              <a:t>we bewaren </a:t>
            </a:r>
            <a:r>
              <a:rPr lang="nl-NL" b="1" dirty="0"/>
              <a:t>(he)</a:t>
            </a:r>
            <a:r>
              <a:rPr lang="nl-NL" dirty="0"/>
              <a:t>t </a:t>
            </a:r>
            <a:r>
              <a:rPr lang="nl-NL" dirty="0" smtClean="0"/>
              <a:t>ook</a:t>
            </a:r>
            <a:endParaRPr lang="nl-NL" dirty="0"/>
          </a:p>
          <a:p>
            <a:pPr marL="742950" lvl="2" indent="-342900"/>
            <a:r>
              <a:rPr lang="nl-NL" dirty="0"/>
              <a:t>ja , maar we bewaren het ook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nl-NL" dirty="0" smtClean="0"/>
              <a:t>Upload </a:t>
            </a:r>
            <a:r>
              <a:rPr lang="nl-NL" dirty="0" err="1" smtClean="0"/>
              <a:t>it</a:t>
            </a:r>
            <a:r>
              <a:rPr lang="nl-NL" dirty="0" smtClean="0"/>
              <a:t> </a:t>
            </a:r>
            <a:r>
              <a:rPr lang="nl-NL" dirty="0" err="1" smtClean="0"/>
              <a:t>into</a:t>
            </a:r>
            <a:r>
              <a:rPr lang="nl-NL" dirty="0" smtClean="0"/>
              <a:t> </a:t>
            </a:r>
            <a:r>
              <a:rPr lang="nl-NL" dirty="0" err="1" smtClean="0"/>
              <a:t>PaQu</a:t>
            </a:r>
            <a:endParaRPr lang="nl-NL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nl-NL" dirty="0" err="1" smtClean="0"/>
              <a:t>Gather</a:t>
            </a:r>
            <a:r>
              <a:rPr lang="nl-NL" dirty="0" smtClean="0"/>
              <a:t> </a:t>
            </a:r>
            <a:r>
              <a:rPr lang="nl-NL" dirty="0" err="1"/>
              <a:t>statistics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draw </a:t>
            </a:r>
            <a:r>
              <a:rPr lang="nl-NL" dirty="0" err="1"/>
              <a:t>conclusions</a:t>
            </a:r>
            <a:endParaRPr lang="nl-NL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9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297129499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dijk LREC  2012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635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Odijk LREC  2012</Template>
  <TotalTime>0</TotalTime>
  <Words>2243</Words>
  <Application>Microsoft Office PowerPoint</Application>
  <PresentationFormat>On-screen Show (4:3)</PresentationFormat>
  <Paragraphs>705</Paragraphs>
  <Slides>28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Odijk LREC  2012</vt:lpstr>
      <vt:lpstr>Using PaQu for language acquisition research</vt:lpstr>
      <vt:lpstr>Overview</vt:lpstr>
      <vt:lpstr>Introduction</vt:lpstr>
      <vt:lpstr>Introduction</vt:lpstr>
      <vt:lpstr>Introduction</vt:lpstr>
      <vt:lpstr>Corpus Analysis</vt:lpstr>
      <vt:lpstr>Corpus Analysis</vt:lpstr>
      <vt:lpstr>PaQu</vt:lpstr>
      <vt:lpstr>Experiments</vt:lpstr>
      <vt:lpstr>Experiment 1</vt:lpstr>
      <vt:lpstr>Experiment 1: Results</vt:lpstr>
      <vt:lpstr>Experiment 1: Interpretation</vt:lpstr>
      <vt:lpstr>Experiment 2:</vt:lpstr>
      <vt:lpstr>Experiment 2: Interpretation</vt:lpstr>
      <vt:lpstr>Experiment 2: Interpretation</vt:lpstr>
      <vt:lpstr>Experiment 2: Interpretation</vt:lpstr>
      <vt:lpstr>Experiment 2: Interpretation</vt:lpstr>
      <vt:lpstr>Experiment 2: Interpretation</vt:lpstr>
      <vt:lpstr>Experiment 2: Interpretation</vt:lpstr>
      <vt:lpstr>Experiment 3: </vt:lpstr>
      <vt:lpstr>Conclusions </vt:lpstr>
      <vt:lpstr>Conclusions </vt:lpstr>
      <vt:lpstr>Future Work</vt:lpstr>
      <vt:lpstr>PowerPoint Presentation</vt:lpstr>
      <vt:lpstr>Correlation with other Differences?</vt:lpstr>
      <vt:lpstr>Ambiguity: HEEL</vt:lpstr>
      <vt:lpstr>Ambiguity: ERG</vt:lpstr>
      <vt:lpstr>Ambiguity: ZEER</vt:lpstr>
    </vt:vector>
  </TitlesOfParts>
  <Company>Universiteits Utrecht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Odijk, J. (Jan)</dc:creator>
  <cp:lastModifiedBy>Odijk, J.E.J.M. (Jan)</cp:lastModifiedBy>
  <cp:revision>748</cp:revision>
  <dcterms:created xsi:type="dcterms:W3CDTF">2012-05-14T07:52:03Z</dcterms:created>
  <dcterms:modified xsi:type="dcterms:W3CDTF">2015-10-13T08:49:58Z</dcterms:modified>
</cp:coreProperties>
</file>