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1" r:id="rId3"/>
    <p:sldId id="264" r:id="rId4"/>
    <p:sldId id="265" r:id="rId5"/>
    <p:sldId id="266" r:id="rId6"/>
    <p:sldId id="267" r:id="rId7"/>
    <p:sldId id="272" r:id="rId8"/>
    <p:sldId id="274" r:id="rId9"/>
    <p:sldId id="273" r:id="rId10"/>
    <p:sldId id="268" r:id="rId11"/>
    <p:sldId id="280" r:id="rId12"/>
    <p:sldId id="279" r:id="rId13"/>
    <p:sldId id="269" r:id="rId14"/>
    <p:sldId id="275" r:id="rId15"/>
    <p:sldId id="276" r:id="rId16"/>
    <p:sldId id="270" r:id="rId17"/>
    <p:sldId id="277" r:id="rId18"/>
  </p:sldIdLst>
  <p:sldSz cx="9144000" cy="6858000" type="screen4x3"/>
  <p:notesSz cx="6858000" cy="9144000"/>
  <p:defaultTextStyle>
    <a:defPPr>
      <a:defRPr lang="en-GB"/>
    </a:defPPr>
    <a:lvl1pPr algn="r" rtl="0" fontAlgn="base">
      <a:spcBef>
        <a:spcPct val="0"/>
      </a:spcBef>
      <a:spcAft>
        <a:spcPct val="0"/>
      </a:spcAft>
      <a:defRPr sz="900" b="1" kern="1200">
        <a:solidFill>
          <a:srgbClr val="000000"/>
        </a:solidFill>
        <a:latin typeface="Arial" charset="0"/>
        <a:ea typeface="ＭＳ Ｐゴシック" charset="0"/>
        <a:cs typeface="ＭＳ Ｐゴシック" charset="0"/>
      </a:defRPr>
    </a:lvl1pPr>
    <a:lvl2pPr marL="457200" algn="r" rtl="0" fontAlgn="base">
      <a:spcBef>
        <a:spcPct val="0"/>
      </a:spcBef>
      <a:spcAft>
        <a:spcPct val="0"/>
      </a:spcAft>
      <a:defRPr sz="900" b="1" kern="1200">
        <a:solidFill>
          <a:srgbClr val="000000"/>
        </a:solidFill>
        <a:latin typeface="Arial" charset="0"/>
        <a:ea typeface="ＭＳ Ｐゴシック" charset="0"/>
        <a:cs typeface="ＭＳ Ｐゴシック" charset="0"/>
      </a:defRPr>
    </a:lvl2pPr>
    <a:lvl3pPr marL="914400" algn="r" rtl="0" fontAlgn="base">
      <a:spcBef>
        <a:spcPct val="0"/>
      </a:spcBef>
      <a:spcAft>
        <a:spcPct val="0"/>
      </a:spcAft>
      <a:defRPr sz="900" b="1" kern="1200">
        <a:solidFill>
          <a:srgbClr val="000000"/>
        </a:solidFill>
        <a:latin typeface="Arial" charset="0"/>
        <a:ea typeface="ＭＳ Ｐゴシック" charset="0"/>
        <a:cs typeface="ＭＳ Ｐゴシック" charset="0"/>
      </a:defRPr>
    </a:lvl3pPr>
    <a:lvl4pPr marL="1371600" algn="r" rtl="0" fontAlgn="base">
      <a:spcBef>
        <a:spcPct val="0"/>
      </a:spcBef>
      <a:spcAft>
        <a:spcPct val="0"/>
      </a:spcAft>
      <a:defRPr sz="900" b="1" kern="1200">
        <a:solidFill>
          <a:srgbClr val="000000"/>
        </a:solidFill>
        <a:latin typeface="Arial" charset="0"/>
        <a:ea typeface="ＭＳ Ｐゴシック" charset="0"/>
        <a:cs typeface="ＭＳ Ｐゴシック" charset="0"/>
      </a:defRPr>
    </a:lvl4pPr>
    <a:lvl5pPr marL="1828800" algn="r" rtl="0" fontAlgn="base">
      <a:spcBef>
        <a:spcPct val="0"/>
      </a:spcBef>
      <a:spcAft>
        <a:spcPct val="0"/>
      </a:spcAft>
      <a:defRPr sz="900" b="1" kern="1200">
        <a:solidFill>
          <a:srgbClr val="000000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900" b="1" kern="1200">
        <a:solidFill>
          <a:srgbClr val="000000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900" b="1" kern="1200">
        <a:solidFill>
          <a:srgbClr val="000000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900" b="1" kern="1200">
        <a:solidFill>
          <a:srgbClr val="000000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900" b="1" kern="1200">
        <a:solidFill>
          <a:srgbClr val="000000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996600"/>
    <a:srgbClr val="993300"/>
    <a:srgbClr val="CC3300"/>
    <a:srgbClr val="009900"/>
    <a:srgbClr val="FFFF00"/>
    <a:srgbClr val="2D4E6F"/>
    <a:srgbClr val="000000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698" y="-4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solidFill>
                  <a:schemeClr val="tx1"/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solidFill>
                  <a:schemeClr val="tx1"/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375CD7E8-BF39-E44A-8072-92067AE9406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514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solidFill>
                  <a:schemeClr val="tx1"/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39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solidFill>
                  <a:schemeClr val="tx1"/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CC80FEB7-B251-6E4E-9304-85F750EB0C99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9680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0"/>
          <p:cNvSpPr>
            <a:spLocks noChangeShapeType="1"/>
          </p:cNvSpPr>
          <p:nvPr userDrawn="1"/>
        </p:nvSpPr>
        <p:spPr bwMode="auto">
          <a:xfrm flipV="1">
            <a:off x="304800" y="1066800"/>
            <a:ext cx="4800600" cy="0"/>
          </a:xfrm>
          <a:prstGeom prst="line">
            <a:avLst/>
          </a:prstGeom>
          <a:noFill/>
          <a:ln w="28575">
            <a:solidFill>
              <a:srgbClr val="2D4E6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" name="Line 13"/>
          <p:cNvSpPr>
            <a:spLocks noChangeShapeType="1"/>
          </p:cNvSpPr>
          <p:nvPr userDrawn="1"/>
        </p:nvSpPr>
        <p:spPr bwMode="auto">
          <a:xfrm>
            <a:off x="5715000" y="3733800"/>
            <a:ext cx="2895600" cy="0"/>
          </a:xfrm>
          <a:prstGeom prst="line">
            <a:avLst/>
          </a:prstGeom>
          <a:noFill/>
          <a:ln w="28575">
            <a:solidFill>
              <a:srgbClr val="2D4E6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3780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53999-2B1D-4240-BB2E-9FBD9D0968B3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0202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90500"/>
            <a:ext cx="2133600" cy="6057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90500"/>
            <a:ext cx="6248400" cy="6057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4F609-9DCF-F949-90B2-8F696F6D0177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5461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6CF6E-719A-2049-8364-EFB6A021896C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155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64CE8-D3C4-9A4F-BE7A-F90CD263ADE0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85933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191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191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C9C57-CA7E-A24B-B331-43F403000E29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63288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CB57E-2DCD-2448-A64B-4580D395ECEE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89622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9C4E9-DA76-9842-98C8-082C9A85D821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25993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7C8B0-9ACB-F246-8838-A2534471D43C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56484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F9094-339F-194D-8681-15A024C2B682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72699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847D9-08A6-2345-8934-36D5B837CA23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81334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90500"/>
            <a:ext cx="57912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46662" dir="2115817" algn="ctr" rotWithShape="0">
                    <a:srgbClr val="F3C579">
                      <a:alpha val="50000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Click to edit Master</a:t>
            </a:r>
            <a:r>
              <a:rPr lang="en-US"/>
              <a:t> </a:t>
            </a:r>
            <a:r>
              <a:rPr lang="hr-HR"/>
              <a:t>title style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5344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Click to edit Master text styles</a:t>
            </a:r>
          </a:p>
          <a:p>
            <a:pPr lvl="1"/>
            <a:r>
              <a:rPr lang="hr-HR"/>
              <a:t>Second level</a:t>
            </a:r>
          </a:p>
          <a:p>
            <a:pPr lvl="2"/>
            <a:r>
              <a:rPr lang="hr-HR"/>
              <a:t>Third level</a:t>
            </a:r>
          </a:p>
          <a:p>
            <a:pPr lvl="3"/>
            <a:r>
              <a:rPr lang="hr-HR"/>
              <a:t>Fourth level</a:t>
            </a:r>
          </a:p>
          <a:p>
            <a:pPr lvl="4"/>
            <a:r>
              <a:rPr lang="hr-HR"/>
              <a:t>Fifth level</a:t>
            </a: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04025" y="6400800"/>
            <a:ext cx="2133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5012CC0F-AF60-DA4B-9442-8FA815C33F3D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  <p:sp>
        <p:nvSpPr>
          <p:cNvPr id="1039" name="Line 15"/>
          <p:cNvSpPr>
            <a:spLocks noChangeShapeType="1"/>
          </p:cNvSpPr>
          <p:nvPr userDrawn="1"/>
        </p:nvSpPr>
        <p:spPr bwMode="auto">
          <a:xfrm flipV="1">
            <a:off x="304800" y="1066800"/>
            <a:ext cx="4800600" cy="0"/>
          </a:xfrm>
          <a:prstGeom prst="line">
            <a:avLst/>
          </a:prstGeom>
          <a:noFill/>
          <a:ln w="28575">
            <a:solidFill>
              <a:srgbClr val="2D4E6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06" r:id="rId2"/>
    <p:sldLayoutId id="2147483907" r:id="rId3"/>
    <p:sldLayoutId id="2147483916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D4E6F"/>
        </a:buClr>
        <a:buFont typeface="Wingdings" charset="0"/>
        <a:buChar char="§"/>
        <a:defRPr sz="2400">
          <a:solidFill>
            <a:srgbClr val="000000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2D4E6F"/>
        </a:buClr>
        <a:buFont typeface="Wingdings" charset="0"/>
        <a:buChar char="§"/>
        <a:defRPr sz="2200">
          <a:solidFill>
            <a:srgbClr val="000000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2D4E6F"/>
        </a:buClr>
        <a:buFont typeface="Wingdings" charset="0"/>
        <a:buChar char="§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2D4E6F"/>
        </a:buClr>
        <a:buFont typeface="Wingdings" charset="0"/>
        <a:buChar char="§"/>
        <a:defRPr>
          <a:solidFill>
            <a:srgbClr val="000000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2D4E6F"/>
        </a:buClr>
        <a:buFont typeface="Wingdings" charset="0"/>
        <a:buChar char="§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2D4E6F"/>
        </a:buClr>
        <a:buFont typeface="Wingdings" charset="0"/>
        <a:buChar char="§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2D4E6F"/>
        </a:buClr>
        <a:buFont typeface="Wingdings" charset="0"/>
        <a:buChar char="§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2D4E6F"/>
        </a:buClr>
        <a:buFont typeface="Wingdings" charset="0"/>
        <a:buChar char="§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2D4E6F"/>
        </a:buClr>
        <a:buFont typeface="Wingdings" charset="0"/>
        <a:buChar char="§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rin.eu/ccr" TargetMode="External"/><Relationship Id="rId2" Type="http://schemas.openxmlformats.org/officeDocument/2006/relationships/hyperlink" Target="mailto:cmdi@clarin.eu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larin.eu/conceptregistry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ccr@clarin.eu" TargetMode="External"/><Relationship Id="rId2" Type="http://schemas.openxmlformats.org/officeDocument/2006/relationships/hyperlink" Target="http://clarin.eu/content/concept-registry-coordinator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larin.eu/ccr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ccr@clarin.eu" TargetMode="External"/><Relationship Id="rId2" Type="http://schemas.openxmlformats.org/officeDocument/2006/relationships/hyperlink" Target="https://github.com/TheLanguageArchive/ISOcat2CCR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rin.eu/conceptregistry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228600" y="1524000"/>
            <a:ext cx="86106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46662" dir="2115817" algn="ctr" rotWithShape="0">
                    <a:srgbClr val="F3C579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pPr>
              <a:defRPr/>
            </a:pPr>
            <a:r>
              <a:rPr lang="en-US" sz="3200" dirty="0" smtClean="0"/>
              <a:t>CLARIN Concept Registry:</a:t>
            </a:r>
          </a:p>
          <a:p>
            <a:pPr>
              <a:defRPr/>
            </a:pPr>
            <a:r>
              <a:rPr lang="en-US" sz="3200" dirty="0"/>
              <a:t>t</a:t>
            </a:r>
            <a:r>
              <a:rPr lang="en-US" sz="3200" dirty="0" smtClean="0"/>
              <a:t>he new semantic registry</a:t>
            </a:r>
          </a:p>
          <a:p>
            <a:pPr>
              <a:defRPr/>
            </a:pPr>
            <a:endParaRPr lang="en-US" sz="1800" dirty="0" smtClean="0"/>
          </a:p>
          <a:p>
            <a:pPr>
              <a:defRPr/>
            </a:pPr>
            <a:r>
              <a:rPr lang="en-US" sz="2000" dirty="0" smtClean="0"/>
              <a:t>Ineke Schuurman, </a:t>
            </a:r>
            <a:r>
              <a:rPr lang="en-US" sz="2000" dirty="0" err="1" smtClean="0"/>
              <a:t>Menzo</a:t>
            </a:r>
            <a:r>
              <a:rPr lang="en-US" sz="2000" dirty="0" smtClean="0"/>
              <a:t> </a:t>
            </a:r>
            <a:r>
              <a:rPr lang="en-US" sz="2000" dirty="0" err="1" smtClean="0"/>
              <a:t>Windhouwer</a:t>
            </a:r>
            <a:r>
              <a:rPr lang="en-US" sz="2000" dirty="0" smtClean="0"/>
              <a:t>, </a:t>
            </a:r>
            <a:r>
              <a:rPr lang="en-US" sz="2000" dirty="0" err="1" smtClean="0"/>
              <a:t>Oddrun</a:t>
            </a:r>
            <a:r>
              <a:rPr lang="en-US" sz="2000" dirty="0" smtClean="0"/>
              <a:t> </a:t>
            </a:r>
            <a:r>
              <a:rPr lang="en-US" sz="2000" dirty="0" err="1" smtClean="0"/>
              <a:t>Ohren</a:t>
            </a:r>
            <a:r>
              <a:rPr lang="en-US" sz="2000" dirty="0" smtClean="0"/>
              <a:t>, Daniel </a:t>
            </a:r>
            <a:r>
              <a:rPr lang="en-US" sz="2000" dirty="0" err="1" smtClean="0"/>
              <a:t>Zeman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533400" y="3886200"/>
            <a:ext cx="81534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/>
          <a:lstStyle/>
          <a:p>
            <a:pPr>
              <a:spcBef>
                <a:spcPct val="20000"/>
              </a:spcBef>
              <a:buClr>
                <a:srgbClr val="2D4E6F"/>
              </a:buClr>
              <a:buFont typeface="Wingdings" charset="0"/>
              <a:buNone/>
              <a:defRPr/>
            </a:pPr>
            <a:r>
              <a:rPr lang="nl-NL" sz="1200" dirty="0" smtClean="0">
                <a:hlinkClick r:id="rId2"/>
              </a:rPr>
              <a:t>ccr@clarin.eu</a:t>
            </a:r>
            <a:endParaRPr lang="nl-NL" sz="1200" dirty="0" smtClean="0"/>
          </a:p>
          <a:p>
            <a:pPr>
              <a:spcBef>
                <a:spcPct val="20000"/>
              </a:spcBef>
              <a:buClr>
                <a:srgbClr val="2D4E6F"/>
              </a:buClr>
              <a:buFont typeface="Wingdings" charset="0"/>
              <a:buNone/>
              <a:defRPr/>
            </a:pPr>
            <a:r>
              <a:rPr lang="nl-NL" sz="1200" dirty="0" smtClean="0">
                <a:hlinkClick r:id="rId3"/>
              </a:rPr>
              <a:t>www.clarin.eu/ccr</a:t>
            </a:r>
            <a:endParaRPr lang="nl-NL" sz="1200" dirty="0" smtClean="0"/>
          </a:p>
          <a:p>
            <a:pPr>
              <a:spcBef>
                <a:spcPct val="20000"/>
              </a:spcBef>
              <a:buClr>
                <a:srgbClr val="2D4E6F"/>
              </a:buClr>
              <a:buFont typeface="Wingdings" charset="0"/>
              <a:buNone/>
              <a:defRPr/>
            </a:pPr>
            <a:r>
              <a:rPr lang="nl-NL" sz="1200" dirty="0">
                <a:hlinkClick r:id="rId4"/>
              </a:rPr>
              <a:t>w</a:t>
            </a:r>
            <a:r>
              <a:rPr lang="nl-NL" sz="1200" dirty="0" smtClean="0">
                <a:hlinkClick r:id="rId4"/>
              </a:rPr>
              <a:t>ww.clarin.eu/conceptregistry</a:t>
            </a:r>
            <a:endParaRPr lang="nl-NL" sz="1200" dirty="0" smtClean="0"/>
          </a:p>
          <a:p>
            <a:pPr>
              <a:spcBef>
                <a:spcPct val="20000"/>
              </a:spcBef>
              <a:buClr>
                <a:srgbClr val="2D4E6F"/>
              </a:buClr>
              <a:buFont typeface="Wingdings" charset="0"/>
              <a:buNone/>
              <a:defRPr/>
            </a:pPr>
            <a:r>
              <a:rPr lang="nl-NL" sz="1200" dirty="0" smtClean="0"/>
              <a:t> </a:t>
            </a:r>
            <a:endParaRPr lang="hr-HR" sz="1000" dirty="0"/>
          </a:p>
          <a:p>
            <a:pPr>
              <a:spcBef>
                <a:spcPct val="20000"/>
              </a:spcBef>
              <a:buClr>
                <a:srgbClr val="2D4E6F"/>
              </a:buClr>
              <a:defRPr/>
            </a:pPr>
            <a:endParaRPr lang="nl-NL" sz="1050" dirty="0" smtClean="0">
              <a:cs typeface="+mn-cs"/>
            </a:endParaRPr>
          </a:p>
          <a:p>
            <a:pPr>
              <a:spcBef>
                <a:spcPct val="20000"/>
              </a:spcBef>
              <a:buClr>
                <a:srgbClr val="2D4E6F"/>
              </a:buClr>
              <a:defRPr/>
            </a:pPr>
            <a:endParaRPr lang="nl-NL" sz="1050" dirty="0">
              <a:cs typeface="+mn-cs"/>
            </a:endParaRPr>
          </a:p>
          <a:p>
            <a:pPr>
              <a:spcBef>
                <a:spcPct val="20000"/>
              </a:spcBef>
              <a:buClr>
                <a:srgbClr val="2D4E6F"/>
              </a:buClr>
              <a:defRPr/>
            </a:pPr>
            <a:endParaRPr lang="nl-NL" sz="1050" dirty="0" smtClean="0">
              <a:cs typeface="+mn-cs"/>
            </a:endParaRPr>
          </a:p>
          <a:p>
            <a:pPr>
              <a:spcBef>
                <a:spcPct val="20000"/>
              </a:spcBef>
              <a:buClr>
                <a:srgbClr val="2D4E6F"/>
              </a:buClr>
              <a:defRPr/>
            </a:pPr>
            <a:endParaRPr lang="nl-NL" sz="1050" dirty="0">
              <a:cs typeface="+mn-cs"/>
            </a:endParaRPr>
          </a:p>
          <a:p>
            <a:pPr>
              <a:spcBef>
                <a:spcPct val="20000"/>
              </a:spcBef>
              <a:buClr>
                <a:srgbClr val="2D4E6F"/>
              </a:buClr>
              <a:defRPr/>
            </a:pPr>
            <a:endParaRPr lang="nl-NL" sz="1050" dirty="0" smtClean="0">
              <a:cs typeface="+mn-cs"/>
            </a:endParaRPr>
          </a:p>
          <a:p>
            <a:pPr>
              <a:spcBef>
                <a:spcPct val="20000"/>
              </a:spcBef>
              <a:buClr>
                <a:srgbClr val="2D4E6F"/>
              </a:buClr>
              <a:defRPr/>
            </a:pPr>
            <a:endParaRPr lang="nl-NL" sz="1050" dirty="0">
              <a:cs typeface="+mn-cs"/>
            </a:endParaRPr>
          </a:p>
          <a:p>
            <a:pPr>
              <a:spcBef>
                <a:spcPct val="20000"/>
              </a:spcBef>
              <a:buClr>
                <a:srgbClr val="2D4E6F"/>
              </a:buClr>
              <a:defRPr/>
            </a:pPr>
            <a:endParaRPr lang="nl-NL" sz="1050" dirty="0" smtClean="0">
              <a:cs typeface="+mn-cs"/>
            </a:endParaRPr>
          </a:p>
          <a:p>
            <a:pPr>
              <a:spcBef>
                <a:spcPct val="20000"/>
              </a:spcBef>
              <a:buClr>
                <a:srgbClr val="2D4E6F"/>
              </a:buClr>
              <a:defRPr/>
            </a:pPr>
            <a:r>
              <a:rPr lang="hr-HR" sz="1050" dirty="0">
                <a:cs typeface="+mn-cs"/>
              </a:rPr>
              <a:t/>
            </a:r>
            <a:br>
              <a:rPr lang="hr-HR" sz="1050" dirty="0">
                <a:cs typeface="+mn-cs"/>
              </a:rPr>
            </a:br>
            <a:r>
              <a:rPr lang="en-US" sz="1050" dirty="0" smtClean="0"/>
              <a:t>CLARIN Annual Conference</a:t>
            </a:r>
          </a:p>
          <a:p>
            <a:pPr>
              <a:spcBef>
                <a:spcPct val="20000"/>
              </a:spcBef>
              <a:buClr>
                <a:srgbClr val="2D4E6F"/>
              </a:buClr>
              <a:defRPr/>
            </a:pPr>
            <a:r>
              <a:rPr lang="en-US" sz="1050" dirty="0" smtClean="0"/>
              <a:t>October 15-17 2015</a:t>
            </a:r>
            <a:endParaRPr lang="en-US" sz="1050" dirty="0">
              <a:cs typeface="+mn-cs"/>
            </a:endParaRPr>
          </a:p>
          <a:p>
            <a:pPr>
              <a:spcBef>
                <a:spcPct val="20000"/>
              </a:spcBef>
              <a:buClr>
                <a:srgbClr val="2D4E6F"/>
              </a:buClr>
              <a:buFont typeface="Wingdings" charset="0"/>
              <a:buNone/>
              <a:defRPr/>
            </a:pPr>
            <a:r>
              <a:rPr lang="en-US" sz="1050" dirty="0" smtClean="0">
                <a:cs typeface="+mn-cs"/>
              </a:rPr>
              <a:t>Wroclaw, Poland</a:t>
            </a:r>
            <a:endParaRPr lang="en-GB" sz="105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</a:t>
            </a:r>
            <a:r>
              <a:rPr lang="en-US" dirty="0" err="1" smtClean="0"/>
              <a:t>ISOcat</a:t>
            </a:r>
            <a:r>
              <a:rPr lang="en-US" dirty="0" smtClean="0"/>
              <a:t> to the CCR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I</a:t>
            </a:r>
            <a:r>
              <a:rPr lang="en-US" dirty="0" smtClean="0"/>
              <a:t>mported in CCR</a:t>
            </a:r>
          </a:p>
          <a:p>
            <a:pPr>
              <a:buFontTx/>
              <a:buChar char="-"/>
            </a:pPr>
            <a:r>
              <a:rPr lang="en-US" dirty="0" smtClean="0"/>
              <a:t>Entries used in CLARIN, e.g., in CMDI</a:t>
            </a:r>
          </a:p>
          <a:p>
            <a:pPr>
              <a:buFontTx/>
              <a:buChar char="-"/>
            </a:pPr>
            <a:r>
              <a:rPr lang="en-US" dirty="0" smtClean="0"/>
              <a:t>Entries recognized as belonging to a standard</a:t>
            </a:r>
          </a:p>
          <a:p>
            <a:pPr>
              <a:buFontTx/>
              <a:buChar char="-"/>
            </a:pPr>
            <a:r>
              <a:rPr lang="en-US" dirty="0" smtClean="0"/>
              <a:t>Entries selected by the national CCR coordinators</a:t>
            </a:r>
          </a:p>
          <a:p>
            <a:pPr>
              <a:buFontTx/>
              <a:buChar char="-"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ISOcat</a:t>
            </a:r>
            <a:r>
              <a:rPr lang="en-US" dirty="0" smtClean="0"/>
              <a:t>: over 5000 entries</a:t>
            </a:r>
          </a:p>
          <a:p>
            <a:pPr marL="0" indent="0">
              <a:buNone/>
            </a:pPr>
            <a:r>
              <a:rPr lang="en-US" dirty="0" smtClean="0"/>
              <a:t>CCR:  3139 entries (for CLARIN)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We will perform a clean-up action before adding new entries, in order to remove duplications, project or language specific definitions, empty definitions, misspellings (organization vs </a:t>
            </a:r>
            <a:r>
              <a:rPr lang="en-US" dirty="0" err="1" smtClean="0"/>
              <a:t>organisation</a:t>
            </a:r>
            <a:r>
              <a:rPr lang="en-US" dirty="0" smtClean="0"/>
              <a:t>), …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34107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39091"/>
            <a:ext cx="8534400" cy="3065618"/>
          </a:xfrm>
        </p:spPr>
      </p:pic>
    </p:spTree>
    <p:extLst>
      <p:ext uri="{BB962C8B-B14F-4D97-AF65-F5344CB8AC3E}">
        <p14:creationId xmlns:p14="http://schemas.microsoft.com/office/powerpoint/2010/main" val="3612264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details …</a:t>
            </a:r>
            <a:endParaRPr lang="nl-BE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45" y="1295400"/>
            <a:ext cx="7648510" cy="4953000"/>
          </a:xfrm>
        </p:spPr>
      </p:pic>
    </p:spTree>
    <p:extLst>
      <p:ext uri="{BB962C8B-B14F-4D97-AF65-F5344CB8AC3E}">
        <p14:creationId xmlns:p14="http://schemas.microsoft.com/office/powerpoint/2010/main" val="3012681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CCR Coordinators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dirty="0"/>
              <a:t>you need 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new concept</a:t>
            </a:r>
            <a:r>
              <a:rPr lang="en-US" dirty="0" smtClean="0"/>
              <a:t>, or</a:t>
            </a:r>
            <a:endParaRPr lang="en-US" dirty="0"/>
          </a:p>
          <a:p>
            <a:pPr lvl="1"/>
            <a:r>
              <a:rPr lang="en-US" dirty="0" smtClean="0"/>
              <a:t>want </a:t>
            </a:r>
            <a:r>
              <a:rPr lang="en-US" dirty="0"/>
              <a:t>to change an existing </a:t>
            </a:r>
            <a:r>
              <a:rPr lang="en-US" dirty="0" smtClean="0"/>
              <a:t>concept</a:t>
            </a:r>
            <a:endParaRPr lang="en-US" dirty="0"/>
          </a:p>
          <a:p>
            <a:r>
              <a:rPr lang="en-US" dirty="0"/>
              <a:t>c</a:t>
            </a:r>
            <a:r>
              <a:rPr lang="en-US" dirty="0" smtClean="0"/>
              <a:t>ontact </a:t>
            </a:r>
            <a:r>
              <a:rPr lang="en-US" dirty="0"/>
              <a:t>your CCR coordinator:</a:t>
            </a:r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clarin.eu/content/concept-registry-coordinators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dirty="0" smtClean="0"/>
              <a:t>no CCR coordinator is appointed for your country</a:t>
            </a:r>
            <a:r>
              <a:rPr lang="en-US" dirty="0" smtClean="0"/>
              <a:t>: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>
                <a:hlinkClick r:id="rId3"/>
              </a:rPr>
              <a:t>ccr@clarin.eu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For information on the CCR, the coordinators and the (upcoming) procedures see</a:t>
            </a:r>
            <a:endParaRPr lang="nl-BE" dirty="0"/>
          </a:p>
          <a:p>
            <a:pPr marL="0" indent="0" algn="ctr">
              <a:buNone/>
            </a:pPr>
            <a:r>
              <a:rPr lang="nl-BE" dirty="0" smtClean="0">
                <a:hlinkClick r:id="rId4"/>
              </a:rPr>
              <a:t>http://www.clarin.eu/ccr</a:t>
            </a:r>
            <a:r>
              <a:rPr lang="nl-BE" dirty="0" smtClean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5193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procedure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All ‘ERIC countries’ appointed a CCR content coordinator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 smtClean="0"/>
              <a:t>Wrt</a:t>
            </a:r>
            <a:r>
              <a:rPr lang="en-US" dirty="0" smtClean="0"/>
              <a:t> decisions about entries</a:t>
            </a:r>
          </a:p>
          <a:p>
            <a:r>
              <a:rPr lang="en-US" dirty="0" smtClean="0"/>
              <a:t>All CCR content coordinators (or deputies) are involved</a:t>
            </a:r>
          </a:p>
          <a:p>
            <a:r>
              <a:rPr lang="en-US" dirty="0" smtClean="0"/>
              <a:t>We aim for unanimity</a:t>
            </a:r>
          </a:p>
          <a:p>
            <a:r>
              <a:rPr lang="en-US" dirty="0" smtClean="0"/>
              <a:t>If necessary we will vote</a:t>
            </a:r>
          </a:p>
          <a:p>
            <a:pPr lvl="1"/>
            <a:r>
              <a:rPr lang="en-US" dirty="0" smtClean="0"/>
              <a:t>A change in CCR (like adding specific new entry) is accepted when 70% or more of the coordinators represented agree</a:t>
            </a:r>
          </a:p>
          <a:p>
            <a:r>
              <a:rPr lang="en-US" dirty="0" smtClean="0"/>
              <a:t>All changes are recorded in the CLARIN CCR-section</a:t>
            </a:r>
          </a:p>
          <a:p>
            <a:endParaRPr lang="en-US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0548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Correction current entries, new entries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There still are ‘incorrect’ entries, i.e., entries not meeting our demands</a:t>
            </a:r>
          </a:p>
          <a:p>
            <a:r>
              <a:rPr lang="en-US" u="sng" dirty="0" smtClean="0"/>
              <a:t>We are working on these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</a:t>
            </a:r>
            <a:r>
              <a:rPr lang="en-US" dirty="0" smtClean="0"/>
              <a:t>n the future we will have </a:t>
            </a:r>
            <a:r>
              <a:rPr lang="en-US" u="sng" dirty="0" smtClean="0"/>
              <a:t>2 weeks </a:t>
            </a:r>
            <a:r>
              <a:rPr lang="en-US" dirty="0" smtClean="0"/>
              <a:t>to come to an agreement on a batch of entries, </a:t>
            </a:r>
          </a:p>
          <a:p>
            <a:r>
              <a:rPr lang="en-US" dirty="0" smtClean="0"/>
              <a:t>The same holds </a:t>
            </a:r>
            <a:r>
              <a:rPr lang="en-US" dirty="0" err="1" smtClean="0"/>
              <a:t>wrt</a:t>
            </a:r>
            <a:r>
              <a:rPr lang="en-US" dirty="0" smtClean="0"/>
              <a:t> proposals for new entries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Exceptions: holiday season, and the initial period (=now!)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25943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Moving to the CCR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91600" cy="5257800"/>
          </a:xfrm>
        </p:spPr>
        <p:txBody>
          <a:bodyPr/>
          <a:lstStyle/>
          <a:p>
            <a:r>
              <a:rPr lang="nl-NL" dirty="0" smtClean="0"/>
              <a:t>If you</a:t>
            </a:r>
          </a:p>
          <a:p>
            <a:pPr lvl="1"/>
            <a:r>
              <a:rPr lang="nl-NL" dirty="0" smtClean="0"/>
              <a:t>have resources that contain references to ISOcat data categories which you want to replace by their CCR concept handles (if available), or</a:t>
            </a:r>
          </a:p>
          <a:p>
            <a:pPr lvl="1"/>
            <a:r>
              <a:rPr lang="nl-NL" dirty="0" smtClean="0"/>
              <a:t>want to know which ISOcat data categories are imported into the CCR</a:t>
            </a:r>
          </a:p>
          <a:p>
            <a:r>
              <a:rPr lang="nl-NL" dirty="0" err="1" smtClean="0"/>
              <a:t>Visit</a:t>
            </a:r>
            <a:r>
              <a:rPr lang="nl-NL" dirty="0" smtClean="0"/>
              <a:t>  </a:t>
            </a:r>
            <a:r>
              <a:rPr lang="nl-NL" dirty="0" smtClean="0">
                <a:hlinkClick r:id="rId2"/>
              </a:rPr>
              <a:t>https</a:t>
            </a:r>
            <a:r>
              <a:rPr lang="nl-NL" dirty="0">
                <a:hlinkClick r:id="rId2"/>
              </a:rPr>
              <a:t>://</a:t>
            </a:r>
            <a:r>
              <a:rPr lang="nl-NL" dirty="0" smtClean="0">
                <a:hlinkClick r:id="rId2"/>
              </a:rPr>
              <a:t>github.com/TheLanguageArchive/ISOcat2CCR</a:t>
            </a:r>
            <a:r>
              <a:rPr lang="nl-NL" dirty="0" smtClean="0"/>
              <a:t> </a:t>
            </a:r>
          </a:p>
          <a:p>
            <a:r>
              <a:rPr lang="nl-NL" dirty="0"/>
              <a:t>w</a:t>
            </a:r>
            <a:r>
              <a:rPr lang="nl-NL" dirty="0" smtClean="0"/>
              <a:t>here you can find</a:t>
            </a:r>
          </a:p>
          <a:p>
            <a:pPr lvl="1"/>
            <a:r>
              <a:rPr lang="nl-NL" dirty="0" smtClean="0"/>
              <a:t>mapping files, and</a:t>
            </a:r>
          </a:p>
          <a:p>
            <a:pPr lvl="1"/>
            <a:r>
              <a:rPr lang="nl-NL" dirty="0"/>
              <a:t>a</a:t>
            </a:r>
            <a:r>
              <a:rPr lang="nl-NL" dirty="0" smtClean="0"/>
              <a:t> tool to use those files to replace ISOcat data category references by CCR concent handles</a:t>
            </a:r>
          </a:p>
          <a:p>
            <a:r>
              <a:rPr lang="nl-NL" dirty="0" smtClean="0"/>
              <a:t>If you run into </a:t>
            </a:r>
            <a:r>
              <a:rPr lang="nl-NL" dirty="0" err="1" smtClean="0"/>
              <a:t>problems</a:t>
            </a:r>
            <a:r>
              <a:rPr lang="nl-NL" dirty="0" smtClean="0"/>
              <a:t> contact </a:t>
            </a:r>
            <a:r>
              <a:rPr lang="nl-NL" dirty="0" err="1" smtClean="0"/>
              <a:t>your</a:t>
            </a:r>
            <a:r>
              <a:rPr lang="nl-NL" dirty="0" smtClean="0"/>
              <a:t> </a:t>
            </a:r>
            <a:r>
              <a:rPr lang="nl-NL" dirty="0" err="1" smtClean="0"/>
              <a:t>national</a:t>
            </a:r>
            <a:r>
              <a:rPr lang="nl-NL" dirty="0" smtClean="0"/>
              <a:t> CCR </a:t>
            </a:r>
            <a:r>
              <a:rPr lang="nl-NL" dirty="0" err="1" smtClean="0"/>
              <a:t>coordinator</a:t>
            </a:r>
            <a:r>
              <a:rPr lang="nl-NL" dirty="0" smtClean="0"/>
              <a:t> or, </a:t>
            </a:r>
            <a:r>
              <a:rPr lang="nl-NL" dirty="0" err="1" smtClean="0"/>
              <a:t>if</a:t>
            </a:r>
            <a:r>
              <a:rPr lang="nl-NL" dirty="0" smtClean="0"/>
              <a:t> </a:t>
            </a:r>
            <a:r>
              <a:rPr lang="nl-NL" dirty="0" err="1" smtClean="0"/>
              <a:t>necessary</a:t>
            </a:r>
            <a:r>
              <a:rPr lang="nl-NL" dirty="0" smtClean="0"/>
              <a:t>,  </a:t>
            </a:r>
            <a:r>
              <a:rPr lang="nl-NL" dirty="0" smtClean="0">
                <a:hlinkClick r:id="rId3"/>
              </a:rPr>
              <a:t>ccr@clarin.eu</a:t>
            </a:r>
            <a:r>
              <a:rPr lang="nl-NL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208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3600" b="1" dirty="0" smtClean="0"/>
              <a:t>Thank you for your attention !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(There will be a demo later today)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80989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tools and resources offered by CLARIN many </a:t>
            </a:r>
            <a:r>
              <a:rPr lang="en-US" u="sng" dirty="0" smtClean="0"/>
              <a:t>(de facto) standards </a:t>
            </a:r>
            <a:r>
              <a:rPr lang="en-US" dirty="0" smtClean="0"/>
              <a:t>are being referred to, concerning both metadata and content data, but …</a:t>
            </a:r>
          </a:p>
          <a:p>
            <a:pPr lvl="1"/>
            <a:r>
              <a:rPr lang="en-US" dirty="0" smtClean="0"/>
              <a:t>What do they mean?</a:t>
            </a:r>
          </a:p>
          <a:p>
            <a:pPr lvl="1"/>
            <a:r>
              <a:rPr lang="en-US" dirty="0" smtClean="0"/>
              <a:t>Do they mean the same in the various tools and resources?</a:t>
            </a:r>
          </a:p>
          <a:p>
            <a:pPr lvl="1"/>
            <a:endParaRPr lang="en-US" dirty="0"/>
          </a:p>
          <a:p>
            <a:r>
              <a:rPr lang="en-US" dirty="0" smtClean="0"/>
              <a:t>CMDI (CLARIN Metadata Infrastructure)</a:t>
            </a:r>
          </a:p>
          <a:p>
            <a:pPr lvl="1"/>
            <a:r>
              <a:rPr lang="en-US" dirty="0" smtClean="0"/>
              <a:t>Makes use of several registries</a:t>
            </a:r>
          </a:p>
        </p:txBody>
      </p:sp>
    </p:spTree>
    <p:extLst>
      <p:ext uri="{BB962C8B-B14F-4D97-AF65-F5344CB8AC3E}">
        <p14:creationId xmlns:p14="http://schemas.microsoft.com/office/powerpoint/2010/main" val="56554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Clear metadata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metadata provided in CMDI should be clear, i.e., unambiguous, in order to be useful.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The building blocks, components, elements, attributes and values, of a CMDI profile should be clearly defined in a Concept </a:t>
            </a:r>
            <a:r>
              <a:rPr lang="en-US" dirty="0" smtClean="0"/>
              <a:t>or, for value ranges, Vocabulary registry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Registries </a:t>
            </a:r>
            <a:r>
              <a:rPr lang="en-US" dirty="0"/>
              <a:t>used:</a:t>
            </a:r>
          </a:p>
          <a:p>
            <a:pPr marL="0" indent="0">
              <a:buNone/>
            </a:pPr>
            <a:r>
              <a:rPr lang="en-US" dirty="0"/>
              <a:t>- Dublin Core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ISOcat</a:t>
            </a:r>
            <a:r>
              <a:rPr lang="en-US" dirty="0"/>
              <a:t> (in the past)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smtClean="0"/>
              <a:t>CLARIN Concept Registry (CCR)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CLAVAS (in the future, CMDI 1.2)</a:t>
            </a:r>
          </a:p>
          <a:p>
            <a:endParaRPr lang="en-US" dirty="0" smtClean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65187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Drawbacks </a:t>
            </a:r>
            <a:r>
              <a:rPr lang="en-US" dirty="0" err="1" smtClean="0"/>
              <a:t>ISOcat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Too much proliferation</a:t>
            </a:r>
          </a:p>
          <a:p>
            <a:pPr lvl="1">
              <a:buFontTx/>
              <a:buChar char="-"/>
            </a:pPr>
            <a:r>
              <a:rPr lang="en-US" dirty="0"/>
              <a:t>e</a:t>
            </a:r>
            <a:r>
              <a:rPr lang="en-US" dirty="0" smtClean="0"/>
              <a:t>verybody could enter stuff</a:t>
            </a:r>
          </a:p>
          <a:p>
            <a:pPr lvl="1">
              <a:buFontTx/>
              <a:buChar char="-"/>
            </a:pPr>
            <a:r>
              <a:rPr lang="en-US" dirty="0" smtClean="0"/>
              <a:t>entries quite often not meeting our standards</a:t>
            </a:r>
          </a:p>
          <a:p>
            <a:pPr lvl="1">
              <a:buFontTx/>
              <a:buChar char="-"/>
            </a:pPr>
            <a:r>
              <a:rPr lang="en-US" dirty="0"/>
              <a:t>e</a:t>
            </a:r>
            <a:r>
              <a:rPr lang="en-US" dirty="0" smtClean="0"/>
              <a:t>ntries were out of control </a:t>
            </a:r>
          </a:p>
          <a:p>
            <a:pPr>
              <a:buFontTx/>
              <a:buChar char="-"/>
            </a:pPr>
            <a:r>
              <a:rPr lang="en-US" dirty="0" smtClean="0"/>
              <a:t>Too complex</a:t>
            </a:r>
          </a:p>
          <a:p>
            <a:pPr lvl="1">
              <a:buFontTx/>
              <a:buChar char="-"/>
            </a:pPr>
            <a:r>
              <a:rPr lang="en-US" dirty="0"/>
              <a:t>d</a:t>
            </a:r>
            <a:r>
              <a:rPr lang="en-US" dirty="0" smtClean="0"/>
              <a:t>ata category type, data type</a:t>
            </a:r>
          </a:p>
          <a:p>
            <a:pPr lvl="1">
              <a:buFontTx/>
              <a:buChar char="-"/>
            </a:pPr>
            <a:r>
              <a:rPr lang="en-US" dirty="0" smtClean="0"/>
              <a:t>while several ‘problematic’ fields were not useful for our (CLARIN) purposes</a:t>
            </a:r>
          </a:p>
          <a:p>
            <a:pPr marL="0" indent="0">
              <a:buNone/>
            </a:pPr>
            <a:r>
              <a:rPr lang="en-US" dirty="0" smtClean="0"/>
              <a:t>In addition: last year </a:t>
            </a:r>
            <a:r>
              <a:rPr lang="en-US" dirty="0" err="1" smtClean="0"/>
              <a:t>ISOcat</a:t>
            </a:r>
            <a:r>
              <a:rPr lang="en-US" dirty="0" smtClean="0"/>
              <a:t> had to be migrated (decision Registration Authority) and became static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b="1" dirty="0" smtClean="0"/>
              <a:t>CLARIN decided to look for another solution</a:t>
            </a:r>
            <a:r>
              <a:rPr lang="en-US" dirty="0" smtClean="0"/>
              <a:t>.</a:t>
            </a:r>
            <a:endParaRPr lang="nl-BE" dirty="0"/>
          </a:p>
        </p:txBody>
      </p:sp>
      <p:sp>
        <p:nvSpPr>
          <p:cNvPr id="4" name="PIJL-RECHTS 3"/>
          <p:cNvSpPr/>
          <p:nvPr/>
        </p:nvSpPr>
        <p:spPr bwMode="auto">
          <a:xfrm>
            <a:off x="685800" y="6019800"/>
            <a:ext cx="978408" cy="484632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45791" dir="2021404" algn="ctr" rotWithShape="0">
                    <a:srgbClr val="F3C579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59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approach: CCR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334000"/>
          </a:xfrm>
        </p:spPr>
        <p:txBody>
          <a:bodyPr/>
          <a:lstStyle/>
          <a:p>
            <a:pPr>
              <a:buFont typeface="Symbol" panose="05050102010706020507" pitchFamily="18" charset="2"/>
              <a:buChar char="Þ"/>
            </a:pPr>
            <a:endParaRPr lang="en-US" sz="4000" dirty="0" smtClean="0"/>
          </a:p>
          <a:p>
            <a:pPr lvl="2">
              <a:buFont typeface="Symbol" panose="05050102010706020507" pitchFamily="18" charset="2"/>
              <a:buChar char="Þ"/>
            </a:pPr>
            <a:r>
              <a:rPr lang="en-US" sz="3600" dirty="0" smtClean="0"/>
              <a:t> </a:t>
            </a:r>
            <a:r>
              <a:rPr lang="en-US" sz="4000" b="1" dirty="0" smtClean="0"/>
              <a:t>CCR</a:t>
            </a:r>
            <a:r>
              <a:rPr lang="en-US" sz="4000" dirty="0" smtClean="0"/>
              <a:t> </a:t>
            </a:r>
            <a:r>
              <a:rPr lang="en-US" sz="3600" dirty="0" smtClean="0"/>
              <a:t>  </a:t>
            </a:r>
            <a:r>
              <a:rPr lang="en-US" dirty="0" smtClean="0"/>
              <a:t>(CLARIN Concept Registry)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SIMPLIFIED</a:t>
            </a:r>
          </a:p>
          <a:p>
            <a:pPr marL="0" indent="0" algn="ctr">
              <a:buNone/>
            </a:pPr>
            <a:r>
              <a:rPr lang="en-US" dirty="0" smtClean="0"/>
              <a:t>CONTROLLED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Simplified</a:t>
            </a:r>
            <a:r>
              <a:rPr lang="en-US" dirty="0" smtClean="0"/>
              <a:t>: several ‘fields’ not adopted from </a:t>
            </a:r>
            <a:r>
              <a:rPr lang="en-US" dirty="0" err="1" smtClean="0"/>
              <a:t>ISOcat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Controlled</a:t>
            </a:r>
            <a:r>
              <a:rPr lang="en-US" dirty="0" smtClean="0"/>
              <a:t>: national CCR-coordinators will filter the input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nl-BE" dirty="0">
                <a:hlinkClick r:id="rId2"/>
              </a:rPr>
              <a:t>http://</a:t>
            </a:r>
            <a:r>
              <a:rPr lang="nl-BE" dirty="0" smtClean="0">
                <a:hlinkClick r:id="rId2"/>
              </a:rPr>
              <a:t>www.clarin.eu/conceptregistry/</a:t>
            </a:r>
            <a:r>
              <a:rPr lang="nl-BE" dirty="0" smtClean="0"/>
              <a:t> 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821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CCR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Browser: </a:t>
            </a:r>
          </a:p>
          <a:p>
            <a:pPr marL="457200" lvl="1" indent="0">
              <a:buNone/>
            </a:pPr>
            <a:r>
              <a:rPr lang="en-US" dirty="0"/>
              <a:t>	A</a:t>
            </a:r>
            <a:r>
              <a:rPr lang="en-US" dirty="0" smtClean="0"/>
              <a:t>ccessible for everybody</a:t>
            </a:r>
          </a:p>
          <a:p>
            <a:pPr marL="400050"/>
            <a:r>
              <a:rPr lang="en-US" dirty="0" smtClean="0"/>
              <a:t>Editor:</a:t>
            </a:r>
          </a:p>
          <a:p>
            <a:pPr marL="971550" lvl="2" indent="0">
              <a:buNone/>
            </a:pPr>
            <a:r>
              <a:rPr lang="en-US" sz="2200" dirty="0" smtClean="0"/>
              <a:t>Just for CCR-coordinators to insert new entries</a:t>
            </a:r>
          </a:p>
          <a:p>
            <a:pPr marL="514350"/>
            <a:r>
              <a:rPr lang="en-US" dirty="0" smtClean="0"/>
              <a:t>API:</a:t>
            </a:r>
          </a:p>
          <a:p>
            <a:pPr marL="628650" lvl="1" indent="0">
              <a:buNone/>
            </a:pPr>
            <a:r>
              <a:rPr lang="en-US" dirty="0"/>
              <a:t>	 </a:t>
            </a:r>
            <a:r>
              <a:rPr lang="en-US" dirty="0" smtClean="0"/>
              <a:t>For  tools, e.g., the Component Registry</a:t>
            </a:r>
            <a:endParaRPr lang="en-US" dirty="0"/>
          </a:p>
          <a:p>
            <a:pPr marL="171450" indent="0">
              <a:buNone/>
            </a:pPr>
            <a:endParaRPr lang="en-US" b="1" dirty="0" smtClean="0"/>
          </a:p>
          <a:p>
            <a:pPr marL="171450" indent="0">
              <a:buNone/>
            </a:pPr>
            <a:r>
              <a:rPr lang="en-US" b="1" dirty="0" smtClean="0"/>
              <a:t>Browser</a:t>
            </a:r>
            <a:r>
              <a:rPr lang="en-US" dirty="0" smtClean="0"/>
              <a:t>: easy search for  </a:t>
            </a:r>
          </a:p>
          <a:p>
            <a:pPr marL="514350"/>
            <a:r>
              <a:rPr lang="en-US" dirty="0"/>
              <a:t>L</a:t>
            </a:r>
            <a:r>
              <a:rPr lang="en-US" dirty="0" smtClean="0"/>
              <a:t>abel (name)</a:t>
            </a:r>
          </a:p>
          <a:p>
            <a:pPr marL="514350"/>
            <a:r>
              <a:rPr lang="en-US" dirty="0" smtClean="0"/>
              <a:t>Definition</a:t>
            </a:r>
          </a:p>
          <a:p>
            <a:pPr marL="514350"/>
            <a:r>
              <a:rPr lang="en-US" dirty="0" smtClean="0"/>
              <a:t>Other text fields (example, history, …)</a:t>
            </a:r>
          </a:p>
        </p:txBody>
      </p:sp>
    </p:spTree>
    <p:extLst>
      <p:ext uri="{BB962C8B-B14F-4D97-AF65-F5344CB8AC3E}">
        <p14:creationId xmlns:p14="http://schemas.microsoft.com/office/powerpoint/2010/main" val="368901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quality concepts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Definitions should be ‘</a:t>
            </a:r>
            <a:r>
              <a:rPr lang="en-US" b="1" dirty="0" smtClean="0"/>
              <a:t>as general as possible, as specific as necessary</a:t>
            </a:r>
            <a:r>
              <a:rPr lang="en-US" dirty="0" smtClean="0"/>
              <a:t>’, </a:t>
            </a:r>
            <a:r>
              <a:rPr lang="en-US" dirty="0"/>
              <a:t>t</a:t>
            </a:r>
            <a:r>
              <a:rPr lang="en-US" dirty="0" smtClean="0"/>
              <a:t>herefore they should be</a:t>
            </a:r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Unique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Meaningful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Reusable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Concise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Unambiguous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Also in other fields characteristic </a:t>
            </a:r>
            <a:r>
              <a:rPr lang="en-US" dirty="0" err="1" smtClean="0"/>
              <a:t>nr</a:t>
            </a:r>
            <a:r>
              <a:rPr lang="en-US" dirty="0" smtClean="0"/>
              <a:t> 5 is to be obeyed!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63806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Entries are ‘for ever’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Trust and reliability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 smtClean="0"/>
              <a:t>Issue in </a:t>
            </a:r>
            <a:r>
              <a:rPr lang="en-US" dirty="0" err="1" smtClean="0"/>
              <a:t>ISOcat</a:t>
            </a:r>
            <a:r>
              <a:rPr lang="en-US" dirty="0" smtClean="0"/>
              <a:t>!</a:t>
            </a:r>
          </a:p>
          <a:p>
            <a:r>
              <a:rPr lang="en-US" dirty="0" smtClean="0"/>
              <a:t>CCR </a:t>
            </a:r>
            <a:r>
              <a:rPr lang="en-US" dirty="0" smtClean="0">
                <a:sym typeface="Wingdings" panose="05000000000000000000" pitchFamily="2" charset="2"/>
              </a:rPr>
              <a:t> controlled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Definitions </a:t>
            </a:r>
            <a:r>
              <a:rPr lang="en-US" dirty="0" smtClean="0">
                <a:sym typeface="Wingdings" panose="05000000000000000000" pitchFamily="2" charset="2"/>
              </a:rPr>
              <a:t>cannot be updated in a way that changes their meaning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endParaRPr lang="en-US" dirty="0" smtClean="0">
              <a:sym typeface="Wingdings" panose="05000000000000000000" pitchFamily="2" charset="2"/>
            </a:endParaRP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Only typos </a:t>
            </a:r>
            <a:r>
              <a:rPr lang="en-US" dirty="0" err="1">
                <a:sym typeface="Wingdings" panose="05000000000000000000" pitchFamily="2" charset="2"/>
              </a:rPr>
              <a:t>e</a:t>
            </a:r>
            <a:r>
              <a:rPr lang="en-US" dirty="0" err="1" smtClean="0">
                <a:sym typeface="Wingdings" panose="05000000000000000000" pitchFamily="2" charset="2"/>
              </a:rPr>
              <a:t>tc</a:t>
            </a:r>
            <a:r>
              <a:rPr lang="en-US" dirty="0" smtClean="0">
                <a:sym typeface="Wingdings" panose="05000000000000000000" pitchFamily="2" charset="2"/>
              </a:rPr>
              <a:t> can be corrected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Preferred label (name) will not be changed</a:t>
            </a:r>
          </a:p>
          <a:p>
            <a:pPr lvl="1"/>
            <a:r>
              <a:rPr lang="en-US" dirty="0" smtClean="0"/>
              <a:t>Instead a new entry will be created, the old one being expired if necessary</a:t>
            </a:r>
          </a:p>
          <a:p>
            <a:pPr lvl="1"/>
            <a:r>
              <a:rPr lang="en-US" dirty="0" smtClean="0"/>
              <a:t>what can be added: examples, alternative labels, ‘higher’ status, notes, additional scheme and/or collection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79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OpenSKOS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Existing </a:t>
            </a:r>
            <a:r>
              <a:rPr lang="en-US" dirty="0" err="1" smtClean="0"/>
              <a:t>OpenSKOS</a:t>
            </a:r>
            <a:r>
              <a:rPr lang="en-US" dirty="0" smtClean="0"/>
              <a:t> infrastructure was adapted.</a:t>
            </a:r>
          </a:p>
          <a:p>
            <a:pPr lvl="1"/>
            <a:r>
              <a:rPr lang="en-US" dirty="0" smtClean="0"/>
              <a:t>Already available</a:t>
            </a:r>
          </a:p>
          <a:p>
            <a:pPr lvl="2"/>
            <a:r>
              <a:rPr lang="en-US" dirty="0" smtClean="0"/>
              <a:t>API to access, create, share thesauri and vocabularies</a:t>
            </a:r>
          </a:p>
          <a:p>
            <a:pPr lvl="2"/>
            <a:r>
              <a:rPr lang="en-US" dirty="0" smtClean="0"/>
              <a:t>Editor</a:t>
            </a:r>
          </a:p>
          <a:p>
            <a:pPr lvl="1"/>
            <a:r>
              <a:rPr lang="en-US" dirty="0" smtClean="0"/>
              <a:t>New</a:t>
            </a:r>
          </a:p>
          <a:p>
            <a:pPr lvl="2"/>
            <a:r>
              <a:rPr lang="en-US" dirty="0" smtClean="0"/>
              <a:t>Concepts have a handle as Persistent Identifier</a:t>
            </a:r>
          </a:p>
          <a:p>
            <a:pPr lvl="2"/>
            <a:r>
              <a:rPr lang="en-US" dirty="0" smtClean="0"/>
              <a:t>Faceted browser </a:t>
            </a:r>
          </a:p>
          <a:p>
            <a:pPr lvl="2"/>
            <a:r>
              <a:rPr lang="en-US" dirty="0" smtClean="0"/>
              <a:t>Support for SKOS collections</a:t>
            </a:r>
          </a:p>
          <a:p>
            <a:pPr lvl="2"/>
            <a:r>
              <a:rPr lang="en-US" dirty="0" smtClean="0"/>
              <a:t>Shibboleth-based access</a:t>
            </a:r>
          </a:p>
          <a:p>
            <a:pPr lvl="2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30840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 Overview">
  <a:themeElements>
    <a:clrScheme name="Project Overview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Project Overview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45791" dir="2021404" algn="ctr" rotWithShape="0">
                  <a:srgbClr val="F3C579">
                    <a:alpha val="50000"/>
                  </a:srgbClr>
                </a:outerShdw>
              </a:effectLst>
            </a14:hiddenEffects>
          </a:ext>
        </a:extLst>
      </a:spPr>
      <a:bodyPr vert="horz" wrap="square" lIns="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900" b="1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45791" dir="2021404" algn="ctr" rotWithShape="0">
                  <a:srgbClr val="F3C579">
                    <a:alpha val="50000"/>
                  </a:srgbClr>
                </a:outerShdw>
              </a:effectLst>
            </a14:hiddenEffects>
          </a:ext>
        </a:extLst>
      </a:spPr>
      <a:bodyPr vert="horz" wrap="square" lIns="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900" b="1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Project Overview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Office\Templates\1033\Project Overview.pot</Template>
  <TotalTime>0</TotalTime>
  <Words>793</Words>
  <Application>Microsoft Office PowerPoint</Application>
  <PresentationFormat>Diavoorstelling (4:3)</PresentationFormat>
  <Paragraphs>157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3" baseType="lpstr">
      <vt:lpstr>ＭＳ Ｐゴシック</vt:lpstr>
      <vt:lpstr>Arial</vt:lpstr>
      <vt:lpstr>Symbol</vt:lpstr>
      <vt:lpstr>Times New Roman</vt:lpstr>
      <vt:lpstr>Wingdings</vt:lpstr>
      <vt:lpstr>Project Overview</vt:lpstr>
      <vt:lpstr>PowerPoint-presentatie</vt:lpstr>
      <vt:lpstr>Background</vt:lpstr>
      <vt:lpstr>Clear metadata</vt:lpstr>
      <vt:lpstr>Drawbacks ISOcat</vt:lpstr>
      <vt:lpstr>New approach: CCR</vt:lpstr>
      <vt:lpstr>Characteristics CCR</vt:lpstr>
      <vt:lpstr>High quality concepts</vt:lpstr>
      <vt:lpstr>Entries are ‘for ever’</vt:lpstr>
      <vt:lpstr>OpenSKOS</vt:lpstr>
      <vt:lpstr>From ISOcat to the CCR</vt:lpstr>
      <vt:lpstr>PowerPoint-presentatie</vt:lpstr>
      <vt:lpstr>More details …</vt:lpstr>
      <vt:lpstr>CCR Coordinators</vt:lpstr>
      <vt:lpstr>Decision procedure</vt:lpstr>
      <vt:lpstr>Correction current entries, new entries</vt:lpstr>
      <vt:lpstr>Moving to the CCR</vt:lpstr>
      <vt:lpstr> </vt:lpstr>
    </vt:vector>
  </TitlesOfParts>
  <Company>Filozofski fakultet Sveucilista u Zagrebu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Marko Tadic</dc:creator>
  <cp:lastModifiedBy>Ineke Schuurman</cp:lastModifiedBy>
  <cp:revision>311</cp:revision>
  <cp:lastPrinted>1601-01-01T00:00:00Z</cp:lastPrinted>
  <dcterms:created xsi:type="dcterms:W3CDTF">2008-07-09T05:00:56Z</dcterms:created>
  <dcterms:modified xsi:type="dcterms:W3CDTF">2015-10-13T08:33:52Z</dcterms:modified>
</cp:coreProperties>
</file>