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60" r:id="rId6"/>
    <p:sldId id="277" r:id="rId7"/>
    <p:sldId id="262" r:id="rId8"/>
    <p:sldId id="264" r:id="rId9"/>
    <p:sldId id="265" r:id="rId10"/>
    <p:sldId id="270" r:id="rId11"/>
    <p:sldId id="272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A09FC-6975-4EC3-9138-0E511EE3C4BF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4D8F0-9898-44C8-B686-C03E0D5CF0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76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A76B6B-02C5-4CA2-BA8D-014F26E231C9}" type="slidenum">
              <a:rPr lang="en-US"/>
              <a:pPr/>
              <a:t>6</a:t>
            </a:fld>
            <a:endParaRPr lang="en-US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003969" y="694500"/>
            <a:ext cx="4848431" cy="342863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696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637" y="4343913"/>
            <a:ext cx="5472034" cy="41012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46" tIns="41573" rIns="83146" bIns="41573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098D9A-EF6B-4421-ADD2-54E2FC955146}" type="datetimeFigureOut">
              <a:rPr lang="nl-NL" smtClean="0"/>
              <a:t>5-3-2012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B49AC2-1208-45D1-8AA3-8256DBB07611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Functional Elements in Specific Language </a:t>
            </a:r>
            <a:r>
              <a:rPr lang="en-US" dirty="0" smtClean="0"/>
              <a:t>Impairment (FESLI)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32560" y="2420888"/>
            <a:ext cx="7406640" cy="172819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nl-NL" dirty="0" smtClean="0"/>
              <a:t>Fred Weerman</a:t>
            </a:r>
          </a:p>
          <a:p>
            <a:pPr algn="ctr"/>
            <a:r>
              <a:rPr lang="nl-NL" dirty="0" smtClean="0"/>
              <a:t>Anne Baker</a:t>
            </a:r>
          </a:p>
          <a:p>
            <a:pPr algn="ctr"/>
            <a:r>
              <a:rPr lang="nl-NL" dirty="0" smtClean="0"/>
              <a:t>Jan de Jong</a:t>
            </a:r>
          </a:p>
          <a:p>
            <a:pPr algn="ctr"/>
            <a:r>
              <a:rPr lang="nl-NL" dirty="0"/>
              <a:t>Marc </a:t>
            </a:r>
            <a:r>
              <a:rPr lang="nl-NL" dirty="0" smtClean="0"/>
              <a:t>Kemps-Snijders (</a:t>
            </a:r>
            <a:r>
              <a:rPr lang="nl-NL" dirty="0" err="1" smtClean="0"/>
              <a:t>Meertens</a:t>
            </a:r>
            <a:r>
              <a:rPr lang="nl-NL" dirty="0" smtClean="0"/>
              <a:t> Instituut)</a:t>
            </a:r>
            <a:endParaRPr lang="nl-NL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lum bright="6000" contrast="6000"/>
          </a:blip>
          <a:srcRect/>
          <a:stretch>
            <a:fillRect/>
          </a:stretch>
        </p:blipFill>
        <p:spPr bwMode="auto">
          <a:xfrm>
            <a:off x="1331640" y="5013176"/>
            <a:ext cx="60198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96493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/>
              <a:t>Essentie van de toegevoegde techniek: zoeken, vinden, samenvoegen, interpreteren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Uit</a:t>
            </a:r>
            <a:r>
              <a:rPr lang="en-US" sz="2400" dirty="0" smtClean="0"/>
              <a:t> de </a:t>
            </a:r>
            <a:r>
              <a:rPr lang="en-US" sz="2400" dirty="0" err="1" smtClean="0"/>
              <a:t>aanvraag</a:t>
            </a:r>
            <a:r>
              <a:rPr lang="en-US" sz="2400" dirty="0" smtClean="0"/>
              <a:t>: “The </a:t>
            </a:r>
            <a:r>
              <a:rPr lang="en-US" sz="2400" dirty="0"/>
              <a:t>technological basis of the COAVA project will serve as </a:t>
            </a:r>
            <a:r>
              <a:rPr lang="en-US" sz="2400" dirty="0" smtClean="0"/>
              <a:t>a starting </a:t>
            </a:r>
            <a:r>
              <a:rPr lang="en-US" sz="2400" dirty="0"/>
              <a:t>point for the FESLI project. It uses the SOLR open source search server </a:t>
            </a:r>
            <a:r>
              <a:rPr lang="en-US" sz="2400" i="1" dirty="0" smtClean="0">
                <a:solidFill>
                  <a:srgbClr val="FF0000"/>
                </a:solidFill>
              </a:rPr>
              <a:t>to manage </a:t>
            </a:r>
            <a:r>
              <a:rPr lang="en-US" sz="2400" i="1" dirty="0">
                <a:solidFill>
                  <a:srgbClr val="FF0000"/>
                </a:solidFill>
              </a:rPr>
              <a:t>and create fast search indices </a:t>
            </a:r>
            <a:r>
              <a:rPr lang="en-US" sz="2400" dirty="0"/>
              <a:t>and a GWT (Google Web Toolkit) front </a:t>
            </a:r>
            <a:r>
              <a:rPr lang="en-US" sz="2400" dirty="0" smtClean="0"/>
              <a:t>end providing </a:t>
            </a:r>
            <a:r>
              <a:rPr lang="en-US" sz="2400" dirty="0"/>
              <a:t>the web enabled user interface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Voorbeelden</a:t>
            </a:r>
            <a:r>
              <a:rPr lang="en-US" sz="2400" dirty="0" smtClean="0"/>
              <a:t> van </a:t>
            </a:r>
            <a:r>
              <a:rPr lang="en-US" sz="2400" dirty="0" err="1" smtClean="0"/>
              <a:t>technische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problemen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Hoe </a:t>
            </a:r>
            <a:r>
              <a:rPr lang="en-US" sz="2000" dirty="0" err="1" smtClean="0"/>
              <a:t>onderscheid</a:t>
            </a:r>
            <a:r>
              <a:rPr lang="en-US" sz="2000" dirty="0" smtClean="0"/>
              <a:t> je </a:t>
            </a:r>
            <a:r>
              <a:rPr lang="en-US" sz="2000" dirty="0" err="1" smtClean="0"/>
              <a:t>homoniemen</a:t>
            </a:r>
            <a:r>
              <a:rPr lang="en-US" sz="2000" dirty="0" smtClean="0"/>
              <a:t>? (</a:t>
            </a:r>
            <a:r>
              <a:rPr lang="en-US" sz="2000" i="1" dirty="0" smtClean="0"/>
              <a:t>het</a:t>
            </a:r>
            <a:r>
              <a:rPr lang="en-US" sz="2000" dirty="0" smtClean="0"/>
              <a:t> </a:t>
            </a:r>
            <a:r>
              <a:rPr lang="en-US" sz="2000" dirty="0" err="1" smtClean="0"/>
              <a:t>als</a:t>
            </a:r>
            <a:r>
              <a:rPr lang="en-US" sz="2000" dirty="0" smtClean="0"/>
              <a:t> </a:t>
            </a:r>
            <a:r>
              <a:rPr lang="en-US" sz="2000" dirty="0" err="1" smtClean="0"/>
              <a:t>lidwoord</a:t>
            </a:r>
            <a:r>
              <a:rPr lang="en-US" sz="2000" dirty="0" smtClean="0"/>
              <a:t> – </a:t>
            </a:r>
            <a:r>
              <a:rPr lang="en-US" sz="2000" dirty="0" err="1" smtClean="0"/>
              <a:t>gevolgd</a:t>
            </a:r>
            <a:r>
              <a:rPr lang="en-US" sz="2000" dirty="0" smtClean="0"/>
              <a:t> door </a:t>
            </a:r>
            <a:r>
              <a:rPr lang="en-US" sz="2000" dirty="0" err="1" smtClean="0"/>
              <a:t>naamwoord</a:t>
            </a:r>
            <a:r>
              <a:rPr lang="en-US" sz="2000" dirty="0" smtClean="0"/>
              <a:t> - en </a:t>
            </a:r>
            <a:r>
              <a:rPr lang="en-US" sz="2000" dirty="0" err="1" smtClean="0"/>
              <a:t>voornaamwoord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Hoe </a:t>
            </a:r>
            <a:r>
              <a:rPr lang="en-US" sz="2000" dirty="0" err="1" smtClean="0"/>
              <a:t>vind</a:t>
            </a:r>
            <a:r>
              <a:rPr lang="en-US" sz="2000" dirty="0" smtClean="0"/>
              <a:t> je </a:t>
            </a:r>
            <a:r>
              <a:rPr lang="en-US" sz="2000" dirty="0" err="1" smtClean="0"/>
              <a:t>werkwoordsuitgangen</a:t>
            </a:r>
            <a:r>
              <a:rPr lang="en-US" sz="2000" dirty="0" smtClean="0"/>
              <a:t>? : de –</a:t>
            </a:r>
            <a:r>
              <a:rPr lang="en-US" sz="2000" i="1" dirty="0" smtClean="0"/>
              <a:t>t </a:t>
            </a:r>
            <a:r>
              <a:rPr lang="en-US" sz="2000" dirty="0" smtClean="0"/>
              <a:t>in loop-t is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andere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in </a:t>
            </a:r>
            <a:r>
              <a:rPr lang="en-US" sz="2000" dirty="0" err="1" smtClean="0"/>
              <a:t>kast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72468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3200" dirty="0"/>
              <a:t>Twee verschillende standpunten over </a:t>
            </a:r>
            <a:r>
              <a:rPr lang="nl-NL" sz="3200" dirty="0" smtClean="0"/>
              <a:t>SLI, toegepast, een voorbeeld: FESLI helpt de theorie</a:t>
            </a:r>
            <a:endParaRPr lang="nl-NL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/>
          </a:bodyPr>
          <a:lstStyle/>
          <a:p>
            <a:r>
              <a:rPr lang="nl-NL" sz="2400" dirty="0"/>
              <a:t>Het probleem bij SLI zit ‘m in de taal</a:t>
            </a:r>
          </a:p>
          <a:p>
            <a:pPr lvl="1"/>
            <a:r>
              <a:rPr lang="nl-NL" sz="2400" dirty="0"/>
              <a:t>Problemen in de </a:t>
            </a:r>
            <a:r>
              <a:rPr lang="nl-NL" sz="2400" i="1" dirty="0"/>
              <a:t>kennis</a:t>
            </a:r>
            <a:r>
              <a:rPr lang="nl-NL" sz="2400" dirty="0"/>
              <a:t> van </a:t>
            </a:r>
            <a:r>
              <a:rPr lang="nl-NL" sz="2400" dirty="0" smtClean="0"/>
              <a:t>grammatica</a:t>
            </a:r>
          </a:p>
          <a:p>
            <a:pPr lvl="2"/>
            <a:r>
              <a:rPr lang="nl-NL" i="1" dirty="0" smtClean="0"/>
              <a:t>Kinderen met SLI hebben andere foutenpatronen dan kinderen zonder SLI </a:t>
            </a:r>
          </a:p>
          <a:p>
            <a:pPr lvl="2"/>
            <a:r>
              <a:rPr lang="nl-NL" i="1" dirty="0" smtClean="0"/>
              <a:t>Fouten worden gemaakt ongeacht situatie en context</a:t>
            </a:r>
          </a:p>
          <a:p>
            <a:r>
              <a:rPr lang="nl-NL" sz="2400" dirty="0" smtClean="0"/>
              <a:t>Het </a:t>
            </a:r>
            <a:r>
              <a:rPr lang="nl-NL" sz="2400" dirty="0"/>
              <a:t>probleem bij SLI zit ‘m niet alleen in de taal</a:t>
            </a:r>
          </a:p>
          <a:p>
            <a:pPr lvl="1"/>
            <a:r>
              <a:rPr lang="nl-NL" sz="2400" dirty="0"/>
              <a:t>Problemen in de </a:t>
            </a:r>
            <a:r>
              <a:rPr lang="nl-NL" sz="2400" i="1" dirty="0"/>
              <a:t>verwerking</a:t>
            </a:r>
            <a:r>
              <a:rPr lang="nl-NL" sz="2400" dirty="0"/>
              <a:t> van (</a:t>
            </a:r>
            <a:r>
              <a:rPr lang="nl-NL" sz="2400" i="1" dirty="0"/>
              <a:t>o.a</a:t>
            </a:r>
            <a:r>
              <a:rPr lang="nl-NL" sz="2400" dirty="0"/>
              <a:t>.) </a:t>
            </a:r>
            <a:r>
              <a:rPr lang="nl-NL" sz="2400" dirty="0" smtClean="0"/>
              <a:t>grammatica</a:t>
            </a:r>
          </a:p>
          <a:p>
            <a:pPr lvl="2"/>
            <a:r>
              <a:rPr lang="nl-NL" i="1" dirty="0" smtClean="0"/>
              <a:t>Kinderen met SLI laten vergelijkbare fouten zien als kinderen zonder SLI, maar zijn vertraagd</a:t>
            </a:r>
          </a:p>
          <a:p>
            <a:pPr lvl="2"/>
            <a:r>
              <a:rPr lang="nl-NL" i="1" dirty="0" smtClean="0"/>
              <a:t>Fouten worden gemaakt, maar het patroon verschilt per situatie: spontaan versus experimenteel</a:t>
            </a:r>
          </a:p>
          <a:p>
            <a:pPr>
              <a:buFont typeface="Wingdings" pitchFamily="2" charset="2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4478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Functional Elements in Specific Language </a:t>
            </a:r>
            <a:r>
              <a:rPr lang="en-US" sz="3200" dirty="0" smtClean="0"/>
              <a:t>Impairment; de </a:t>
            </a:r>
            <a:r>
              <a:rPr lang="en-US" sz="3200" dirty="0" err="1" smtClean="0"/>
              <a:t>titel</a:t>
            </a:r>
            <a:r>
              <a:rPr lang="en-US" sz="3200" dirty="0" smtClean="0"/>
              <a:t> </a:t>
            </a:r>
            <a:r>
              <a:rPr lang="en-US" sz="3200" dirty="0" err="1" smtClean="0"/>
              <a:t>verklaard</a:t>
            </a:r>
            <a:endParaRPr lang="en-US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Autofit/>
          </a:bodyPr>
          <a:lstStyle/>
          <a:p>
            <a:pPr lvl="1"/>
            <a:r>
              <a:rPr lang="en-US" sz="2400" i="1" dirty="0" smtClean="0"/>
              <a:t>Functional Elements</a:t>
            </a:r>
          </a:p>
          <a:p>
            <a:pPr lvl="2"/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: </a:t>
            </a:r>
            <a:r>
              <a:rPr lang="en-US" dirty="0" err="1" smtClean="0"/>
              <a:t>vervoegingen</a:t>
            </a:r>
            <a:r>
              <a:rPr lang="en-US" dirty="0" smtClean="0"/>
              <a:t>, </a:t>
            </a:r>
            <a:r>
              <a:rPr lang="en-US" dirty="0" err="1" smtClean="0"/>
              <a:t>verbuigingen</a:t>
            </a:r>
            <a:r>
              <a:rPr lang="en-US" dirty="0" smtClean="0"/>
              <a:t>, </a:t>
            </a:r>
            <a:r>
              <a:rPr lang="en-US" dirty="0" err="1" smtClean="0"/>
              <a:t>lidwoorden</a:t>
            </a:r>
            <a:r>
              <a:rPr lang="en-US" dirty="0" smtClean="0"/>
              <a:t>, </a:t>
            </a:r>
            <a:r>
              <a:rPr lang="en-US" dirty="0" err="1" smtClean="0"/>
              <a:t>voornaamwoorden</a:t>
            </a:r>
            <a:endParaRPr lang="en-US" dirty="0" smtClean="0"/>
          </a:p>
          <a:p>
            <a:pPr lvl="1"/>
            <a:r>
              <a:rPr lang="en-US" sz="2400" dirty="0" smtClean="0"/>
              <a:t>(</a:t>
            </a:r>
            <a:r>
              <a:rPr lang="en-US" sz="2400" dirty="0" err="1" smtClean="0"/>
              <a:t>Kinderen</a:t>
            </a:r>
            <a:r>
              <a:rPr lang="en-US" sz="2400" dirty="0" smtClean="0"/>
              <a:t> met) </a:t>
            </a:r>
            <a:r>
              <a:rPr lang="en-US" sz="2400" i="1" dirty="0" smtClean="0"/>
              <a:t>Specific </a:t>
            </a:r>
            <a:r>
              <a:rPr lang="en-US" sz="2400" i="1" dirty="0"/>
              <a:t>Language </a:t>
            </a:r>
            <a:r>
              <a:rPr lang="en-US" sz="2400" i="1" dirty="0" smtClean="0"/>
              <a:t>Impairment </a:t>
            </a:r>
            <a:r>
              <a:rPr lang="en-US" sz="2400" dirty="0" smtClean="0"/>
              <a:t>(SLI)</a:t>
            </a:r>
          </a:p>
          <a:p>
            <a:pPr lvl="2"/>
            <a:r>
              <a:rPr lang="nl-NL" dirty="0"/>
              <a:t>“</a:t>
            </a:r>
            <a:r>
              <a:rPr lang="nl-NL" dirty="0" err="1"/>
              <a:t>children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 show a significant </a:t>
            </a:r>
            <a:r>
              <a:rPr lang="nl-NL" dirty="0" err="1"/>
              <a:t>limitation</a:t>
            </a:r>
            <a:r>
              <a:rPr lang="nl-NL" dirty="0"/>
              <a:t> in </a:t>
            </a:r>
            <a:r>
              <a:rPr lang="nl-NL" dirty="0" err="1"/>
              <a:t>language</a:t>
            </a:r>
            <a:r>
              <a:rPr lang="nl-NL" dirty="0"/>
              <a:t> </a:t>
            </a:r>
            <a:r>
              <a:rPr lang="nl-NL" dirty="0" err="1"/>
              <a:t>ability</a:t>
            </a:r>
            <a:r>
              <a:rPr lang="nl-NL" dirty="0"/>
              <a:t>, </a:t>
            </a:r>
            <a:r>
              <a:rPr lang="nl-NL" b="1" i="1" dirty="0" err="1"/>
              <a:t>yet</a:t>
            </a:r>
            <a:r>
              <a:rPr lang="nl-NL" dirty="0"/>
              <a:t> the factors </a:t>
            </a:r>
            <a:r>
              <a:rPr lang="nl-NL" dirty="0" err="1"/>
              <a:t>usually</a:t>
            </a:r>
            <a:r>
              <a:rPr lang="nl-NL" dirty="0"/>
              <a:t> </a:t>
            </a:r>
            <a:r>
              <a:rPr lang="nl-NL" dirty="0" err="1"/>
              <a:t>accompanying</a:t>
            </a:r>
            <a:r>
              <a:rPr lang="nl-NL" dirty="0"/>
              <a:t> </a:t>
            </a:r>
            <a:r>
              <a:rPr lang="nl-NL" dirty="0" err="1"/>
              <a:t>language-learning</a:t>
            </a:r>
            <a:r>
              <a:rPr lang="nl-NL" dirty="0"/>
              <a:t> </a:t>
            </a:r>
            <a:r>
              <a:rPr lang="nl-NL" dirty="0" err="1"/>
              <a:t>problems</a:t>
            </a:r>
            <a:r>
              <a:rPr lang="nl-NL" dirty="0"/>
              <a:t> – </a:t>
            </a:r>
            <a:r>
              <a:rPr lang="nl-NL" dirty="0" err="1"/>
              <a:t>such</a:t>
            </a:r>
            <a:r>
              <a:rPr lang="nl-NL" dirty="0"/>
              <a:t> as hearing </a:t>
            </a:r>
            <a:r>
              <a:rPr lang="nl-NL" dirty="0" err="1"/>
              <a:t>impairment</a:t>
            </a:r>
            <a:r>
              <a:rPr lang="nl-NL" dirty="0"/>
              <a:t>, low non-</a:t>
            </a:r>
            <a:r>
              <a:rPr lang="nl-NL" dirty="0" err="1"/>
              <a:t>verbal</a:t>
            </a:r>
            <a:r>
              <a:rPr lang="nl-NL" dirty="0"/>
              <a:t> intelligence test scores,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neurological</a:t>
            </a:r>
            <a:r>
              <a:rPr lang="nl-NL" dirty="0"/>
              <a:t> </a:t>
            </a:r>
            <a:r>
              <a:rPr lang="nl-NL" dirty="0" err="1"/>
              <a:t>damage</a:t>
            </a:r>
            <a:r>
              <a:rPr lang="nl-NL" dirty="0"/>
              <a:t> – are </a:t>
            </a:r>
            <a:r>
              <a:rPr lang="nl-NL" dirty="0" err="1"/>
              <a:t>not</a:t>
            </a:r>
            <a:r>
              <a:rPr lang="nl-NL" dirty="0"/>
              <a:t> evident</a:t>
            </a:r>
            <a:r>
              <a:rPr lang="nl-NL" dirty="0" smtClean="0"/>
              <a:t>” (Leonard, 1998)</a:t>
            </a:r>
            <a:endParaRPr lang="en-US" dirty="0" smtClean="0"/>
          </a:p>
          <a:p>
            <a:pPr lvl="1"/>
            <a:r>
              <a:rPr lang="en-US" sz="2400" i="1" dirty="0" err="1" smtClean="0"/>
              <a:t>Bij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kinderen</a:t>
            </a:r>
            <a:r>
              <a:rPr lang="en-US" sz="2400" i="1" dirty="0" smtClean="0"/>
              <a:t> met SLI </a:t>
            </a:r>
            <a:r>
              <a:rPr lang="en-US" sz="2400" i="1" dirty="0" err="1" smtClean="0"/>
              <a:t>vormen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juist</a:t>
            </a:r>
            <a:r>
              <a:rPr lang="en-US" sz="2400" i="1" dirty="0" smtClean="0"/>
              <a:t> de </a:t>
            </a:r>
            <a:r>
              <a:rPr lang="en-US" sz="2400" i="1" dirty="0" err="1" smtClean="0"/>
              <a:t>functionele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elementen</a:t>
            </a:r>
            <a:r>
              <a:rPr lang="en-US" sz="2400" i="1" dirty="0" smtClean="0"/>
              <a:t> het </a:t>
            </a:r>
            <a:r>
              <a:rPr lang="en-US" sz="2400" i="1" dirty="0" err="1" smtClean="0"/>
              <a:t>probleem</a:t>
            </a:r>
            <a:r>
              <a:rPr lang="en-US" sz="2400" i="1" dirty="0" smtClean="0"/>
              <a:t>  </a:t>
            </a:r>
            <a:endParaRPr lang="en-US" sz="2400" i="1" dirty="0"/>
          </a:p>
          <a:p>
            <a:pPr marL="457200" lvl="1" indent="0">
              <a:buNone/>
            </a:pPr>
            <a:endParaRPr lang="nl-NL" sz="2400" i="1" dirty="0"/>
          </a:p>
        </p:txBody>
      </p:sp>
    </p:spTree>
    <p:extLst>
      <p:ext uri="{BB962C8B-B14F-4D97-AF65-F5344CB8AC3E}">
        <p14:creationId xmlns:p14="http://schemas.microsoft.com/office/powerpoint/2010/main" val="271275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Twee verschillende </a:t>
            </a:r>
            <a:r>
              <a:rPr lang="nl-NL" sz="3200" dirty="0" smtClean="0"/>
              <a:t>verklaringen voor de symptomen van SLI</a:t>
            </a:r>
            <a:endParaRPr lang="nl-NL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Het probleem bij SLI zit ‘m in de taal</a:t>
            </a:r>
          </a:p>
          <a:p>
            <a:pPr lvl="1"/>
            <a:r>
              <a:rPr lang="nl-NL" sz="2400" dirty="0"/>
              <a:t>Problemen in de </a:t>
            </a:r>
            <a:r>
              <a:rPr lang="nl-NL" sz="2400" i="1" dirty="0"/>
              <a:t>kennis</a:t>
            </a:r>
            <a:r>
              <a:rPr lang="nl-NL" sz="2400" dirty="0"/>
              <a:t> van grammatica</a:t>
            </a:r>
          </a:p>
          <a:p>
            <a:pPr lvl="1"/>
            <a:r>
              <a:rPr lang="nl-NL" sz="2400" dirty="0"/>
              <a:t>‘Domain-</a:t>
            </a:r>
            <a:r>
              <a:rPr lang="nl-NL" sz="2400" dirty="0" err="1"/>
              <a:t>specific</a:t>
            </a:r>
            <a:r>
              <a:rPr lang="nl-NL" sz="2400" dirty="0"/>
              <a:t>’ (‘smalle’) stoornis, misschien slechts bij een subgroep van kinderen met SLI </a:t>
            </a:r>
          </a:p>
          <a:p>
            <a:endParaRPr lang="nl-NL" sz="2400" dirty="0" smtClean="0"/>
          </a:p>
          <a:p>
            <a:r>
              <a:rPr lang="nl-NL" sz="2400" dirty="0" smtClean="0"/>
              <a:t>Het </a:t>
            </a:r>
            <a:r>
              <a:rPr lang="nl-NL" sz="2400" dirty="0"/>
              <a:t>probleem bij SLI zit ‘m </a:t>
            </a:r>
            <a:r>
              <a:rPr lang="nl-NL" sz="2400" i="1" dirty="0"/>
              <a:t>niet</a:t>
            </a:r>
            <a:r>
              <a:rPr lang="nl-NL" sz="2400" dirty="0"/>
              <a:t> alleen in de taal</a:t>
            </a:r>
          </a:p>
          <a:p>
            <a:pPr lvl="1"/>
            <a:r>
              <a:rPr lang="nl-NL" sz="2400" dirty="0"/>
              <a:t>Problemen in de </a:t>
            </a:r>
            <a:r>
              <a:rPr lang="nl-NL" sz="2400" i="1" dirty="0"/>
              <a:t>verwerking</a:t>
            </a:r>
            <a:r>
              <a:rPr lang="nl-NL" sz="2400" dirty="0"/>
              <a:t> van (</a:t>
            </a:r>
            <a:r>
              <a:rPr lang="nl-NL" sz="2400" i="1" dirty="0"/>
              <a:t>o.a</a:t>
            </a:r>
            <a:r>
              <a:rPr lang="nl-NL" sz="2400" dirty="0"/>
              <a:t>.) grammatica</a:t>
            </a:r>
          </a:p>
          <a:p>
            <a:pPr lvl="1"/>
            <a:r>
              <a:rPr lang="nl-NL" sz="2400" dirty="0"/>
              <a:t>‘Domain-</a:t>
            </a:r>
            <a:r>
              <a:rPr lang="nl-NL" sz="2400" dirty="0" err="1"/>
              <a:t>general</a:t>
            </a:r>
            <a:r>
              <a:rPr lang="nl-NL" sz="2400" dirty="0"/>
              <a:t>’ (‘brede’) stoornis</a:t>
            </a:r>
          </a:p>
          <a:p>
            <a:pPr>
              <a:buFont typeface="Wingdings" pitchFamily="2" charset="2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5415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Verwerkingscapaciteit: toegepast op tweetalige </a:t>
            </a:r>
            <a:r>
              <a:rPr lang="nl-NL" sz="3200" dirty="0" smtClean="0"/>
              <a:t>SLI (data NWO-BISLI)</a:t>
            </a:r>
            <a:endParaRPr lang="nl-NL" sz="32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400" dirty="0" smtClean="0"/>
          </a:p>
          <a:p>
            <a:r>
              <a:rPr lang="nl-NL" sz="2400" dirty="0" smtClean="0"/>
              <a:t>Bij </a:t>
            </a:r>
            <a:r>
              <a:rPr lang="nl-NL" sz="2400" dirty="0"/>
              <a:t>een probleem in taal</a:t>
            </a:r>
            <a:r>
              <a:rPr lang="nl-NL" sz="2400" i="1" dirty="0"/>
              <a:t>kennis</a:t>
            </a:r>
            <a:r>
              <a:rPr lang="nl-NL" sz="2400" dirty="0"/>
              <a:t>:</a:t>
            </a:r>
          </a:p>
          <a:p>
            <a:pPr lvl="1"/>
            <a:r>
              <a:rPr lang="nl-NL" sz="2400" dirty="0"/>
              <a:t>Is het probleem in beide talen hetzelfde als bij eentalige kinderen: tweetalige SLI = tweemaal eentalige </a:t>
            </a:r>
            <a:r>
              <a:rPr lang="nl-NL" sz="2400" dirty="0" smtClean="0"/>
              <a:t>SLI</a:t>
            </a:r>
            <a:endParaRPr lang="nl-NL" sz="2400" dirty="0"/>
          </a:p>
          <a:p>
            <a:r>
              <a:rPr lang="nl-NL" sz="2400" dirty="0"/>
              <a:t>Bij een probleem in taal</a:t>
            </a:r>
            <a:r>
              <a:rPr lang="nl-NL" sz="2400" i="1" dirty="0"/>
              <a:t>verwerking</a:t>
            </a:r>
            <a:r>
              <a:rPr lang="nl-NL" sz="2400" dirty="0"/>
              <a:t>:</a:t>
            </a:r>
          </a:p>
          <a:p>
            <a:pPr lvl="1"/>
            <a:r>
              <a:rPr lang="nl-NL" sz="2400" dirty="0"/>
              <a:t>Is er meer taal te verwerken, dus: ‘dubbel’ probleem; achterstand (in de tweede taal) door zowel tweetaligheid als taalstoornis</a:t>
            </a:r>
          </a:p>
          <a:p>
            <a:pPr lvl="1"/>
            <a:r>
              <a:rPr lang="nl-NL" sz="2400" dirty="0"/>
              <a:t>Tweetalige SLI is dus een goede toets voor de ‘verwerkingscapaciteit’- hypothese</a:t>
            </a:r>
          </a:p>
        </p:txBody>
      </p:sp>
    </p:spTree>
    <p:extLst>
      <p:ext uri="{BB962C8B-B14F-4D97-AF65-F5344CB8AC3E}">
        <p14:creationId xmlns:p14="http://schemas.microsoft.com/office/powerpoint/2010/main" val="311338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Voorbeeld van functionele </a:t>
            </a:r>
            <a:r>
              <a:rPr lang="nl-NL" sz="3200" dirty="0" smtClean="0"/>
              <a:t>elementen: experimentele data 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Werkwoordvervoeging</a:t>
            </a:r>
          </a:p>
          <a:p>
            <a:r>
              <a:rPr lang="nl-NL" sz="2400" dirty="0" smtClean="0"/>
              <a:t>Antje </a:t>
            </a:r>
            <a:r>
              <a:rPr lang="nl-NL" sz="2400" i="1" dirty="0"/>
              <a:t>lees</a:t>
            </a:r>
            <a:r>
              <a:rPr lang="nl-NL" sz="2400" i="1" dirty="0">
                <a:solidFill>
                  <a:srgbClr val="FF0000"/>
                </a:solidFill>
              </a:rPr>
              <a:t>t</a:t>
            </a:r>
            <a:r>
              <a:rPr lang="nl-NL" sz="2400" i="1" dirty="0"/>
              <a:t> </a:t>
            </a:r>
            <a:r>
              <a:rPr lang="nl-NL" sz="2400" i="1" dirty="0" smtClean="0"/>
              <a:t>een </a:t>
            </a:r>
            <a:r>
              <a:rPr lang="nl-NL" sz="2400" i="1" dirty="0"/>
              <a:t>boek </a:t>
            </a:r>
            <a:r>
              <a:rPr lang="nl-NL" sz="2400" dirty="0" smtClean="0"/>
              <a:t>en Jan</a:t>
            </a:r>
            <a:r>
              <a:rPr lang="nl-NL" sz="2400" b="1" dirty="0" smtClean="0"/>
              <a:t> </a:t>
            </a:r>
            <a:r>
              <a:rPr lang="nl-NL" sz="2400" i="1" dirty="0" smtClean="0"/>
              <a:t>lees</a:t>
            </a:r>
            <a:r>
              <a:rPr lang="nl-NL" sz="2400" i="1" dirty="0" smtClean="0">
                <a:solidFill>
                  <a:srgbClr val="FF0000"/>
                </a:solidFill>
              </a:rPr>
              <a:t>t</a:t>
            </a:r>
            <a:r>
              <a:rPr lang="nl-NL" sz="2400" i="1" dirty="0" smtClean="0"/>
              <a:t> </a:t>
            </a:r>
            <a:r>
              <a:rPr lang="nl-NL" sz="2400" i="1" dirty="0"/>
              <a:t>een krant </a:t>
            </a:r>
            <a:endParaRPr lang="nl-NL" sz="2400" i="1" dirty="0" smtClean="0"/>
          </a:p>
          <a:p>
            <a:pPr marL="0" indent="0">
              <a:buNone/>
            </a:pPr>
            <a:r>
              <a:rPr lang="nl-NL" sz="2400" dirty="0" smtClean="0"/>
              <a:t>Verbuiging van het bijvoeglijk naamwoord</a:t>
            </a:r>
          </a:p>
          <a:p>
            <a:r>
              <a:rPr lang="nl-NL" sz="2400" dirty="0"/>
              <a:t>Kijk, twee boeken. Dat is </a:t>
            </a:r>
            <a:r>
              <a:rPr lang="nl-NL" sz="2400" i="1" dirty="0"/>
              <a:t>een </a:t>
            </a:r>
            <a:r>
              <a:rPr lang="nl-NL" sz="2400" i="1" u="sng" dirty="0" smtClean="0"/>
              <a:t>rood-</a:t>
            </a:r>
            <a:r>
              <a:rPr lang="nl-NL" sz="2400" i="1" u="sng" dirty="0" smtClean="0">
                <a:solidFill>
                  <a:srgbClr val="FF0000"/>
                </a:solidFill>
              </a:rPr>
              <a:t>0</a:t>
            </a:r>
            <a:r>
              <a:rPr lang="nl-NL" sz="2400" i="1" u="sng" dirty="0" smtClean="0"/>
              <a:t> </a:t>
            </a:r>
            <a:r>
              <a:rPr lang="nl-NL" sz="2400" i="1" u="sng" dirty="0"/>
              <a:t>boek</a:t>
            </a:r>
            <a:r>
              <a:rPr lang="nl-NL" sz="2400" i="1" dirty="0"/>
              <a:t> </a:t>
            </a:r>
            <a:r>
              <a:rPr lang="nl-NL" sz="2400" dirty="0"/>
              <a:t>en dat is </a:t>
            </a:r>
            <a:r>
              <a:rPr lang="nl-NL" sz="2400" i="1" dirty="0"/>
              <a:t>een </a:t>
            </a:r>
            <a:r>
              <a:rPr lang="nl-NL" sz="2400" i="1" u="sng" dirty="0" smtClean="0"/>
              <a:t>geel-</a:t>
            </a:r>
            <a:r>
              <a:rPr lang="nl-NL" sz="2400" i="1" u="sng" dirty="0" smtClean="0">
                <a:solidFill>
                  <a:srgbClr val="FF0000"/>
                </a:solidFill>
              </a:rPr>
              <a:t>0</a:t>
            </a:r>
            <a:r>
              <a:rPr lang="nl-NL" sz="2400" i="1" u="sng" dirty="0" smtClean="0"/>
              <a:t> boek (een groen</a:t>
            </a:r>
            <a:r>
              <a:rPr lang="nl-NL" sz="2400" i="1" u="sng" dirty="0" smtClean="0">
                <a:solidFill>
                  <a:srgbClr val="FF0000"/>
                </a:solidFill>
              </a:rPr>
              <a:t>e</a:t>
            </a:r>
            <a:r>
              <a:rPr lang="nl-NL" sz="2400" i="1" u="sng" dirty="0" smtClean="0"/>
              <a:t> tafel).</a:t>
            </a:r>
            <a:r>
              <a:rPr lang="nl-NL" sz="2400" dirty="0"/>
              <a:t>	</a:t>
            </a:r>
            <a:endParaRPr lang="nl-NL" sz="2400" b="1" dirty="0"/>
          </a:p>
          <a:p>
            <a:pPr marL="0" indent="0">
              <a:buNone/>
            </a:pPr>
            <a:r>
              <a:rPr lang="nl-NL" sz="2400" dirty="0" smtClean="0"/>
              <a:t>Lidwoordkeus</a:t>
            </a:r>
          </a:p>
          <a:p>
            <a:pPr marL="0" indent="0">
              <a:buNone/>
            </a:pPr>
            <a:r>
              <a:rPr lang="nl-NL" sz="2400" b="1" dirty="0"/>
              <a:t>	</a:t>
            </a:r>
            <a:r>
              <a:rPr lang="nl-NL" sz="2400" i="1" dirty="0" smtClean="0">
                <a:solidFill>
                  <a:srgbClr val="FF0000"/>
                </a:solidFill>
              </a:rPr>
              <a:t>De</a:t>
            </a:r>
            <a:r>
              <a:rPr lang="nl-NL" sz="2400" i="1" dirty="0" smtClean="0"/>
              <a:t> tafel / </a:t>
            </a:r>
            <a:r>
              <a:rPr lang="nl-NL" sz="2400" i="1" dirty="0" smtClean="0">
                <a:solidFill>
                  <a:srgbClr val="FF0000"/>
                </a:solidFill>
              </a:rPr>
              <a:t>het</a:t>
            </a:r>
            <a:r>
              <a:rPr lang="nl-NL" sz="2400" i="1" dirty="0" smtClean="0"/>
              <a:t> boek</a:t>
            </a:r>
          </a:p>
        </p:txBody>
      </p:sp>
    </p:spTree>
    <p:extLst>
      <p:ext uri="{BB962C8B-B14F-4D97-AF65-F5344CB8AC3E}">
        <p14:creationId xmlns:p14="http://schemas.microsoft.com/office/powerpoint/2010/main" val="342775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idx="11"/>
          </p:nvPr>
        </p:nvSpPr>
        <p:spPr/>
        <p:txBody>
          <a:bodyPr lIns="82945" tIns="41473" rIns="82945" bIns="41473"/>
          <a:lstStyle/>
          <a:p>
            <a:r>
              <a:rPr lang="en-US"/>
              <a:t>Dummy Workshop 02-07-10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idx="12"/>
          </p:nvPr>
        </p:nvSpPr>
        <p:spPr/>
        <p:txBody>
          <a:bodyPr lIns="82945" tIns="41473" rIns="82945" bIns="41473"/>
          <a:lstStyle/>
          <a:p>
            <a:fld id="{AECCF829-A040-4519-9134-4738E00AB42B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8561" y="162738"/>
            <a:ext cx="8226720" cy="1389745"/>
          </a:xfrm>
          <a:ln/>
        </p:spPr>
        <p:txBody>
          <a:bodyPr lIns="0" tIns="35268" rIns="0" bIns="0">
            <a:norm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nl-NL" sz="3200" dirty="0"/>
              <a:t>Voorbeeld van functionele elementen: </a:t>
            </a:r>
            <a:r>
              <a:rPr lang="nl-NL" sz="3200" dirty="0" smtClean="0"/>
              <a:t>narratieve data </a:t>
            </a:r>
            <a:endParaRPr lang="en-US" sz="3200" dirty="0">
              <a:latin typeface="Verdana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52321" y="1883718"/>
            <a:ext cx="8295840" cy="4320454"/>
          </a:xfrm>
          <a:ln/>
        </p:spPr>
        <p:txBody>
          <a:bodyPr lIns="0" tIns="22532" rIns="0" bIns="0">
            <a:normAutofit fontScale="92500" lnSpcReduction="10000"/>
          </a:bodyPr>
          <a:lstStyle/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en-US" sz="2400" dirty="0" err="1" smtClean="0">
                <a:latin typeface="Gill Sans MT" pitchFamily="34" charset="0"/>
              </a:rPr>
              <a:t>Kikker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is </a:t>
            </a:r>
            <a:r>
              <a:rPr lang="en-US" sz="2400" dirty="0" err="1">
                <a:latin typeface="Gill Sans MT" pitchFamily="34" charset="0"/>
              </a:rPr>
              <a:t>verliefd</a:t>
            </a:r>
            <a:r>
              <a:rPr lang="en-US" sz="2400" dirty="0">
                <a:latin typeface="Gill Sans MT" pitchFamily="34" charset="0"/>
              </a:rPr>
              <a:t> op de dame die in de </a:t>
            </a:r>
            <a:r>
              <a:rPr lang="en-US" sz="2400" dirty="0" err="1">
                <a:latin typeface="Gill Sans MT" pitchFamily="34" charset="0"/>
              </a:rPr>
              <a:t>vijver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woont</a:t>
            </a:r>
            <a:r>
              <a:rPr lang="en-US" sz="2400" dirty="0">
                <a:latin typeface="Gill Sans MT" pitchFamily="34" charset="0"/>
              </a:rPr>
              <a:t>. </a:t>
            </a: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en-US" sz="2400" dirty="0" smtClean="0">
                <a:latin typeface="Gill Sans MT" pitchFamily="34" charset="0"/>
              </a:rPr>
              <a:t>De </a:t>
            </a:r>
            <a:r>
              <a:rPr lang="en-US" sz="2400" dirty="0" err="1">
                <a:latin typeface="Gill Sans MT" pitchFamily="34" charset="0"/>
              </a:rPr>
              <a:t>jongen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gaat</a:t>
            </a:r>
            <a:r>
              <a:rPr lang="en-US" sz="2400" dirty="0">
                <a:latin typeface="Gill Sans MT" pitchFamily="34" charset="0"/>
              </a:rPr>
              <a:t> op de </a:t>
            </a:r>
            <a:r>
              <a:rPr lang="en-US" sz="2400" dirty="0" err="1">
                <a:latin typeface="Gill Sans MT" pitchFamily="34" charset="0"/>
              </a:rPr>
              <a:t>steen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klimmen</a:t>
            </a:r>
            <a:r>
              <a:rPr lang="en-US" sz="2400" dirty="0">
                <a:latin typeface="Gill Sans MT" pitchFamily="34" charset="0"/>
              </a:rPr>
              <a:t>.	</a:t>
            </a: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en-US" sz="2400" dirty="0" err="1" smtClean="0">
                <a:latin typeface="Gill Sans MT" pitchFamily="34" charset="0"/>
              </a:rPr>
              <a:t>Hier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gaat</a:t>
            </a:r>
            <a:r>
              <a:rPr lang="en-US" sz="2400" dirty="0" smtClean="0">
                <a:latin typeface="Gill Sans MT" pitchFamily="34" charset="0"/>
              </a:rPr>
              <a:t> de </a:t>
            </a:r>
            <a:r>
              <a:rPr lang="en-US" sz="2400" dirty="0" err="1" smtClean="0">
                <a:latin typeface="Gill Sans MT" pitchFamily="34" charset="0"/>
              </a:rPr>
              <a:t>jongen</a:t>
            </a:r>
            <a:r>
              <a:rPr lang="en-US" sz="2400" dirty="0" smtClean="0">
                <a:latin typeface="Gill Sans MT" pitchFamily="34" charset="0"/>
              </a:rPr>
              <a:t> op de </a:t>
            </a:r>
            <a:r>
              <a:rPr lang="en-US" sz="2400" dirty="0" err="1" smtClean="0">
                <a:latin typeface="Gill Sans MT" pitchFamily="34" charset="0"/>
              </a:rPr>
              <a:t>steen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klimmen</a:t>
            </a:r>
            <a:r>
              <a:rPr lang="en-US" sz="2400" dirty="0" smtClean="0">
                <a:latin typeface="Gill Sans MT" pitchFamily="34" charset="0"/>
              </a:rPr>
              <a:t>.	</a:t>
            </a: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en-US" sz="2400" dirty="0" smtClean="0">
                <a:latin typeface="Gill Sans MT" pitchFamily="34" charset="0"/>
              </a:rPr>
              <a:t>De </a:t>
            </a:r>
            <a:r>
              <a:rPr lang="en-US" sz="2400" dirty="0" err="1">
                <a:latin typeface="Gill Sans MT" pitchFamily="34" charset="0"/>
              </a:rPr>
              <a:t>jongen</a:t>
            </a:r>
            <a:r>
              <a:rPr lang="en-US" sz="2400" dirty="0">
                <a:latin typeface="Gill Sans MT" pitchFamily="34" charset="0"/>
              </a:rPr>
              <a:t> en </a:t>
            </a:r>
            <a:r>
              <a:rPr lang="en-US" sz="2400" dirty="0" err="1">
                <a:latin typeface="Gill Sans MT" pitchFamily="34" charset="0"/>
              </a:rPr>
              <a:t>hond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gaan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naar</a:t>
            </a:r>
            <a:r>
              <a:rPr lang="en-US" sz="2400" dirty="0">
                <a:latin typeface="Gill Sans MT" pitchFamily="34" charset="0"/>
              </a:rPr>
              <a:t> het </a:t>
            </a:r>
            <a:r>
              <a:rPr lang="en-US" sz="2400" dirty="0" err="1">
                <a:latin typeface="Gill Sans MT" pitchFamily="34" charset="0"/>
              </a:rPr>
              <a:t>bos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lopen</a:t>
            </a:r>
            <a:endParaRPr lang="en-US" sz="2400" dirty="0" smtClean="0">
              <a:latin typeface="Gill Sans MT" pitchFamily="34" charset="0"/>
            </a:endParaRP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en-US" sz="2400" i="1" dirty="0">
                <a:latin typeface="Gill Sans MT" pitchFamily="34" charset="0"/>
              </a:rPr>
              <a:t>	</a:t>
            </a:r>
            <a:r>
              <a:rPr lang="en-US" sz="2400" dirty="0" err="1" smtClean="0">
                <a:latin typeface="Gill Sans MT" pitchFamily="34" charset="0"/>
              </a:rPr>
              <a:t>Daar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gaan</a:t>
            </a:r>
            <a:r>
              <a:rPr lang="en-US" sz="2400" dirty="0">
                <a:latin typeface="Gill Sans MT" pitchFamily="34" charset="0"/>
              </a:rPr>
              <a:t> de </a:t>
            </a:r>
            <a:r>
              <a:rPr lang="en-US" sz="2400" dirty="0" err="1">
                <a:latin typeface="Gill Sans MT" pitchFamily="34" charset="0"/>
              </a:rPr>
              <a:t>bijen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komen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naar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de </a:t>
            </a:r>
            <a:r>
              <a:rPr lang="en-US" sz="2400" dirty="0" err="1" smtClean="0">
                <a:latin typeface="Gill Sans MT" pitchFamily="34" charset="0"/>
              </a:rPr>
              <a:t>hondje</a:t>
            </a:r>
            <a:endParaRPr lang="en-US" sz="2400" dirty="0" smtClean="0">
              <a:latin typeface="Gill Sans MT" pitchFamily="34" charset="0"/>
            </a:endParaRP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nl-NL" sz="2400" dirty="0">
                <a:latin typeface="Gill Sans MT" pitchFamily="34" charset="0"/>
              </a:rPr>
              <a:t>	</a:t>
            </a:r>
            <a:r>
              <a:rPr lang="en-US" sz="2400" dirty="0" smtClean="0">
                <a:latin typeface="Gill Sans MT" pitchFamily="34" charset="0"/>
              </a:rPr>
              <a:t>En </a:t>
            </a:r>
            <a:r>
              <a:rPr lang="en-US" sz="2400" dirty="0" err="1">
                <a:latin typeface="Gill Sans MT" pitchFamily="34" charset="0"/>
              </a:rPr>
              <a:t>ze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staan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te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kijken</a:t>
            </a:r>
            <a:endParaRPr lang="en-US" sz="2400" dirty="0" smtClean="0">
              <a:latin typeface="Gill Sans MT" pitchFamily="34" charset="0"/>
            </a:endParaRPr>
          </a:p>
          <a:p>
            <a:pPr marL="336965" indent="-336965">
              <a:spcBef>
                <a:spcPts val="680"/>
              </a:spcBef>
              <a:spcAft>
                <a:spcPts val="1293"/>
              </a:spcAft>
              <a:buClr>
                <a:srgbClr val="A3C145"/>
              </a:buClr>
              <a:buFont typeface="Arial" pitchFamily="34" charset="0"/>
              <a:buChar char="►"/>
              <a:tabLst>
                <a:tab pos="338405" algn="l"/>
                <a:tab pos="433447" algn="l"/>
                <a:tab pos="840972" algn="l"/>
                <a:tab pos="1248499" algn="l"/>
                <a:tab pos="1656024" algn="l"/>
                <a:tab pos="2063551" algn="l"/>
                <a:tab pos="2471076" algn="l"/>
                <a:tab pos="2878603" algn="l"/>
                <a:tab pos="3286128" algn="l"/>
                <a:tab pos="3693655" algn="l"/>
                <a:tab pos="4101181" algn="l"/>
                <a:tab pos="4508707" algn="l"/>
                <a:tab pos="4916233" algn="l"/>
                <a:tab pos="5323759" algn="l"/>
                <a:tab pos="5731285" algn="l"/>
                <a:tab pos="6138811" algn="l"/>
                <a:tab pos="6546337" algn="l"/>
                <a:tab pos="6953863" algn="l"/>
                <a:tab pos="7361389" algn="l"/>
                <a:tab pos="7768915" algn="l"/>
                <a:tab pos="8176441" algn="l"/>
              </a:tabLst>
            </a:pPr>
            <a:r>
              <a:rPr lang="nl-NL" sz="2400" dirty="0">
                <a:latin typeface="Gill Sans MT" pitchFamily="34" charset="0"/>
              </a:rPr>
              <a:t>	</a:t>
            </a:r>
            <a:r>
              <a:rPr lang="en-US" sz="2400" dirty="0" smtClean="0">
                <a:latin typeface="Gill Sans MT" pitchFamily="34" charset="0"/>
              </a:rPr>
              <a:t>En </a:t>
            </a:r>
            <a:r>
              <a:rPr lang="en-US" sz="2400" dirty="0">
                <a:latin typeface="Gill Sans MT" pitchFamily="34" charset="0"/>
              </a:rPr>
              <a:t>de </a:t>
            </a:r>
            <a:r>
              <a:rPr lang="en-US" sz="2400" dirty="0" err="1">
                <a:latin typeface="Gill Sans MT" pitchFamily="34" charset="0"/>
              </a:rPr>
              <a:t>jongen</a:t>
            </a:r>
            <a:r>
              <a:rPr lang="en-US" sz="2400" dirty="0">
                <a:latin typeface="Gill Sans MT" pitchFamily="34" charset="0"/>
              </a:rPr>
              <a:t> is </a:t>
            </a:r>
            <a:r>
              <a:rPr lang="en-US" sz="2400" dirty="0" err="1">
                <a:latin typeface="Gill Sans MT" pitchFamily="34" charset="0"/>
              </a:rPr>
              <a:t>lopen</a:t>
            </a: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err="1">
                <a:latin typeface="Gill Sans MT" pitchFamily="34" charset="0"/>
              </a:rPr>
              <a:t>naar</a:t>
            </a:r>
            <a:r>
              <a:rPr lang="en-US" sz="2400" dirty="0">
                <a:latin typeface="Gill Sans MT" pitchFamily="34" charset="0"/>
              </a:rPr>
              <a:t> de </a:t>
            </a:r>
            <a:r>
              <a:rPr lang="en-US" sz="2400" dirty="0" err="1">
                <a:latin typeface="Gill Sans MT" pitchFamily="34" charset="0"/>
              </a:rPr>
              <a:t>bijenkorf</a:t>
            </a:r>
            <a:endParaRPr lang="en-US" sz="2400" dirty="0">
              <a:latin typeface="Gill Sans MT" pitchFamily="34" charset="0"/>
            </a:endParaRPr>
          </a:p>
          <a:p>
            <a:pPr marL="674688" indent="-674688">
              <a:spcAft>
                <a:spcPts val="1425"/>
              </a:spcAft>
              <a:buClr>
                <a:srgbClr val="A3C145"/>
              </a:buClr>
              <a:buNone/>
              <a:tabLst>
                <a:tab pos="6746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</a:pPr>
            <a:r>
              <a:rPr lang="nl-NL" sz="2000" dirty="0">
                <a:latin typeface="Verdana" pitchFamily="34" charset="0"/>
              </a:rPr>
              <a:t>	</a:t>
            </a:r>
            <a:endParaRPr lang="en-US" sz="2200" dirty="0">
              <a:latin typeface="Verdana" pitchFamily="34" charset="0"/>
            </a:endParaRPr>
          </a:p>
        </p:txBody>
      </p:sp>
      <p:pic>
        <p:nvPicPr>
          <p:cNvPr id="6" name="Picture 2" descr="C:\Users\Jan\Desktop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81128"/>
            <a:ext cx="11620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07837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Bestaande data </a:t>
            </a:r>
            <a:r>
              <a:rPr lang="nl-NL" sz="3200" dirty="0" smtClean="0"/>
              <a:t>en technieken 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CHILDES: database kindertaal </a:t>
            </a:r>
          </a:p>
          <a:p>
            <a:r>
              <a:rPr lang="en-US" sz="2400" dirty="0" smtClean="0"/>
              <a:t>CLARIN COAVA: </a:t>
            </a:r>
          </a:p>
          <a:p>
            <a:pPr lvl="1"/>
            <a:r>
              <a:rPr lang="en-US" sz="2000" dirty="0" err="1" smtClean="0"/>
              <a:t>COgnition</a:t>
            </a:r>
            <a:r>
              <a:rPr lang="en-US" sz="2000" dirty="0"/>
              <a:t>,  Acquisition and </a:t>
            </a:r>
            <a:r>
              <a:rPr lang="en-US" sz="2000" dirty="0" err="1"/>
              <a:t>VAriation</a:t>
            </a:r>
            <a:r>
              <a:rPr lang="en-US" sz="2000" dirty="0"/>
              <a:t> Tool (</a:t>
            </a:r>
            <a:r>
              <a:rPr lang="en-US" sz="2000" dirty="0" err="1"/>
              <a:t>Cornips</a:t>
            </a:r>
            <a:r>
              <a:rPr lang="en-US" sz="2000" dirty="0"/>
              <a:t>, </a:t>
            </a:r>
            <a:r>
              <a:rPr lang="nl-NL" sz="2000" dirty="0"/>
              <a:t>Kemps-Snijders</a:t>
            </a:r>
            <a:r>
              <a:rPr lang="nl-NL" sz="2000" dirty="0" smtClean="0"/>
              <a:t>): </a:t>
            </a:r>
          </a:p>
          <a:p>
            <a:pPr lvl="1"/>
            <a:r>
              <a:rPr lang="nl-NL" sz="2000" dirty="0" smtClean="0"/>
              <a:t>bestaande CHILDES-data gebruikt</a:t>
            </a:r>
          </a:p>
          <a:p>
            <a:endParaRPr lang="nl-NL" sz="2400" dirty="0"/>
          </a:p>
          <a:p>
            <a:r>
              <a:rPr lang="nl-NL" sz="2400" dirty="0" smtClean="0">
                <a:sym typeface="Wingdings" pitchFamily="2" charset="2"/>
              </a:rPr>
              <a:t> FESLI: CLARIN COAVA toegesneden op nieuwe dataset</a:t>
            </a:r>
            <a:endParaRPr lang="nl-NL" sz="24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3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 smtClean="0"/>
              <a:t>Nieuwe data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err="1" smtClean="0"/>
              <a:t>Elicitatiedata</a:t>
            </a:r>
            <a:r>
              <a:rPr lang="nl-NL" sz="2400" dirty="0" smtClean="0"/>
              <a:t> uit experimenteel onderzoek (NWO </a:t>
            </a:r>
            <a:r>
              <a:rPr lang="nl-NL" sz="2400" dirty="0" err="1" smtClean="0"/>
              <a:t>BiSLI</a:t>
            </a:r>
            <a:r>
              <a:rPr lang="nl-NL" sz="2400" dirty="0" smtClean="0"/>
              <a:t>-onderzoek)</a:t>
            </a:r>
          </a:p>
          <a:p>
            <a:r>
              <a:rPr lang="nl-NL" sz="2400" i="1" dirty="0" err="1" smtClean="0"/>
              <a:t>Frog</a:t>
            </a:r>
            <a:r>
              <a:rPr lang="nl-NL" sz="2400" i="1" dirty="0" smtClean="0"/>
              <a:t> Story </a:t>
            </a:r>
            <a:r>
              <a:rPr lang="nl-NL" sz="2400" dirty="0" smtClean="0"/>
              <a:t>data (eveneens </a:t>
            </a:r>
            <a:r>
              <a:rPr lang="nl-NL" sz="2400" dirty="0" err="1" smtClean="0"/>
              <a:t>BiSLI</a:t>
            </a:r>
            <a:r>
              <a:rPr lang="nl-NL" sz="2400" dirty="0" smtClean="0"/>
              <a:t>-onderzoek)</a:t>
            </a:r>
          </a:p>
          <a:p>
            <a:endParaRPr lang="nl-NL" sz="2400" dirty="0"/>
          </a:p>
          <a:p>
            <a:endParaRPr lang="nl-NL" sz="2400" dirty="0" smtClean="0">
              <a:sym typeface="Wingdings" pitchFamily="2" charset="2"/>
            </a:endParaRPr>
          </a:p>
          <a:p>
            <a:r>
              <a:rPr lang="nl-NL" sz="2400" dirty="0" smtClean="0">
                <a:sym typeface="Wingdings" pitchFamily="2" charset="2"/>
              </a:rPr>
              <a:t>(Minstens) Twee datasets bevraagd op dezelfde variabelen</a:t>
            </a:r>
          </a:p>
          <a:p>
            <a:r>
              <a:rPr lang="nl-NL" sz="2400" dirty="0" smtClean="0">
                <a:sym typeface="Wingdings" pitchFamily="2" charset="2"/>
              </a:rPr>
              <a:t> Een dataset met onderscheiden bronnen: uitgelokte en (semi-)spontane data vergelijkbaar maken </a:t>
            </a:r>
            <a:endParaRPr lang="nl-NL" sz="2400" dirty="0"/>
          </a:p>
        </p:txBody>
      </p:sp>
      <p:pic>
        <p:nvPicPr>
          <p:cNvPr id="1026" name="Picture 2" descr="C:\Users\Jan\Desktop\untitle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060848"/>
            <a:ext cx="11620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2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Nieuwe technieken: wijzen van filteren data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l-NL" dirty="0" smtClean="0"/>
              <a:t>Voorbeelden van data die uit de corpora kunnen worden </a:t>
            </a:r>
            <a:r>
              <a:rPr lang="nl-NL" dirty="0" smtClean="0">
                <a:solidFill>
                  <a:srgbClr val="FF0000"/>
                </a:solidFill>
              </a:rPr>
              <a:t>gefilterd en geteld:</a:t>
            </a:r>
          </a:p>
          <a:p>
            <a:pPr lvl="1"/>
            <a:r>
              <a:rPr lang="nl-NL" dirty="0" smtClean="0"/>
              <a:t>gebruik </a:t>
            </a:r>
            <a:r>
              <a:rPr lang="nl-NL" dirty="0"/>
              <a:t>van het onzijdige </a:t>
            </a:r>
            <a:r>
              <a:rPr lang="nl-NL" dirty="0" smtClean="0"/>
              <a:t>lidwoord of voornaamwoord </a:t>
            </a:r>
            <a:r>
              <a:rPr lang="nl-NL" i="1" dirty="0"/>
              <a:t>het</a:t>
            </a:r>
            <a:r>
              <a:rPr lang="nl-NL" dirty="0"/>
              <a:t> (</a:t>
            </a:r>
            <a:r>
              <a:rPr lang="nl-NL" i="1" dirty="0"/>
              <a:t>het huis</a:t>
            </a:r>
            <a:r>
              <a:rPr lang="nl-NL" dirty="0" smtClean="0"/>
              <a:t>), dit huis  </a:t>
            </a:r>
            <a:endParaRPr lang="nl-NL" dirty="0"/>
          </a:p>
          <a:p>
            <a:pPr lvl="1"/>
            <a:r>
              <a:rPr lang="nl-NL" dirty="0" smtClean="0"/>
              <a:t>Idem </a:t>
            </a:r>
            <a:r>
              <a:rPr lang="nl-NL" dirty="0"/>
              <a:t>voor de </a:t>
            </a:r>
            <a:r>
              <a:rPr lang="nl-NL" dirty="0" smtClean="0"/>
              <a:t>‘</a:t>
            </a:r>
            <a:r>
              <a:rPr lang="nl-NL" dirty="0" err="1" smtClean="0"/>
              <a:t>zijdige</a:t>
            </a:r>
            <a:r>
              <a:rPr lang="nl-NL" dirty="0" smtClean="0"/>
              <a:t>’ </a:t>
            </a:r>
            <a:r>
              <a:rPr lang="nl-NL" dirty="0"/>
              <a:t>tegenhangers: </a:t>
            </a:r>
            <a:r>
              <a:rPr lang="nl-NL" i="1" dirty="0"/>
              <a:t>de man</a:t>
            </a:r>
            <a:r>
              <a:rPr lang="nl-NL" dirty="0"/>
              <a:t>, </a:t>
            </a:r>
            <a:r>
              <a:rPr lang="nl-NL" i="1" dirty="0"/>
              <a:t>die man</a:t>
            </a:r>
            <a:r>
              <a:rPr lang="nl-NL" dirty="0"/>
              <a:t>, </a:t>
            </a:r>
            <a:r>
              <a:rPr lang="nl-NL" i="1" dirty="0"/>
              <a:t>deze man</a:t>
            </a:r>
            <a:r>
              <a:rPr lang="nl-NL" dirty="0"/>
              <a:t>. </a:t>
            </a:r>
          </a:p>
          <a:p>
            <a:pPr lvl="1"/>
            <a:r>
              <a:rPr lang="nl-NL" dirty="0" smtClean="0"/>
              <a:t>Gebruik van ‘</a:t>
            </a:r>
            <a:r>
              <a:rPr lang="nl-NL" dirty="0" err="1" smtClean="0"/>
              <a:t>overgeneralisaties</a:t>
            </a:r>
            <a:r>
              <a:rPr lang="nl-NL" dirty="0" smtClean="0"/>
              <a:t>’ </a:t>
            </a:r>
            <a:r>
              <a:rPr lang="nl-NL" dirty="0"/>
              <a:t>(</a:t>
            </a:r>
            <a:r>
              <a:rPr lang="nl-NL" i="1" dirty="0"/>
              <a:t>de huis</a:t>
            </a:r>
            <a:r>
              <a:rPr lang="nl-NL" dirty="0"/>
              <a:t>)</a:t>
            </a:r>
          </a:p>
          <a:p>
            <a:pPr lvl="1"/>
            <a:r>
              <a:rPr lang="nl-NL" dirty="0" smtClean="0"/>
              <a:t>gebruik </a:t>
            </a:r>
            <a:r>
              <a:rPr lang="nl-NL" dirty="0"/>
              <a:t>van </a:t>
            </a:r>
            <a:r>
              <a:rPr lang="nl-NL" dirty="0" smtClean="0"/>
              <a:t>verbogen bijvoeglijke </a:t>
            </a:r>
            <a:r>
              <a:rPr lang="nl-NL" dirty="0"/>
              <a:t>naamwoorden </a:t>
            </a:r>
            <a:r>
              <a:rPr lang="nl-NL" dirty="0" smtClean="0"/>
              <a:t>: </a:t>
            </a:r>
            <a:r>
              <a:rPr lang="nl-NL" i="1" dirty="0"/>
              <a:t>het mooie huis,</a:t>
            </a:r>
            <a:r>
              <a:rPr lang="nl-NL" dirty="0"/>
              <a:t> </a:t>
            </a:r>
            <a:r>
              <a:rPr lang="nl-NL" i="1" dirty="0"/>
              <a:t>de mooie </a:t>
            </a:r>
            <a:r>
              <a:rPr lang="nl-NL" i="1" dirty="0" smtClean="0"/>
              <a:t>man</a:t>
            </a:r>
          </a:p>
          <a:p>
            <a:pPr lvl="1"/>
            <a:r>
              <a:rPr lang="nl-NL" dirty="0" smtClean="0"/>
              <a:t>gebruik </a:t>
            </a:r>
            <a:r>
              <a:rPr lang="nl-NL" dirty="0"/>
              <a:t>van </a:t>
            </a:r>
            <a:r>
              <a:rPr lang="nl-NL" dirty="0" smtClean="0"/>
              <a:t>onverbogen bijvoeglijke naamwoorden: </a:t>
            </a:r>
            <a:r>
              <a:rPr lang="nl-NL" i="1" dirty="0"/>
              <a:t>een mooi huis</a:t>
            </a:r>
            <a:r>
              <a:rPr lang="nl-NL" dirty="0"/>
              <a:t>, </a:t>
            </a:r>
            <a:r>
              <a:rPr lang="nl-NL" i="1" dirty="0"/>
              <a:t>mooi huis</a:t>
            </a:r>
            <a:r>
              <a:rPr lang="nl-NL" dirty="0"/>
              <a:t>, </a:t>
            </a:r>
          </a:p>
          <a:p>
            <a:pPr lvl="0"/>
            <a:r>
              <a:rPr lang="nl-NL" dirty="0" smtClean="0">
                <a:solidFill>
                  <a:srgbClr val="FF0000"/>
                </a:solidFill>
              </a:rPr>
              <a:t>Vergelijking</a:t>
            </a:r>
            <a:r>
              <a:rPr lang="nl-NL" dirty="0" smtClean="0"/>
              <a:t> van adjectieven met (b.v.) lidwoorden </a:t>
            </a:r>
          </a:p>
          <a:p>
            <a:pPr lvl="0"/>
            <a:r>
              <a:rPr lang="nl-NL" dirty="0" smtClean="0">
                <a:solidFill>
                  <a:srgbClr val="FF0000"/>
                </a:solidFill>
              </a:rPr>
              <a:t>Per kind, per verwervingsstadium</a:t>
            </a:r>
          </a:p>
          <a:p>
            <a:pPr lvl="1"/>
            <a:r>
              <a:rPr lang="nl-NL" dirty="0" smtClean="0"/>
              <a:t>gebruik </a:t>
            </a:r>
            <a:r>
              <a:rPr lang="nl-NL" dirty="0"/>
              <a:t>van diverse </a:t>
            </a:r>
            <a:r>
              <a:rPr lang="nl-NL" dirty="0" smtClean="0"/>
              <a:t>persoonsvormen, per </a:t>
            </a:r>
            <a:r>
              <a:rPr lang="nl-NL" dirty="0"/>
              <a:t>type </a:t>
            </a:r>
            <a:r>
              <a:rPr lang="nl-NL" dirty="0" smtClean="0"/>
              <a:t>zin (hoofdzin</a:t>
            </a:r>
            <a:r>
              <a:rPr lang="nl-NL" dirty="0"/>
              <a:t>, </a:t>
            </a:r>
            <a:r>
              <a:rPr lang="nl-NL" dirty="0" smtClean="0"/>
              <a:t>bijzin)</a:t>
            </a:r>
          </a:p>
          <a:p>
            <a:pPr lvl="1"/>
            <a:r>
              <a:rPr lang="nl-NL" dirty="0" smtClean="0"/>
              <a:t>In hoofdzinnen </a:t>
            </a:r>
            <a:r>
              <a:rPr lang="nl-NL" dirty="0"/>
              <a:t>nog hoofdzinnen met inversie en zonder </a:t>
            </a:r>
            <a:r>
              <a:rPr lang="nl-NL" dirty="0" smtClean="0"/>
              <a:t>inversie: </a:t>
            </a:r>
          </a:p>
          <a:p>
            <a:pPr lvl="2"/>
            <a:r>
              <a:rPr lang="nl-NL" dirty="0" smtClean="0"/>
              <a:t>B.v. 1</a:t>
            </a:r>
            <a:r>
              <a:rPr lang="nl-NL" baseline="30000" dirty="0" smtClean="0"/>
              <a:t>e</a:t>
            </a:r>
            <a:r>
              <a:rPr lang="nl-NL" dirty="0" smtClean="0"/>
              <a:t> </a:t>
            </a:r>
            <a:r>
              <a:rPr lang="nl-NL" dirty="0"/>
              <a:t>persoon: ik zie hem – zie ik hem – dat ik hem </a:t>
            </a:r>
            <a:r>
              <a:rPr lang="nl-NL" dirty="0" smtClean="0"/>
              <a:t>zie.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890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160</TotalTime>
  <Words>731</Words>
  <Application>Microsoft Office PowerPoint</Application>
  <PresentationFormat>Diavoorstelling (4:3)</PresentationFormat>
  <Paragraphs>85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Zonnewende</vt:lpstr>
      <vt:lpstr>Functional Elements in Specific Language Impairment (FESLI)</vt:lpstr>
      <vt:lpstr>Functional Elements in Specific Language Impairment; de titel verklaard</vt:lpstr>
      <vt:lpstr>Twee verschillende verklaringen voor de symptomen van SLI</vt:lpstr>
      <vt:lpstr>Verwerkingscapaciteit: toegepast op tweetalige SLI (data NWO-BISLI)</vt:lpstr>
      <vt:lpstr>Voorbeeld van functionele elementen: experimentele data </vt:lpstr>
      <vt:lpstr>Voorbeeld van functionele elementen: narratieve data </vt:lpstr>
      <vt:lpstr>Bestaande data en technieken </vt:lpstr>
      <vt:lpstr>Nieuwe data</vt:lpstr>
      <vt:lpstr>Nieuwe technieken: wijzen van filteren data</vt:lpstr>
      <vt:lpstr>Essentie van de toegevoegde techniek: zoeken, vinden, samenvoegen, interpreteren</vt:lpstr>
      <vt:lpstr>Twee verschillende standpunten over SLI, toegepast, een voorbeeld: FESLI helpt de theorie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12</cp:revision>
  <dcterms:created xsi:type="dcterms:W3CDTF">2012-03-05T17:05:17Z</dcterms:created>
  <dcterms:modified xsi:type="dcterms:W3CDTF">2012-03-05T19:46:45Z</dcterms:modified>
</cp:coreProperties>
</file>