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4" r:id="rId4"/>
    <p:sldId id="286" r:id="rId5"/>
    <p:sldId id="296" r:id="rId6"/>
    <p:sldId id="295" r:id="rId7"/>
    <p:sldId id="285" r:id="rId8"/>
    <p:sldId id="289" r:id="rId9"/>
    <p:sldId id="297" r:id="rId10"/>
    <p:sldId id="298" r:id="rId11"/>
    <p:sldId id="290" r:id="rId12"/>
    <p:sldId id="291" r:id="rId13"/>
    <p:sldId id="292" r:id="rId14"/>
    <p:sldId id="293" r:id="rId15"/>
    <p:sldId id="299" r:id="rId16"/>
    <p:sldId id="287" r:id="rId17"/>
    <p:sldId id="288" r:id="rId18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7" autoAdjust="0"/>
  </p:normalViewPr>
  <p:slideViewPr>
    <p:cSldViewPr>
      <p:cViewPr varScale="1">
        <p:scale>
          <a:sx n="121" d="100"/>
          <a:sy n="121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8/30/12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TST Tools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Nederlands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Webservices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Workflow</a:t>
            </a:r>
          </a:p>
          <a:p>
            <a:endParaRPr lang="en-US" dirty="0" smtClean="0"/>
          </a:p>
          <a:p>
            <a:r>
              <a:rPr lang="en-US" dirty="0" smtClean="0"/>
              <a:t>Marc Kemps-Snijders</a:t>
            </a:r>
          </a:p>
          <a:p>
            <a:endParaRPr lang="en-GB" dirty="0" smtClean="0"/>
          </a:p>
          <a:p>
            <a:r>
              <a:rPr lang="en-GB" dirty="0" smtClean="0"/>
              <a:t>CLARIN call 4 </a:t>
            </a:r>
            <a:r>
              <a:rPr lang="en-GB" dirty="0" err="1" smtClean="0"/>
              <a:t>bijeenkomst</a:t>
            </a:r>
            <a:endParaRPr lang="en-GB" dirty="0" smtClean="0"/>
          </a:p>
          <a:p>
            <a:r>
              <a:rPr lang="en-GB" dirty="0" smtClean="0"/>
              <a:t>30 </a:t>
            </a:r>
            <a:r>
              <a:rPr lang="en-GB" dirty="0" err="1" smtClean="0"/>
              <a:t>augustus</a:t>
            </a:r>
            <a:r>
              <a:rPr lang="en-GB" dirty="0" smtClean="0"/>
              <a:t> 2012, </a:t>
            </a:r>
            <a:r>
              <a:rPr lang="en-US" dirty="0" smtClean="0"/>
              <a:t>Amsterdam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520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</a:t>
            </a:r>
            <a:r>
              <a:rPr lang="en-US" dirty="0" err="1" smtClean="0"/>
              <a:t>constructie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(Server </a:t>
            </a:r>
            <a:r>
              <a:rPr lang="en-US" sz="2400" dirty="0" err="1" smtClean="0"/>
              <a:t>versie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Taverna</a:t>
            </a:r>
            <a:r>
              <a:rPr lang="nl-NL" dirty="0" smtClean="0"/>
              <a:t> </a:t>
            </a:r>
            <a:r>
              <a:rPr lang="nl-NL" dirty="0" err="1" smtClean="0"/>
              <a:t>workflow</a:t>
            </a:r>
            <a:r>
              <a:rPr lang="nl-NL" dirty="0" smtClean="0"/>
              <a:t> server versie vereist iets ander interactie patroon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6" name="Picture 5" descr="Screen shot 2012-08-29 at 9.13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16" y="2743200"/>
            <a:ext cx="698538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8-30 at 9.08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8001000" cy="4355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TTNWW </a:t>
            </a:r>
            <a:br>
              <a:rPr lang="en-US" dirty="0" smtClean="0"/>
            </a:br>
            <a:r>
              <a:rPr lang="en-US" dirty="0" smtClean="0"/>
              <a:t>web </a:t>
            </a:r>
            <a:r>
              <a:rPr lang="en-US" dirty="0" err="1" smtClean="0"/>
              <a:t>applicatie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Web applicatie voor </a:t>
            </a:r>
            <a:r>
              <a:rPr lang="nl-NL" sz="2000" dirty="0" err="1" smtClean="0"/>
              <a:t>upload</a:t>
            </a:r>
            <a:r>
              <a:rPr lang="nl-NL" sz="2000" dirty="0" smtClean="0"/>
              <a:t>, download en executie van data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8" name="Picture 7" descr="Screen shot 2012-08-23 at 3.53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70100"/>
            <a:ext cx="42291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 </a:t>
            </a:r>
            <a:r>
              <a:rPr lang="en-US" dirty="0" err="1" smtClean="0"/>
              <a:t>interactie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10" name="Picture 6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3150"/>
            <a:ext cx="853751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00400" y="2895600"/>
            <a:ext cx="1371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1143000"/>
            <a:ext cx="1371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4572000"/>
            <a:ext cx="1371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72400" y="15240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6019800"/>
            <a:ext cx="304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1600" y="60198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5943600"/>
            <a:ext cx="348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SARA HPC cloud </a:t>
            </a:r>
            <a:r>
              <a:rPr lang="en-US" dirty="0" err="1" smtClean="0"/>
              <a:t>gedeployed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deployment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18" name="Picture 17" descr="Screen shot 2012-08-23 at 4.08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71600"/>
            <a:ext cx="7696200" cy="48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gedaan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Creatie ‘mini’ </a:t>
            </a:r>
            <a:r>
              <a:rPr lang="nl-NL" dirty="0" err="1" smtClean="0"/>
              <a:t>workflows</a:t>
            </a:r>
            <a:r>
              <a:rPr lang="nl-NL" dirty="0" smtClean="0"/>
              <a:t> voor interactie met nieuwe web services</a:t>
            </a:r>
          </a:p>
          <a:p>
            <a:pPr lvl="1"/>
            <a:r>
              <a:rPr lang="nl-NL" dirty="0" smtClean="0"/>
              <a:t>Desktop versie ???</a:t>
            </a:r>
          </a:p>
          <a:p>
            <a:pPr lvl="1"/>
            <a:r>
              <a:rPr lang="nl-NL" dirty="0" smtClean="0"/>
              <a:t>Server versie</a:t>
            </a:r>
          </a:p>
          <a:p>
            <a:r>
              <a:rPr lang="nl-NL" dirty="0" smtClean="0"/>
              <a:t>Samenstellen tot complexe web services</a:t>
            </a:r>
          </a:p>
          <a:p>
            <a:endParaRPr lang="nl-NL" dirty="0" smtClean="0"/>
          </a:p>
          <a:p>
            <a:r>
              <a:rPr lang="nl-NL" dirty="0" smtClean="0"/>
              <a:t>Preparatie images</a:t>
            </a:r>
            <a:endParaRPr lang="nl-NL" i="1" dirty="0" smtClean="0"/>
          </a:p>
          <a:p>
            <a:r>
              <a:rPr lang="nl-NL" i="1" dirty="0" smtClean="0"/>
              <a:t>Aanpassen dynamische </a:t>
            </a:r>
            <a:r>
              <a:rPr lang="nl-NL" i="1" dirty="0" err="1" smtClean="0"/>
              <a:t>deployment</a:t>
            </a:r>
            <a:r>
              <a:rPr lang="nl-NL" i="1" dirty="0" smtClean="0"/>
              <a:t> module naar nieuwe HPC </a:t>
            </a:r>
            <a:r>
              <a:rPr lang="nl-NL" i="1" dirty="0" err="1" smtClean="0"/>
              <a:t>cloud</a:t>
            </a:r>
            <a:r>
              <a:rPr lang="nl-NL" i="1" dirty="0" smtClean="0"/>
              <a:t> infrastructuur</a:t>
            </a:r>
          </a:p>
          <a:p>
            <a:r>
              <a:rPr lang="nl-NL" dirty="0" smtClean="0"/>
              <a:t>Inbedding in TTNWW interface</a:t>
            </a:r>
          </a:p>
          <a:p>
            <a:r>
              <a:rPr lang="nl-NL" dirty="0" smtClean="0"/>
              <a:t>Testen, testen, testen....</a:t>
            </a:r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aandacht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</a:t>
            </a:r>
            <a:r>
              <a:rPr lang="en-US" dirty="0" err="1" smtClean="0"/>
              <a:t>constructie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(Server </a:t>
            </a:r>
            <a:r>
              <a:rPr lang="en-US" sz="2400" dirty="0" err="1" smtClean="0"/>
              <a:t>versie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Aangepaste server versie met TTNWW interactie.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6" name="Picture 5" descr="Screen shot 2012-08-23 at 3.17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76623"/>
            <a:ext cx="7315200" cy="42813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85800" y="3810000"/>
            <a:ext cx="6858000" cy="1893332"/>
            <a:chOff x="685800" y="3810000"/>
            <a:chExt cx="6858000" cy="1893332"/>
          </a:xfrm>
        </p:grpSpPr>
        <p:sp>
          <p:nvSpPr>
            <p:cNvPr id="7" name="Rectangle 6"/>
            <p:cNvSpPr/>
            <p:nvPr/>
          </p:nvSpPr>
          <p:spPr>
            <a:xfrm>
              <a:off x="1752600" y="3810000"/>
              <a:ext cx="11430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9400" y="3810000"/>
              <a:ext cx="9144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3810000"/>
              <a:ext cx="10668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5334000"/>
              <a:ext cx="4483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Nog</a:t>
              </a:r>
              <a:r>
                <a:rPr lang="en-US" dirty="0" smtClean="0"/>
                <a:t> </a:t>
              </a:r>
              <a:r>
                <a:rPr lang="en-US" dirty="0" err="1" smtClean="0"/>
                <a:t>vaste</a:t>
              </a:r>
              <a:r>
                <a:rPr lang="en-US" dirty="0" smtClean="0"/>
                <a:t> </a:t>
              </a:r>
              <a:r>
                <a:rPr lang="en-US" dirty="0" err="1" smtClean="0"/>
                <a:t>waarden</a:t>
              </a:r>
              <a:r>
                <a:rPr lang="en-US" dirty="0" smtClean="0"/>
                <a:t> </a:t>
              </a:r>
              <a:r>
                <a:rPr lang="en-US" dirty="0" err="1" smtClean="0"/>
                <a:t>voor</a:t>
              </a:r>
              <a:r>
                <a:rPr lang="en-US" dirty="0" smtClean="0"/>
                <a:t> input parameters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 flipV="1">
              <a:off x="2514600" y="4724400"/>
              <a:ext cx="914400" cy="457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657600" y="4495800"/>
              <a:ext cx="22098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343400" y="4495800"/>
              <a:ext cx="2667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62000" y="3810000"/>
            <a:ext cx="7162800" cy="2703731"/>
            <a:chOff x="762000" y="3810000"/>
            <a:chExt cx="7162800" cy="2703731"/>
          </a:xfrm>
        </p:grpSpPr>
        <p:sp>
          <p:nvSpPr>
            <p:cNvPr id="21" name="Rectangle 20"/>
            <p:cNvSpPr/>
            <p:nvPr/>
          </p:nvSpPr>
          <p:spPr>
            <a:xfrm>
              <a:off x="2743200" y="3810000"/>
              <a:ext cx="28194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9800" y="5562600"/>
              <a:ext cx="19050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" y="5867400"/>
              <a:ext cx="4405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TTNWW </a:t>
              </a:r>
              <a:r>
                <a:rPr lang="en-US" dirty="0" err="1" smtClean="0"/>
                <a:t>interactie</a:t>
              </a:r>
              <a:r>
                <a:rPr lang="en-US" dirty="0" smtClean="0"/>
                <a:t> </a:t>
              </a:r>
              <a:r>
                <a:rPr lang="en-US" dirty="0" err="1" smtClean="0"/>
                <a:t>voor</a:t>
              </a:r>
              <a:r>
                <a:rPr lang="en-US" dirty="0" smtClean="0"/>
                <a:t> upload/download </a:t>
              </a:r>
            </a:p>
            <a:p>
              <a:r>
                <a:rPr lang="en-US" dirty="0" smtClean="0"/>
                <a:t>van input/output files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3695700" y="4914900"/>
              <a:ext cx="1447800" cy="6096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81600" y="5867400"/>
              <a:ext cx="685800" cy="76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Opmerkingen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Taverna</a:t>
            </a:r>
            <a:r>
              <a:rPr lang="nl-NL" dirty="0" smtClean="0"/>
              <a:t> </a:t>
            </a:r>
            <a:r>
              <a:rPr lang="nl-NL" dirty="0" err="1" smtClean="0"/>
              <a:t>workbench</a:t>
            </a:r>
            <a:r>
              <a:rPr lang="nl-NL" dirty="0" smtClean="0"/>
              <a:t> heeft </a:t>
            </a:r>
            <a:r>
              <a:rPr lang="nl-NL" i="1" dirty="0" smtClean="0"/>
              <a:t>REST </a:t>
            </a:r>
            <a:r>
              <a:rPr lang="nl-NL" i="1" dirty="0" err="1" smtClean="0"/>
              <a:t>Activity</a:t>
            </a:r>
            <a:r>
              <a:rPr lang="nl-NL" i="1" dirty="0" smtClean="0"/>
              <a:t> </a:t>
            </a:r>
            <a:r>
              <a:rPr lang="nl-NL" i="1" dirty="0" err="1" smtClean="0"/>
              <a:t>Plugin</a:t>
            </a:r>
            <a:r>
              <a:rPr lang="nl-NL" dirty="0" smtClean="0"/>
              <a:t> voor toegang tot REST services</a:t>
            </a:r>
            <a:endParaRPr lang="nl-NL" i="1" dirty="0" smtClean="0"/>
          </a:p>
          <a:p>
            <a:pPr lvl="1"/>
            <a:r>
              <a:rPr lang="nl-NL" dirty="0" smtClean="0"/>
              <a:t>Deze wordt binnen TTNWW veelal niet gebruikt vanwege eerdere problemen met CLAM</a:t>
            </a:r>
          </a:p>
          <a:p>
            <a:pPr lvl="1"/>
            <a:r>
              <a:rPr lang="nl-NL" dirty="0" smtClean="0"/>
              <a:t>Biedt geen mogelijkheid tot </a:t>
            </a:r>
            <a:r>
              <a:rPr lang="nl-NL" dirty="0" err="1" smtClean="0"/>
              <a:t>authenticatie</a:t>
            </a:r>
            <a:endParaRPr lang="nl-NL" dirty="0" smtClean="0"/>
          </a:p>
          <a:p>
            <a:r>
              <a:rPr lang="nl-NL" dirty="0" smtClean="0"/>
              <a:t>Aansturing wordt nu veelal geregeld via (Java)</a:t>
            </a:r>
            <a:r>
              <a:rPr lang="nl-NL" dirty="0" err="1" smtClean="0"/>
              <a:t>beanshell</a:t>
            </a:r>
            <a:r>
              <a:rPr lang="nl-NL" dirty="0" smtClean="0"/>
              <a:t> scripts</a:t>
            </a:r>
          </a:p>
          <a:p>
            <a:r>
              <a:rPr lang="nl-NL" dirty="0" smtClean="0"/>
              <a:t>Voor de input parameters zijn constante waarden gebruikt</a:t>
            </a:r>
          </a:p>
          <a:p>
            <a:r>
              <a:rPr lang="nl-NL" dirty="0" smtClean="0"/>
              <a:t>Voor de file selectie is een </a:t>
            </a:r>
            <a:r>
              <a:rPr lang="nl-NL" i="1" dirty="0" err="1" smtClean="0"/>
              <a:t>local</a:t>
            </a:r>
            <a:r>
              <a:rPr lang="nl-NL" i="1" dirty="0" smtClean="0"/>
              <a:t> service(‘Select File’) </a:t>
            </a:r>
            <a:r>
              <a:rPr lang="nl-NL" dirty="0" smtClean="0"/>
              <a:t>gebruikt</a:t>
            </a:r>
          </a:p>
          <a:p>
            <a:pPr lvl="1"/>
            <a:r>
              <a:rPr lang="nl-NL" dirty="0" smtClean="0"/>
              <a:t>Dit werkt alleen in </a:t>
            </a:r>
            <a:r>
              <a:rPr lang="nl-NL" dirty="0" err="1" smtClean="0"/>
              <a:t>workbench</a:t>
            </a:r>
            <a:r>
              <a:rPr lang="nl-NL" dirty="0" smtClean="0"/>
              <a:t> scenario !!!</a:t>
            </a:r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1676400"/>
            <a:ext cx="3124200" cy="457200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>
            <a:outerShdw blurRad="40000" dist="114300" dir="5100000" sx="104000" sy="104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07904" y="2667000"/>
            <a:ext cx="2952328" cy="457200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>
            <a:outerShdw blurRad="40000" dist="114300" dir="5100000" sx="104000" sy="104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576" y="3140968"/>
            <a:ext cx="1440160" cy="457200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>
            <a:outerShdw blurRad="40000" dist="114300" dir="5100000" sx="104000" sy="104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7596336" y="2636912"/>
            <a:ext cx="1008112" cy="457200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>
            <a:outerShdw blurRad="40000" dist="114300" dir="5100000" sx="104000" sy="104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Inpassen</a:t>
            </a:r>
            <a:r>
              <a:rPr lang="en-US" dirty="0" smtClean="0"/>
              <a:t> van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b="1" dirty="0" err="1" smtClean="0"/>
              <a:t>tekst</a:t>
            </a:r>
            <a:r>
              <a:rPr lang="en-US" b="1" dirty="0" smtClean="0"/>
              <a:t> </a:t>
            </a:r>
            <a:r>
              <a:rPr lang="en-US" dirty="0" smtClean="0"/>
              <a:t>en </a:t>
            </a:r>
            <a:r>
              <a:rPr lang="en-US" b="1" dirty="0" err="1" smtClean="0"/>
              <a:t>spraak</a:t>
            </a:r>
            <a:r>
              <a:rPr lang="en-US" b="1" dirty="0" smtClean="0"/>
              <a:t> </a:t>
            </a:r>
            <a:r>
              <a:rPr lang="en-US" dirty="0" err="1" smtClean="0"/>
              <a:t>componenten</a:t>
            </a:r>
            <a:r>
              <a:rPr lang="en-US" dirty="0" smtClean="0"/>
              <a:t> die </a:t>
            </a:r>
            <a:r>
              <a:rPr lang="en-US" dirty="0" err="1" smtClean="0"/>
              <a:t>ontwikkeld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in (</a:t>
            </a:r>
            <a:r>
              <a:rPr lang="en-US" dirty="0" err="1" smtClean="0"/>
              <a:t>o.a</a:t>
            </a:r>
            <a:r>
              <a:rPr lang="en-US" dirty="0" smtClean="0"/>
              <a:t>.) CGN en STEVIN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workflowsysteem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smtClean="0"/>
              <a:t>web </a:t>
            </a:r>
            <a:r>
              <a:rPr lang="en-US" dirty="0" smtClean="0"/>
              <a:t>services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onderzoekers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HSS met </a:t>
            </a:r>
            <a:r>
              <a:rPr lang="en-US" dirty="0" err="1" smtClean="0"/>
              <a:t>geen</a:t>
            </a:r>
            <a:r>
              <a:rPr lang="en-US" dirty="0" smtClean="0"/>
              <a:t> of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bagage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-152400" y="381000"/>
            <a:ext cx="5181600" cy="6705600"/>
            <a:chOff x="4953000" y="380085"/>
            <a:chExt cx="5410200" cy="6940358"/>
          </a:xfrm>
        </p:grpSpPr>
        <p:pic>
          <p:nvPicPr>
            <p:cNvPr id="11" name="Picture 10" descr="images-6.jpe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380085"/>
              <a:ext cx="5410200" cy="694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5715000" y="1600200"/>
              <a:ext cx="3571505" cy="42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latin typeface="Lucida Handwriting" charset="0"/>
                  <a:ea typeface="Lucida Handwriting" charset="0"/>
                  <a:cs typeface="Lucida Handwriting" charset="0"/>
                </a:rPr>
                <a:t>	</a:t>
              </a:r>
              <a:r>
                <a:rPr lang="en-US" sz="2000" dirty="0" err="1" smtClean="0">
                  <a:latin typeface="Lucida Handwriting" charset="0"/>
                  <a:ea typeface="Lucida Handwriting" charset="0"/>
                  <a:cs typeface="Lucida Handwriting" charset="0"/>
                </a:rPr>
                <a:t>Clarin</a:t>
              </a:r>
              <a:r>
                <a:rPr lang="en-US" sz="2000" dirty="0">
                  <a:latin typeface="Lucida Handwriting" charset="0"/>
                  <a:ea typeface="Lucida Handwriting" charset="0"/>
                  <a:cs typeface="Lucida Handwriting" charset="0"/>
                </a:rPr>
                <a:t>-NL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2209962"/>
              <a:ext cx="4038600" cy="39420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Utrecht Institute for Linguistics OTS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Landelijke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Onderzoeksschool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Taalkunde</a:t>
              </a:r>
              <a:r>
                <a:rPr lang="en-US" sz="1050" dirty="0">
                  <a:latin typeface="Lucida Handwriting"/>
                  <a:cs typeface="Lucida Handwriting"/>
                </a:rPr>
                <a:t>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Max-Planck-Institute for Psycholinguistics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Meertens </a:t>
              </a:r>
              <a:r>
                <a:rPr lang="en-US" sz="1050" dirty="0" err="1">
                  <a:latin typeface="Lucida Handwriting"/>
                  <a:cs typeface="Lucida Handwriting"/>
                </a:rPr>
                <a:t>Instituut</a:t>
              </a:r>
              <a:r>
                <a:rPr lang="en-US" sz="1050" dirty="0">
                  <a:latin typeface="Lucida Handwriting"/>
                  <a:cs typeface="Lucida Handwriting"/>
                </a:rPr>
                <a:t> (KNAW) 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Huygens </a:t>
              </a:r>
              <a:r>
                <a:rPr lang="en-US" sz="1050" dirty="0" err="1">
                  <a:latin typeface="Lucida Handwriting"/>
                  <a:cs typeface="Lucida Handwriting"/>
                </a:rPr>
                <a:t>Instituut</a:t>
              </a:r>
              <a:r>
                <a:rPr lang="en-US" sz="1050" dirty="0">
                  <a:latin typeface="Lucida Handwriting"/>
                  <a:cs typeface="Lucida Handwriting"/>
                </a:rPr>
                <a:t> (KNAW) 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Data Archiving and Networked Services (KNAW)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Fryske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Akademy</a:t>
              </a:r>
              <a:r>
                <a:rPr lang="en-US" sz="1050" dirty="0">
                  <a:latin typeface="Lucida Handwriting"/>
                  <a:cs typeface="Lucida Handwriting"/>
                </a:rPr>
                <a:t> (KNAW) 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Digitale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Bibliotheek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voor</a:t>
              </a:r>
              <a:r>
                <a:rPr lang="en-US" sz="1050" dirty="0">
                  <a:latin typeface="Lucida Handwriting"/>
                  <a:cs typeface="Lucida Handwriting"/>
                </a:rPr>
                <a:t> de </a:t>
              </a:r>
              <a:r>
                <a:rPr lang="en-US" sz="1050" dirty="0" err="1">
                  <a:latin typeface="Lucida Handwriting"/>
                  <a:cs typeface="Lucida Handwriting"/>
                </a:rPr>
                <a:t>Nederlandse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Letteren</a:t>
              </a:r>
              <a:endParaRPr lang="en-US" sz="1050" dirty="0">
                <a:latin typeface="Lucida Handwriting"/>
                <a:cs typeface="Lucida Handwriting"/>
              </a:endParaRP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Instituut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voor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Nederlandse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Lexicologie</a:t>
              </a:r>
              <a:r>
                <a:rPr lang="en-US" sz="1050" dirty="0">
                  <a:latin typeface="Lucida Handwriting"/>
                  <a:cs typeface="Lucida Handwriting"/>
                </a:rPr>
                <a:t>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Centre for Language and Speech Technology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Centre for Language Studies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Amsterdam Center for Language and Communication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Center for Language and Cognition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Centre for Linguistics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Tilburg Centre for Creative Computing	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Human Media Interaction Group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Katholiek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Documentatie</a:t>
              </a:r>
              <a:r>
                <a:rPr lang="en-US" sz="1050" dirty="0">
                  <a:latin typeface="Lucida Handwriting"/>
                  <a:cs typeface="Lucida Handwriting"/>
                </a:rPr>
                <a:t> Centrum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Koninklijke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Bibliotheek</a:t>
              </a:r>
              <a:r>
                <a:rPr lang="en-US" sz="1050" dirty="0">
                  <a:latin typeface="Lucida Handwriting"/>
                  <a:cs typeface="Lucida Handwriting"/>
                </a:rPr>
                <a:t>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Veteraneninstituut</a:t>
              </a:r>
              <a:r>
                <a:rPr lang="en-US" sz="1050" dirty="0">
                  <a:latin typeface="Lucida Handwriting"/>
                  <a:cs typeface="Lucida Handwriting"/>
                </a:rPr>
                <a:t>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Taal</a:t>
              </a:r>
              <a:r>
                <a:rPr lang="en-US" sz="1050" dirty="0">
                  <a:latin typeface="Lucida Handwriting"/>
                  <a:cs typeface="Lucida Handwriting"/>
                </a:rPr>
                <a:t> en </a:t>
              </a:r>
              <a:r>
                <a:rPr lang="en-US" sz="1050" dirty="0" err="1">
                  <a:latin typeface="Lucida Handwriting"/>
                  <a:cs typeface="Lucida Handwriting"/>
                </a:rPr>
                <a:t>Communicatie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Vrije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Universiteit</a:t>
              </a:r>
              <a:r>
                <a:rPr lang="en-US" sz="1050" dirty="0">
                  <a:latin typeface="Lucida Handwriting"/>
                  <a:cs typeface="Lucida Handwriting"/>
                </a:rPr>
                <a:t>	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Instituut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voor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Beeld</a:t>
              </a:r>
              <a:r>
                <a:rPr lang="en-US" sz="1050" dirty="0">
                  <a:latin typeface="Lucida Handwriting"/>
                  <a:cs typeface="Lucida Handwriting"/>
                </a:rPr>
                <a:t> en </a:t>
              </a:r>
              <a:r>
                <a:rPr lang="en-US" sz="1050" dirty="0" err="1">
                  <a:latin typeface="Lucida Handwriting"/>
                  <a:cs typeface="Lucida Handwriting"/>
                </a:rPr>
                <a:t>Geluid</a:t>
              </a:r>
              <a:endParaRPr lang="en-US" sz="1050" dirty="0">
                <a:latin typeface="Lucida Handwriting"/>
                <a:cs typeface="Lucida Handwriting"/>
              </a:endParaRP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Nederlands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Instituut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voor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Oorlogsdocumentatie</a:t>
              </a:r>
              <a:endParaRPr lang="en-US" sz="1050" dirty="0">
                <a:latin typeface="Lucida Handwriting"/>
                <a:cs typeface="Lucida Handwriting"/>
              </a:endParaRP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Aletta</a:t>
              </a:r>
              <a:r>
                <a:rPr lang="en-US" sz="1050" dirty="0">
                  <a:latin typeface="Lucida Handwriting"/>
                  <a:cs typeface="Lucida Handwriting"/>
                </a:rPr>
                <a:t> (</a:t>
              </a:r>
              <a:r>
                <a:rPr lang="en-US" sz="1050" dirty="0" err="1">
                  <a:latin typeface="Lucida Handwriting"/>
                  <a:cs typeface="Lucida Handwriting"/>
                </a:rPr>
                <a:t>Instituut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voor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Vrouwengeschiedenis</a:t>
              </a:r>
              <a:endParaRPr lang="en-US" sz="1050" dirty="0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114800" y="533400"/>
            <a:ext cx="4572000" cy="6324600"/>
            <a:chOff x="4953000" y="457200"/>
            <a:chExt cx="5410200" cy="6940358"/>
          </a:xfrm>
        </p:grpSpPr>
        <p:pic>
          <p:nvPicPr>
            <p:cNvPr id="7" name="Picture 14" descr="images-6.jpe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457200"/>
              <a:ext cx="5410200" cy="694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5751944" y="1600199"/>
              <a:ext cx="3534561" cy="43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latin typeface="Lucida Handwriting" charset="0"/>
                  <a:ea typeface="Lucida Handwriting" charset="0"/>
                  <a:cs typeface="Lucida Handwriting" charset="0"/>
                </a:rPr>
                <a:t>	</a:t>
              </a:r>
              <a:r>
                <a:rPr lang="en-US" sz="2000" dirty="0" err="1" smtClean="0">
                  <a:latin typeface="Lucida Handwriting" charset="0"/>
                  <a:ea typeface="Lucida Handwriting" charset="0"/>
                  <a:cs typeface="Lucida Handwriting" charset="0"/>
                </a:rPr>
                <a:t>Clarin</a:t>
              </a:r>
              <a:r>
                <a:rPr lang="en-US" sz="2000" dirty="0">
                  <a:latin typeface="Lucida Handwriting" charset="0"/>
                  <a:ea typeface="Lucida Handwriting" charset="0"/>
                  <a:cs typeface="Lucida Handwriting" charset="0"/>
                </a:rPr>
                <a:t>-VL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2209752"/>
              <a:ext cx="4038600" cy="2678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Centrum </a:t>
              </a:r>
              <a:r>
                <a:rPr lang="en-US" sz="1050" dirty="0" err="1">
                  <a:latin typeface="Lucida Handwriting"/>
                  <a:cs typeface="Lucida Handwriting"/>
                </a:rPr>
                <a:t>voor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Computerlinguïstiek</a:t>
              </a:r>
              <a:r>
                <a:rPr lang="en-US" sz="1050" dirty="0">
                  <a:latin typeface="Lucida Handwriting"/>
                  <a:cs typeface="Lucida Handwriting"/>
                </a:rPr>
                <a:t> (CCL), </a:t>
              </a:r>
              <a:r>
                <a:rPr lang="en-US" sz="1050" dirty="0" err="1">
                  <a:latin typeface="Lucida Handwriting"/>
                  <a:cs typeface="Lucida Handwriting"/>
                </a:rPr>
                <a:t>K.U.Leuven</a:t>
              </a:r>
              <a:r>
                <a:rPr lang="en-US" sz="1050" dirty="0">
                  <a:latin typeface="Lucida Handwriting"/>
                  <a:cs typeface="Lucida Handwriting"/>
                </a:rPr>
                <a:t>. 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Interdisciplinary research on Technology, Education &amp; Communication (</a:t>
              </a:r>
              <a:r>
                <a:rPr lang="en-US" sz="1050" dirty="0" err="1">
                  <a:latin typeface="Lucida Handwriting"/>
                  <a:cs typeface="Lucida Handwriting"/>
                </a:rPr>
                <a:t>itec</a:t>
              </a:r>
              <a:r>
                <a:rPr lang="en-US" sz="1050" dirty="0">
                  <a:latin typeface="Lucida Handwriting"/>
                  <a:cs typeface="Lucida Handwriting"/>
                </a:rPr>
                <a:t>), </a:t>
              </a:r>
              <a:r>
                <a:rPr lang="en-US" sz="1050" dirty="0" err="1">
                  <a:latin typeface="Lucida Handwriting"/>
                  <a:cs typeface="Lucida Handwriting"/>
                </a:rPr>
                <a:t>K.U.Leuven</a:t>
              </a:r>
              <a:r>
                <a:rPr lang="en-US" sz="1050" dirty="0">
                  <a:latin typeface="Lucida Handwriting"/>
                  <a:cs typeface="Lucida Handwriting"/>
                </a:rPr>
                <a:t> (Kortrijk) 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Center for Computational Linguistics and Psycholinguistics (</a:t>
              </a:r>
              <a:r>
                <a:rPr lang="en-US" sz="1050" dirty="0" err="1">
                  <a:latin typeface="Lucida Handwriting"/>
                  <a:cs typeface="Lucida Handwriting"/>
                </a:rPr>
                <a:t>CLiPS</a:t>
              </a:r>
              <a:r>
                <a:rPr lang="en-US" sz="1050" dirty="0">
                  <a:latin typeface="Lucida Handwriting"/>
                  <a:cs typeface="Lucida Handwriting"/>
                </a:rPr>
                <a:t>), </a:t>
              </a:r>
              <a:r>
                <a:rPr lang="en-US" sz="1050" dirty="0" err="1">
                  <a:latin typeface="Lucida Handwriting"/>
                  <a:cs typeface="Lucida Handwriting"/>
                </a:rPr>
                <a:t>Universiteit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Antwerpen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</a:p>
            <a:p>
              <a:pPr algn="ctr">
                <a:defRPr/>
              </a:pPr>
              <a:r>
                <a:rPr lang="en-US" sz="1050" dirty="0" err="1">
                  <a:latin typeface="Lucida Handwriting"/>
                  <a:cs typeface="Lucida Handwriting"/>
                </a:rPr>
                <a:t>Elektronica</a:t>
              </a:r>
              <a:r>
                <a:rPr lang="en-US" sz="1050" dirty="0">
                  <a:latin typeface="Lucida Handwriting"/>
                  <a:cs typeface="Lucida Handwriting"/>
                </a:rPr>
                <a:t> en </a:t>
              </a:r>
              <a:r>
                <a:rPr lang="en-US" sz="1050" dirty="0" err="1">
                  <a:latin typeface="Lucida Handwriting"/>
                  <a:cs typeface="Lucida Handwriting"/>
                </a:rPr>
                <a:t>Informatiesystemen</a:t>
              </a:r>
              <a:r>
                <a:rPr lang="en-US" sz="1050" dirty="0">
                  <a:latin typeface="Lucida Handwriting"/>
                  <a:cs typeface="Lucida Handwriting"/>
                </a:rPr>
                <a:t> (ELIS-DSSP), </a:t>
              </a:r>
              <a:r>
                <a:rPr lang="en-US" sz="1050" dirty="0" err="1">
                  <a:latin typeface="Lucida Handwriting"/>
                  <a:cs typeface="Lucida Handwriting"/>
                </a:rPr>
                <a:t>Universiteit</a:t>
              </a:r>
              <a:r>
                <a:rPr lang="en-US" sz="1050" dirty="0">
                  <a:latin typeface="Lucida Handwriting"/>
                  <a:cs typeface="Lucida Handwriting"/>
                </a:rPr>
                <a:t> Gent 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ESAT-PSI </a:t>
              </a:r>
              <a:r>
                <a:rPr lang="en-US" sz="1050" dirty="0" err="1">
                  <a:latin typeface="Lucida Handwriting"/>
                  <a:cs typeface="Lucida Handwriting"/>
                </a:rPr>
                <a:t>Spraak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K.U.Leuven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Laboratory for Digital Speech and Audio Processing ETRO-DSSP, </a:t>
              </a:r>
              <a:r>
                <a:rPr lang="en-US" sz="1050" dirty="0" err="1">
                  <a:latin typeface="Lucida Handwriting"/>
                  <a:cs typeface="Lucida Handwriting"/>
                </a:rPr>
                <a:t>Vrije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Universiteit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  <a:r>
                <a:rPr lang="en-US" sz="1050" dirty="0" err="1">
                  <a:latin typeface="Lucida Handwriting"/>
                  <a:cs typeface="Lucida Handwriting"/>
                </a:rPr>
                <a:t>Brussel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Language Intelligence and Information Retrieval (HMDB-LIIR), </a:t>
              </a:r>
              <a:r>
                <a:rPr lang="en-US" sz="1050" dirty="0" err="1">
                  <a:latin typeface="Lucida Handwriting"/>
                  <a:cs typeface="Lucida Handwriting"/>
                </a:rPr>
                <a:t>K.U.Leuven</a:t>
              </a:r>
              <a:r>
                <a:rPr lang="en-US" sz="1050" dirty="0">
                  <a:latin typeface="Lucida Handwriting"/>
                  <a:cs typeface="Lucida Handwriting"/>
                </a:rPr>
                <a:t> </a:t>
              </a:r>
            </a:p>
            <a:p>
              <a:pPr algn="ctr">
                <a:defRPr/>
              </a:pPr>
              <a:r>
                <a:rPr lang="en-US" sz="1050" dirty="0">
                  <a:latin typeface="Lucida Handwriting"/>
                  <a:cs typeface="Lucida Handwriting"/>
                </a:rPr>
                <a:t>Language and Translation Technology Team (LT³), </a:t>
              </a:r>
              <a:r>
                <a:rPr lang="en-US" sz="1050" dirty="0" err="1">
                  <a:latin typeface="Lucida Handwriting"/>
                  <a:cs typeface="Lucida Handwriting"/>
                </a:rPr>
                <a:t>Hogeschool</a:t>
              </a:r>
              <a:r>
                <a:rPr lang="en-US" sz="1050" dirty="0">
                  <a:latin typeface="Lucida Handwriting"/>
                  <a:cs typeface="Lucida Handwriting"/>
                </a:rPr>
                <a:t> Gent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Functionaliteiten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tokenization, </a:t>
            </a:r>
            <a:r>
              <a:rPr lang="en-US" dirty="0" err="1" smtClean="0"/>
              <a:t>zinssplitsing</a:t>
            </a:r>
            <a:r>
              <a:rPr lang="en-US" dirty="0" smtClean="0"/>
              <a:t> en Corpus Cleanup</a:t>
            </a:r>
          </a:p>
          <a:p>
            <a:r>
              <a:rPr lang="en-US" dirty="0" err="1" smtClean="0"/>
              <a:t>Morfologische</a:t>
            </a:r>
            <a:r>
              <a:rPr lang="en-US" dirty="0" smtClean="0"/>
              <a:t> </a:t>
            </a:r>
            <a:r>
              <a:rPr lang="en-US" dirty="0" err="1" smtClean="0"/>
              <a:t>decompositie</a:t>
            </a:r>
            <a:r>
              <a:rPr lang="en-US" dirty="0" smtClean="0"/>
              <a:t>, </a:t>
            </a:r>
            <a:r>
              <a:rPr lang="en-US" dirty="0" err="1" smtClean="0"/>
              <a:t>PoS</a:t>
            </a:r>
            <a:r>
              <a:rPr lang="en-US" dirty="0" smtClean="0"/>
              <a:t> tagging, </a:t>
            </a:r>
            <a:r>
              <a:rPr lang="en-US" dirty="0" err="1" smtClean="0"/>
              <a:t>lemmatizering</a:t>
            </a:r>
            <a:r>
              <a:rPr lang="en-US" dirty="0" smtClean="0"/>
              <a:t> en </a:t>
            </a:r>
            <a:r>
              <a:rPr lang="en-US" dirty="0" err="1" smtClean="0"/>
              <a:t>herkenning</a:t>
            </a:r>
            <a:r>
              <a:rPr lang="en-US" dirty="0" smtClean="0"/>
              <a:t> van </a:t>
            </a:r>
            <a:r>
              <a:rPr lang="en-US" dirty="0" err="1" smtClean="0"/>
              <a:t>basisMWE’s</a:t>
            </a:r>
            <a:r>
              <a:rPr lang="en-US" dirty="0" smtClean="0"/>
              <a:t> en </a:t>
            </a:r>
            <a:r>
              <a:rPr lang="en-US" dirty="0" err="1" smtClean="0"/>
              <a:t>scheidbare</a:t>
            </a:r>
            <a:r>
              <a:rPr lang="en-US" dirty="0" smtClean="0"/>
              <a:t> </a:t>
            </a:r>
            <a:r>
              <a:rPr lang="en-US" dirty="0" err="1" smtClean="0"/>
              <a:t>werkwoorden</a:t>
            </a:r>
            <a:endParaRPr lang="en-US" dirty="0" smtClean="0"/>
          </a:p>
          <a:p>
            <a:r>
              <a:rPr lang="en-US" dirty="0" smtClean="0"/>
              <a:t>Shallow Parsing</a:t>
            </a:r>
          </a:p>
          <a:p>
            <a:r>
              <a:rPr lang="en-US" dirty="0" err="1" smtClean="0"/>
              <a:t>Syntactische</a:t>
            </a:r>
            <a:r>
              <a:rPr lang="en-US" dirty="0" smtClean="0"/>
              <a:t> </a:t>
            </a:r>
            <a:r>
              <a:rPr lang="en-US" dirty="0" err="1" smtClean="0"/>
              <a:t>ontleding</a:t>
            </a:r>
            <a:r>
              <a:rPr lang="en-US" dirty="0" smtClean="0"/>
              <a:t> (</a:t>
            </a:r>
            <a:r>
              <a:rPr lang="en-US" dirty="0" err="1" smtClean="0"/>
              <a:t>incl</a:t>
            </a:r>
            <a:r>
              <a:rPr lang="en-US" dirty="0" smtClean="0"/>
              <a:t> </a:t>
            </a:r>
            <a:r>
              <a:rPr lang="en-US" dirty="0" err="1" smtClean="0"/>
              <a:t>zinssplitsing</a:t>
            </a:r>
            <a:r>
              <a:rPr lang="en-US" dirty="0" smtClean="0"/>
              <a:t>, </a:t>
            </a:r>
            <a:r>
              <a:rPr lang="en-US" dirty="0" err="1" smtClean="0"/>
              <a:t>tokenisatie</a:t>
            </a:r>
            <a:r>
              <a:rPr lang="en-US" dirty="0" smtClean="0"/>
              <a:t>, </a:t>
            </a:r>
            <a:r>
              <a:rPr lang="en-US" dirty="0" err="1" smtClean="0"/>
              <a:t>beperkte</a:t>
            </a:r>
            <a:r>
              <a:rPr lang="en-US" dirty="0" smtClean="0"/>
              <a:t> NER)</a:t>
            </a:r>
          </a:p>
          <a:p>
            <a:r>
              <a:rPr lang="en-US" dirty="0" err="1" smtClean="0"/>
              <a:t>Alignering</a:t>
            </a:r>
            <a:endParaRPr lang="en-US" dirty="0" smtClean="0"/>
          </a:p>
          <a:p>
            <a:r>
              <a:rPr lang="en-US" dirty="0" smtClean="0"/>
              <a:t>NER &amp; </a:t>
            </a:r>
            <a:r>
              <a:rPr lang="en-US" dirty="0" err="1" smtClean="0"/>
              <a:t>Coreferentie</a:t>
            </a:r>
            <a:endParaRPr lang="en-US" dirty="0" smtClean="0"/>
          </a:p>
          <a:p>
            <a:r>
              <a:rPr lang="en-US" dirty="0" err="1" smtClean="0"/>
              <a:t>Semantische</a:t>
            </a:r>
            <a:r>
              <a:rPr lang="en-US" dirty="0" smtClean="0"/>
              <a:t> </a:t>
            </a:r>
            <a:r>
              <a:rPr lang="en-US" dirty="0" err="1" smtClean="0"/>
              <a:t>annotatie</a:t>
            </a:r>
            <a:r>
              <a:rPr lang="en-US" dirty="0" smtClean="0"/>
              <a:t>: </a:t>
            </a:r>
            <a:r>
              <a:rPr lang="en-US" dirty="0" err="1" smtClean="0"/>
              <a:t>semantische</a:t>
            </a:r>
            <a:r>
              <a:rPr lang="en-US" dirty="0" smtClean="0"/>
              <a:t> </a:t>
            </a:r>
            <a:r>
              <a:rPr lang="en-US" dirty="0" err="1" smtClean="0"/>
              <a:t>rollen</a:t>
            </a:r>
            <a:endParaRPr lang="en-US" dirty="0" smtClean="0"/>
          </a:p>
          <a:p>
            <a:r>
              <a:rPr lang="en-US" dirty="0" err="1" smtClean="0"/>
              <a:t>Spatiotemporele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Functionaliteiten</a:t>
            </a:r>
            <a:r>
              <a:rPr lang="en-US" dirty="0" smtClean="0"/>
              <a:t> </a:t>
            </a:r>
            <a:r>
              <a:rPr lang="en-US" dirty="0" err="1" smtClean="0"/>
              <a:t>Spraak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Conversie</a:t>
            </a:r>
            <a:endParaRPr lang="en-US" dirty="0" smtClean="0"/>
          </a:p>
          <a:p>
            <a:r>
              <a:rPr lang="en-US" dirty="0" smtClean="0"/>
              <a:t>Audio </a:t>
            </a:r>
            <a:r>
              <a:rPr lang="en-US" dirty="0" err="1" smtClean="0"/>
              <a:t>segmentatie</a:t>
            </a:r>
            <a:endParaRPr lang="en-US" dirty="0" smtClean="0"/>
          </a:p>
          <a:p>
            <a:r>
              <a:rPr lang="en-US" dirty="0" err="1" smtClean="0"/>
              <a:t>Transcriptie</a:t>
            </a:r>
            <a:endParaRPr lang="en-US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i="1" dirty="0" err="1" smtClean="0"/>
              <a:t>Optioneel</a:t>
            </a:r>
            <a:r>
              <a:rPr lang="en-US" sz="2400" i="1" dirty="0" smtClean="0"/>
              <a:t> extra modules </a:t>
            </a:r>
            <a:r>
              <a:rPr lang="en-US" sz="2400" i="1" dirty="0" err="1" smtClean="0"/>
              <a:t>beschikbaar</a:t>
            </a:r>
            <a:endParaRPr lang="nl-NL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</a:t>
            </a:r>
            <a:r>
              <a:rPr lang="en-US" dirty="0" err="1" smtClean="0"/>
              <a:t>constructie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Deels gecreëerd met behulp van CLAM</a:t>
            </a:r>
          </a:p>
          <a:p>
            <a:pPr lvl="1"/>
            <a:r>
              <a:rPr lang="nl-NL" dirty="0" smtClean="0"/>
              <a:t>Wordt actief ondersteund vanuit CLARIN-NL</a:t>
            </a:r>
          </a:p>
          <a:p>
            <a:r>
              <a:rPr lang="nl-NL" dirty="0" smtClean="0"/>
              <a:t>Deels ‘eigen’ implementatie </a:t>
            </a:r>
            <a:r>
              <a:rPr lang="nl-NL" dirty="0" err="1" smtClean="0"/>
              <a:t>bijv</a:t>
            </a:r>
            <a:r>
              <a:rPr lang="nl-NL" dirty="0" smtClean="0"/>
              <a:t> XML-RPC</a:t>
            </a:r>
          </a:p>
          <a:p>
            <a:r>
              <a:rPr lang="nl-NL" dirty="0" smtClean="0"/>
              <a:t>In sommige gevallen is </a:t>
            </a:r>
            <a:r>
              <a:rPr lang="nl-NL" dirty="0" err="1" smtClean="0"/>
              <a:t>authenticatie</a:t>
            </a:r>
            <a:r>
              <a:rPr lang="nl-NL" dirty="0" smtClean="0"/>
              <a:t> en </a:t>
            </a:r>
            <a:r>
              <a:rPr lang="nl-NL" dirty="0" err="1" smtClean="0"/>
              <a:t>authorisatie</a:t>
            </a:r>
            <a:r>
              <a:rPr lang="nl-NL" dirty="0" smtClean="0"/>
              <a:t> toegepast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Workflows: </a:t>
            </a:r>
            <a:r>
              <a:rPr lang="en-US" dirty="0" err="1" smtClean="0"/>
              <a:t>Taverna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Taverna</a:t>
            </a:r>
            <a:r>
              <a:rPr lang="nl-NL" dirty="0" smtClean="0"/>
              <a:t> WFS komt in twee vormen:</a:t>
            </a:r>
          </a:p>
          <a:p>
            <a:pPr lvl="1"/>
            <a:r>
              <a:rPr lang="nl-NL" dirty="0" smtClean="0"/>
              <a:t>Desktop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Taverna</a:t>
            </a:r>
            <a:r>
              <a:rPr lang="en-US" dirty="0" smtClean="0">
                <a:sym typeface="Wingdings"/>
              </a:rPr>
              <a:t> workbench</a:t>
            </a:r>
          </a:p>
          <a:p>
            <a:pPr lvl="2"/>
            <a:r>
              <a:rPr lang="en-US" i="1" dirty="0" smtClean="0">
                <a:sym typeface="Wingdings"/>
              </a:rPr>
              <a:t>workflow </a:t>
            </a:r>
            <a:r>
              <a:rPr lang="en-US" i="1" dirty="0" err="1" smtClean="0">
                <a:sym typeface="Wingdings"/>
              </a:rPr>
              <a:t>constructie</a:t>
            </a:r>
            <a:endParaRPr lang="en-US" i="1" dirty="0" smtClean="0">
              <a:sym typeface="Wingdings"/>
            </a:endParaRPr>
          </a:p>
          <a:p>
            <a:pPr lvl="2"/>
            <a:r>
              <a:rPr lang="en-US" i="1" dirty="0" smtClean="0">
                <a:sym typeface="Wingdings"/>
              </a:rPr>
              <a:t>workflow </a:t>
            </a:r>
            <a:r>
              <a:rPr lang="en-US" i="1" dirty="0" err="1" smtClean="0">
                <a:sym typeface="Wingdings"/>
              </a:rPr>
              <a:t>executie</a:t>
            </a:r>
            <a:endParaRPr lang="nl-NL" i="1" dirty="0" smtClean="0"/>
          </a:p>
          <a:p>
            <a:pPr lvl="1"/>
            <a:r>
              <a:rPr lang="nl-NL" dirty="0" smtClean="0"/>
              <a:t>Server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web service (REST of SOAP)</a:t>
            </a:r>
          </a:p>
          <a:p>
            <a:pPr lvl="2"/>
            <a:r>
              <a:rPr lang="en-US" i="1" dirty="0" smtClean="0">
                <a:sym typeface="Wingdings"/>
              </a:rPr>
              <a:t>workflow </a:t>
            </a:r>
            <a:r>
              <a:rPr lang="en-US" i="1" dirty="0" err="1" smtClean="0">
                <a:sym typeface="Wingdings"/>
              </a:rPr>
              <a:t>executie</a:t>
            </a:r>
            <a:endParaRPr lang="nl-NL" i="1" dirty="0" smtClean="0"/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r>
              <a:rPr lang="nl-NL" dirty="0" smtClean="0"/>
              <a:t>Toegang tot web services wordt gestuurd via </a:t>
            </a:r>
            <a:r>
              <a:rPr lang="nl-NL" dirty="0" err="1" smtClean="0"/>
              <a:t>workflows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5" name="Picture 4" descr="Screen shot 2012-08-23 at 2.59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53" y="724328"/>
            <a:ext cx="5747347" cy="3238072"/>
          </a:xfrm>
          <a:prstGeom prst="rect">
            <a:avLst/>
          </a:prstGeom>
        </p:spPr>
      </p:pic>
      <p:pic>
        <p:nvPicPr>
          <p:cNvPr id="8" name="Picture 7" descr="Screen shot 2012-08-23 at 3.02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7791"/>
            <a:ext cx="6172200" cy="33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</a:t>
            </a:r>
            <a:r>
              <a:rPr lang="en-US" dirty="0" err="1" smtClean="0"/>
              <a:t>constructie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(Workbench </a:t>
            </a:r>
            <a:r>
              <a:rPr lang="en-US" sz="2400" dirty="0" err="1" smtClean="0"/>
              <a:t>versie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‘Mini’ </a:t>
            </a:r>
            <a:r>
              <a:rPr lang="nl-NL" dirty="0" err="1" smtClean="0"/>
              <a:t>workflows</a:t>
            </a:r>
            <a:r>
              <a:rPr lang="nl-NL" dirty="0" smtClean="0"/>
              <a:t> beschrijven enkelvoudig service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5" name="Picture 4" descr="Screen shot 2012-08-23 at 2.57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6813550" cy="3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8-29 at 9.10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24745"/>
            <a:ext cx="4692316" cy="453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</a:t>
            </a:r>
            <a:r>
              <a:rPr lang="en-US" dirty="0" err="1" smtClean="0"/>
              <a:t>constructie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(Workbench </a:t>
            </a:r>
            <a:r>
              <a:rPr lang="en-US" sz="2400" dirty="0" err="1" smtClean="0"/>
              <a:t>versie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Combinatie van ‘mini’ </a:t>
            </a:r>
            <a:r>
              <a:rPr lang="nl-NL" dirty="0" err="1" smtClean="0"/>
              <a:t>workflows</a:t>
            </a:r>
            <a:r>
              <a:rPr lang="nl-NL" dirty="0" smtClean="0"/>
              <a:t> levert complexere processen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:mv="urn:schemas-microsoft-com:mac:vml" xmlns="">
      <p:transition spd="slow" advClick="0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2669</TotalTime>
  <Words>505</Words>
  <Application>Microsoft Macintosh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Odijk LREC  2012</vt:lpstr>
      <vt:lpstr>TTNWW</vt:lpstr>
      <vt:lpstr>TTNWW</vt:lpstr>
      <vt:lpstr>TTNWW</vt:lpstr>
      <vt:lpstr>Functionaliteiten Tekst</vt:lpstr>
      <vt:lpstr>Functionaliteiten Spraak</vt:lpstr>
      <vt:lpstr>Web service constructie</vt:lpstr>
      <vt:lpstr>Workflows: Taverna</vt:lpstr>
      <vt:lpstr>Web service constructie (Workbench versie)</vt:lpstr>
      <vt:lpstr>Web service constructie (Workbench versie)</vt:lpstr>
      <vt:lpstr>Web service constructie (Server versie)</vt:lpstr>
      <vt:lpstr> TTNWW  web applicatie</vt:lpstr>
      <vt:lpstr>TTNWW interactie</vt:lpstr>
      <vt:lpstr>Cloud deployment</vt:lpstr>
      <vt:lpstr>Wat er nog gedaan moet worden</vt:lpstr>
      <vt:lpstr>PowerPoint Presentation</vt:lpstr>
      <vt:lpstr>Web service constructie (Server versie)</vt:lpstr>
      <vt:lpstr>Opmerkingen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Microsoft Office User</cp:lastModifiedBy>
  <cp:revision>140</cp:revision>
  <dcterms:created xsi:type="dcterms:W3CDTF">2012-08-29T11:59:03Z</dcterms:created>
  <dcterms:modified xsi:type="dcterms:W3CDTF">2012-08-30T11:51:53Z</dcterms:modified>
</cp:coreProperties>
</file>