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7" r:id="rId3"/>
    <p:sldId id="286" r:id="rId4"/>
    <p:sldId id="274" r:id="rId5"/>
    <p:sldId id="287" r:id="rId6"/>
    <p:sldId id="285" r:id="rId7"/>
    <p:sldId id="276" r:id="rId8"/>
    <p:sldId id="277" r:id="rId9"/>
    <p:sldId id="264" r:id="rId10"/>
    <p:sldId id="265" r:id="rId11"/>
  </p:sldIdLst>
  <p:sldSz cx="9144000" cy="6858000" type="screen4x3"/>
  <p:notesSz cx="6765925" cy="9867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800" autoAdjust="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1901" cy="4933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32458" y="0"/>
            <a:ext cx="2931901" cy="493395"/>
          </a:xfrm>
          <a:prstGeom prst="rect">
            <a:avLst/>
          </a:prstGeom>
        </p:spPr>
        <p:txBody>
          <a:bodyPr vert="horz" lIns="91440" tIns="45720" rIns="91440" bIns="45720" rtlCol="0"/>
          <a:lstStyle>
            <a:lvl1pPr algn="r">
              <a:defRPr sz="1200"/>
            </a:lvl1pPr>
          </a:lstStyle>
          <a:p>
            <a:fld id="{569F4E31-9DC2-4493-987A-4253D97237A7}" type="datetimeFigureOut">
              <a:rPr lang="en-GB" smtClean="0"/>
              <a:pPr/>
              <a:t>28/08/2012</a:t>
            </a:fld>
            <a:endParaRPr lang="en-GB"/>
          </a:p>
        </p:txBody>
      </p:sp>
      <p:sp>
        <p:nvSpPr>
          <p:cNvPr id="4" name="Footer Placeholder 3"/>
          <p:cNvSpPr>
            <a:spLocks noGrp="1"/>
          </p:cNvSpPr>
          <p:nvPr>
            <p:ph type="ftr" sz="quarter" idx="2"/>
          </p:nvPr>
        </p:nvSpPr>
        <p:spPr>
          <a:xfrm>
            <a:off x="0" y="9372792"/>
            <a:ext cx="2931901" cy="49339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32458" y="9372792"/>
            <a:ext cx="2931901" cy="493395"/>
          </a:xfrm>
          <a:prstGeom prst="rect">
            <a:avLst/>
          </a:prstGeom>
        </p:spPr>
        <p:txBody>
          <a:bodyPr vert="horz" lIns="91440" tIns="45720" rIns="91440" bIns="45720" rtlCol="0" anchor="b"/>
          <a:lstStyle>
            <a:lvl1pPr algn="r">
              <a:defRPr sz="1200"/>
            </a:lvl1pPr>
          </a:lstStyle>
          <a:p>
            <a:fld id="{EE70A36B-AF0F-4101-A3C4-8228FECF67EC}" type="slidenum">
              <a:rPr lang="en-GB" smtClean="0"/>
              <a:pPr/>
              <a:t>‹#›</a:t>
            </a:fld>
            <a:endParaRPr lang="en-GB"/>
          </a:p>
        </p:txBody>
      </p:sp>
    </p:spTree>
    <p:extLst>
      <p:ext uri="{BB962C8B-B14F-4D97-AF65-F5344CB8AC3E}">
        <p14:creationId xmlns:p14="http://schemas.microsoft.com/office/powerpoint/2010/main" val="200369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1901" cy="4933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32458" y="0"/>
            <a:ext cx="2931901" cy="493395"/>
          </a:xfrm>
          <a:prstGeom prst="rect">
            <a:avLst/>
          </a:prstGeom>
        </p:spPr>
        <p:txBody>
          <a:bodyPr vert="horz" lIns="91440" tIns="45720" rIns="91440" bIns="45720" rtlCol="0"/>
          <a:lstStyle>
            <a:lvl1pPr algn="r">
              <a:defRPr sz="1200"/>
            </a:lvl1pPr>
          </a:lstStyle>
          <a:p>
            <a:fld id="{3FDBDB61-1894-4C37-8035-D7A4B9712C93}" type="datetimeFigureOut">
              <a:rPr lang="en-GB" smtClean="0"/>
              <a:pPr/>
              <a:t>28/08/2012</a:t>
            </a:fld>
            <a:endParaRPr lang="en-GB"/>
          </a:p>
        </p:txBody>
      </p:sp>
      <p:sp>
        <p:nvSpPr>
          <p:cNvPr id="4" name="Slide Image Placeholder 3"/>
          <p:cNvSpPr>
            <a:spLocks noGrp="1" noRot="1" noChangeAspect="1"/>
          </p:cNvSpPr>
          <p:nvPr>
            <p:ph type="sldImg" idx="2"/>
          </p:nvPr>
        </p:nvSpPr>
        <p:spPr>
          <a:xfrm>
            <a:off x="915988" y="739775"/>
            <a:ext cx="4933950"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6593" y="4687253"/>
            <a:ext cx="5412740" cy="44405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2792"/>
            <a:ext cx="2931901" cy="49339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32458" y="9372792"/>
            <a:ext cx="2931901" cy="493395"/>
          </a:xfrm>
          <a:prstGeom prst="rect">
            <a:avLst/>
          </a:prstGeom>
        </p:spPr>
        <p:txBody>
          <a:bodyPr vert="horz" lIns="91440" tIns="45720" rIns="91440" bIns="45720" rtlCol="0" anchor="b"/>
          <a:lstStyle>
            <a:lvl1pPr algn="r">
              <a:defRPr sz="1200"/>
            </a:lvl1pPr>
          </a:lstStyle>
          <a:p>
            <a:fld id="{BFE48626-9113-44FB-8CEB-F1FCC5662699}" type="slidenum">
              <a:rPr lang="en-GB" smtClean="0"/>
              <a:pPr/>
              <a:t>‹#›</a:t>
            </a:fld>
            <a:endParaRPr lang="en-GB"/>
          </a:p>
        </p:txBody>
      </p:sp>
    </p:spTree>
    <p:extLst>
      <p:ext uri="{BB962C8B-B14F-4D97-AF65-F5344CB8AC3E}">
        <p14:creationId xmlns:p14="http://schemas.microsoft.com/office/powerpoint/2010/main" val="1384743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r>
              <a:rPr lang="en-US" dirty="0" smtClean="0"/>
              <a:t>Put any of the white in front of any of the yellow - </a:t>
            </a:r>
          </a:p>
          <a:p>
            <a:r>
              <a:rPr lang="en-US" dirty="0" smtClean="0"/>
              <a:t>Fashions change</a:t>
            </a:r>
          </a:p>
          <a:p>
            <a:r>
              <a:rPr lang="en-US" dirty="0" smtClean="0"/>
              <a:t>Cyber very fashionable in mid-late 90s during first dot com boom</a:t>
            </a:r>
          </a:p>
          <a:p>
            <a:r>
              <a:rPr lang="en-US" dirty="0" smtClean="0"/>
              <a:t>E seems to be more common with web 2.0 hype</a:t>
            </a:r>
          </a:p>
          <a:p>
            <a:endParaRPr lang="en-US" dirty="0" smtClean="0"/>
          </a:p>
          <a:p>
            <a:r>
              <a:rPr lang="en-US" dirty="0" smtClean="0"/>
              <a:t>Sometimes simply descriptive – often normative – positive – new, new thing, innovative, progress or negative – sad people in </a:t>
            </a:r>
            <a:r>
              <a:rPr lang="en-US" dirty="0" err="1" smtClean="0"/>
              <a:t>facebook</a:t>
            </a:r>
            <a:r>
              <a:rPr lang="en-US" dirty="0" smtClean="0"/>
              <a:t> who don’t have real friends, less than real</a:t>
            </a:r>
          </a:p>
          <a:p>
            <a:endParaRPr lang="en-US" dirty="0" smtClean="0"/>
          </a:p>
          <a:p>
            <a:r>
              <a:rPr lang="en-US" dirty="0" smtClean="0"/>
              <a:t>Focus here is on Virtual knowledge – includes variety of modes of doing research – all of which are supported by digital technologies</a:t>
            </a:r>
            <a:r>
              <a:rPr lang="en-US" baseline="0" dirty="0" smtClean="0"/>
              <a:t> – and not only computational modes of doing research – so includes sharing, communication, </a:t>
            </a:r>
            <a:endParaRPr lang="nl-NL" dirty="0" smtClean="0"/>
          </a:p>
        </p:txBody>
      </p:sp>
      <p:sp>
        <p:nvSpPr>
          <p:cNvPr id="32772" name="Slide Number Placeholder 3"/>
          <p:cNvSpPr>
            <a:spLocks noGrp="1"/>
          </p:cNvSpPr>
          <p:nvPr>
            <p:ph type="sldNum" sz="quarter" idx="5"/>
          </p:nvPr>
        </p:nvSpPr>
        <p:spPr>
          <a:noFill/>
        </p:spPr>
        <p:txBody>
          <a:bodyPr/>
          <a:lstStyle/>
          <a:p>
            <a:fld id="{2F5FB6EF-5E31-40A6-B88B-092549CDDA9A}"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A82CE52-5E46-4DC2-9D66-0369E582A806}" type="datetimeFigureOut">
              <a:rPr lang="en-GB" smtClean="0"/>
              <a:pPr/>
              <a:t>28/08/2012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AD57F39-24DD-4D70-8B95-62855E21167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AD57F39-24DD-4D70-8B95-62855E21167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AD57F39-24DD-4D70-8B95-62855E21167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AD57F39-24DD-4D70-8B95-62855E21167E}"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AD57F39-24DD-4D70-8B95-62855E21167E}"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AD57F39-24DD-4D70-8B95-62855E21167E}"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6AD57F39-24DD-4D70-8B95-62855E21167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6AD57F39-24DD-4D70-8B95-62855E21167E}"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A82CE52-5E46-4DC2-9D66-0369E582A806}" type="datetimeFigureOut">
              <a:rPr lang="en-GB" smtClean="0"/>
              <a:pPr/>
              <a:t>28/08/2012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6AD57F39-24DD-4D70-8B95-62855E21167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A82CE52-5E46-4DC2-9D66-0369E582A806}" type="datetimeFigureOut">
              <a:rPr lang="en-GB" smtClean="0"/>
              <a:pPr/>
              <a:t>28/08/2012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AD57F39-24DD-4D70-8B95-62855E21167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A82CE52-5E46-4DC2-9D66-0369E582A806}" type="datetimeFigureOut">
              <a:rPr lang="en-GB" smtClean="0"/>
              <a:pPr/>
              <a:t>28/08/2012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D57F39-24DD-4D70-8B95-62855E21167E}"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A82CE52-5E46-4DC2-9D66-0369E582A806}" type="datetimeFigureOut">
              <a:rPr lang="en-GB" smtClean="0"/>
              <a:pPr/>
              <a:t>28/08/2012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D57F39-24DD-4D70-8B95-62855E21167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ehumanities.nl/projec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412777"/>
            <a:ext cx="8568952" cy="2016223"/>
          </a:xfrm>
        </p:spPr>
        <p:txBody>
          <a:bodyPr>
            <a:normAutofit/>
          </a:bodyPr>
          <a:lstStyle/>
          <a:p>
            <a:r>
              <a:rPr lang="nl-NL" dirty="0" smtClean="0"/>
              <a:t>e-</a:t>
            </a:r>
            <a:r>
              <a:rPr lang="nl-NL" dirty="0" err="1" smtClean="0"/>
              <a:t>Humanities</a:t>
            </a:r>
            <a:r>
              <a:rPr lang="nl-NL" smtClean="0"/>
              <a:t> </a:t>
            </a:r>
            <a:br>
              <a:rPr lang="nl-NL" smtClean="0"/>
            </a:br>
            <a:r>
              <a:rPr lang="nl-NL" smtClean="0"/>
              <a:t>within</a:t>
            </a:r>
            <a:r>
              <a:rPr lang="nl-NL" dirty="0" smtClean="0"/>
              <a:t> the KNAW </a:t>
            </a:r>
            <a:endParaRPr lang="en-GB" dirty="0"/>
          </a:p>
        </p:txBody>
      </p:sp>
      <p:sp>
        <p:nvSpPr>
          <p:cNvPr id="3" name="Subtitle 2"/>
          <p:cNvSpPr>
            <a:spLocks noGrp="1"/>
          </p:cNvSpPr>
          <p:nvPr>
            <p:ph type="subTitle" idx="1"/>
          </p:nvPr>
        </p:nvSpPr>
        <p:spPr/>
        <p:txBody>
          <a:bodyPr>
            <a:normAutofit/>
          </a:bodyPr>
          <a:lstStyle/>
          <a:p>
            <a:endParaRPr lang="nl-NL" dirty="0" smtClean="0"/>
          </a:p>
          <a:p>
            <a:r>
              <a:rPr lang="nl-NL" dirty="0" smtClean="0"/>
              <a:t>Sally Wyatt (</a:t>
            </a:r>
            <a:r>
              <a:rPr lang="nl-NL" dirty="0" err="1" smtClean="0"/>
              <a:t>sally.wyatt</a:t>
            </a:r>
            <a:r>
              <a:rPr lang="nl-NL" dirty="0" smtClean="0"/>
              <a:t>@</a:t>
            </a:r>
            <a:r>
              <a:rPr lang="nl-NL" dirty="0" err="1" smtClean="0"/>
              <a:t>ehumanities.knaw.nl</a:t>
            </a:r>
            <a:r>
              <a:rPr lang="nl-NL" dirty="0" smtClean="0"/>
              <a:t>)</a:t>
            </a:r>
          </a:p>
        </p:txBody>
      </p:sp>
      <p:pic>
        <p:nvPicPr>
          <p:cNvPr id="4" name="Picture 2"/>
          <p:cNvPicPr>
            <a:picLocks noChangeAspect="1" noChangeArrowheads="1"/>
          </p:cNvPicPr>
          <p:nvPr/>
        </p:nvPicPr>
        <p:blipFill>
          <a:blip r:embed="rId2" cstate="print"/>
          <a:srcRect/>
          <a:stretch>
            <a:fillRect/>
          </a:stretch>
        </p:blipFill>
        <p:spPr bwMode="auto">
          <a:xfrm>
            <a:off x="228600" y="228600"/>
            <a:ext cx="4810125" cy="1028700"/>
          </a:xfrm>
          <a:prstGeom prst="rect">
            <a:avLst/>
          </a:prstGeom>
          <a:noFill/>
          <a:ln w="9525">
            <a:noFill/>
            <a:miter lim="800000"/>
            <a:headEnd/>
            <a:tailEnd/>
          </a:ln>
          <a:effectLst/>
        </p:spPr>
      </p:pic>
      <p:sp>
        <p:nvSpPr>
          <p:cNvPr id="5" name="TextBox 4"/>
          <p:cNvSpPr txBox="1"/>
          <p:nvPr/>
        </p:nvSpPr>
        <p:spPr>
          <a:xfrm>
            <a:off x="899592" y="6021288"/>
            <a:ext cx="7920880" cy="369332"/>
          </a:xfrm>
          <a:prstGeom prst="rect">
            <a:avLst/>
          </a:prstGeom>
          <a:noFill/>
        </p:spPr>
        <p:txBody>
          <a:bodyPr wrap="square" rtlCol="0">
            <a:spAutoFit/>
          </a:bodyPr>
          <a:lstStyle/>
          <a:p>
            <a:pPr algn="r"/>
            <a:r>
              <a:rPr lang="en-GB" dirty="0" smtClean="0"/>
              <a:t>CLARIN meeting, Amsterdam, 30 August 2012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84684"/>
          <a:ext cx="8229600" cy="5863975"/>
        </p:xfrm>
        <a:graphic>
          <a:graphicData uri="http://schemas.openxmlformats.org/drawingml/2006/table">
            <a:tbl>
              <a:tblPr firstRow="1" bandRow="1">
                <a:tableStyleId>{5C22544A-7EE6-4342-B048-85BDC9FD1C3A}</a:tableStyleId>
              </a:tblPr>
              <a:tblGrid>
                <a:gridCol w="2209800"/>
                <a:gridCol w="2971800"/>
                <a:gridCol w="3048000"/>
              </a:tblGrid>
              <a:tr h="709363">
                <a:tc>
                  <a:txBody>
                    <a:bodyPr/>
                    <a:lstStyle/>
                    <a:p>
                      <a:r>
                        <a:rPr lang="en-US" dirty="0" smtClean="0"/>
                        <a:t>Stage in research</a:t>
                      </a:r>
                      <a:r>
                        <a:rPr lang="en-US" baseline="0" dirty="0" smtClean="0"/>
                        <a:t> process</a:t>
                      </a:r>
                      <a:endParaRPr lang="en-US" dirty="0"/>
                    </a:p>
                  </a:txBody>
                  <a:tcPr/>
                </a:tc>
                <a:tc>
                  <a:txBody>
                    <a:bodyPr/>
                    <a:lstStyle/>
                    <a:p>
                      <a:r>
                        <a:rPr lang="en-US" dirty="0" smtClean="0"/>
                        <a:t>Digital application or tool</a:t>
                      </a:r>
                      <a:endParaRPr lang="en-US" dirty="0"/>
                    </a:p>
                  </a:txBody>
                  <a:tcPr/>
                </a:tc>
                <a:tc>
                  <a:txBody>
                    <a:bodyPr/>
                    <a:lstStyle/>
                    <a:p>
                      <a:r>
                        <a:rPr lang="en-US" dirty="0" smtClean="0"/>
                        <a:t>Critical questions</a:t>
                      </a:r>
                      <a:endParaRPr lang="en-US" dirty="0"/>
                    </a:p>
                  </a:txBody>
                  <a:tcPr/>
                </a:tc>
              </a:tr>
              <a:tr h="1317390">
                <a:tc>
                  <a:txBody>
                    <a:bodyPr/>
                    <a:lstStyle/>
                    <a:p>
                      <a:r>
                        <a:rPr lang="en-US" dirty="0" smtClean="0"/>
                        <a:t>Data sharing</a:t>
                      </a:r>
                      <a:endParaRPr lang="en-US" dirty="0"/>
                    </a:p>
                  </a:txBody>
                  <a:tcPr/>
                </a:tc>
                <a:tc>
                  <a:txBody>
                    <a:bodyPr/>
                    <a:lstStyle/>
                    <a:p>
                      <a:r>
                        <a:rPr lang="en-US" dirty="0" smtClean="0"/>
                        <a:t>Distributed databases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Categorisation</a:t>
                      </a:r>
                      <a:r>
                        <a:rPr lang="en-US" dirty="0" smtClean="0"/>
                        <a:t> – making (in)visible;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Intellectual property</a:t>
                      </a:r>
                    </a:p>
                    <a:p>
                      <a:endParaRPr lang="en-US" dirty="0"/>
                    </a:p>
                  </a:txBody>
                  <a:tcPr/>
                </a:tc>
              </a:tr>
              <a:tr h="1027099">
                <a:tc>
                  <a:txBody>
                    <a:bodyPr/>
                    <a:lstStyle/>
                    <a:p>
                      <a:r>
                        <a:rPr lang="en-US" dirty="0" smtClean="0"/>
                        <a:t>Representation </a:t>
                      </a:r>
                      <a:endParaRPr lang="en-US" dirty="0"/>
                    </a:p>
                  </a:txBody>
                  <a:tcPr/>
                </a:tc>
                <a:tc>
                  <a:txBody>
                    <a:bodyPr/>
                    <a:lstStyle/>
                    <a:p>
                      <a:r>
                        <a:rPr lang="en-US" dirty="0" err="1" smtClean="0"/>
                        <a:t>Visualisation</a:t>
                      </a:r>
                      <a:r>
                        <a:rPr lang="en-US" dirty="0" smtClean="0"/>
                        <a:t> tools; enhanced</a:t>
                      </a:r>
                      <a:r>
                        <a:rPr lang="en-US" baseline="0" dirty="0" smtClean="0"/>
                        <a:t> publications</a:t>
                      </a:r>
                      <a:endParaRPr lang="en-US" dirty="0"/>
                    </a:p>
                  </a:txBody>
                  <a:tcPr/>
                </a:tc>
                <a:tc>
                  <a:txBody>
                    <a:bodyPr/>
                    <a:lstStyle/>
                    <a:p>
                      <a:r>
                        <a:rPr lang="en-US" dirty="0" smtClean="0"/>
                        <a:t>(in)visibility of underlying data &amp; algorithms</a:t>
                      </a:r>
                      <a:endParaRPr lang="en-US" dirty="0"/>
                    </a:p>
                  </a:txBody>
                  <a:tcPr/>
                </a:tc>
              </a:tr>
              <a:tr h="1621403">
                <a:tc>
                  <a:txBody>
                    <a:bodyPr/>
                    <a:lstStyle/>
                    <a:p>
                      <a:r>
                        <a:rPr lang="en-US" dirty="0" smtClean="0"/>
                        <a:t>Authorship &amp; acknowledgement</a:t>
                      </a:r>
                      <a:endParaRPr lang="en-US" dirty="0"/>
                    </a:p>
                  </a:txBody>
                  <a:tcPr/>
                </a:tc>
                <a:tc>
                  <a:txBody>
                    <a:bodyPr/>
                    <a:lstStyle/>
                    <a:p>
                      <a:r>
                        <a:rPr lang="en-US" dirty="0" smtClean="0"/>
                        <a:t>Authoring software, distributed databases, enhanced publications</a:t>
                      </a:r>
                      <a:endParaRPr lang="en-US" dirty="0"/>
                    </a:p>
                  </a:txBody>
                  <a:tcPr/>
                </a:tc>
                <a:tc>
                  <a:txBody>
                    <a:bodyPr/>
                    <a:lstStyle/>
                    <a:p>
                      <a:r>
                        <a:rPr lang="en-US" dirty="0" smtClean="0"/>
                        <a:t>Acknowledging</a:t>
                      </a:r>
                      <a:r>
                        <a:rPr lang="en-US" baseline="0" dirty="0" smtClean="0"/>
                        <a:t> technical input; </a:t>
                      </a:r>
                    </a:p>
                    <a:p>
                      <a:r>
                        <a:rPr lang="en-US" baseline="0" dirty="0" smtClean="0"/>
                        <a:t>Work &amp; data of online participants (are they authors or respondents?)</a:t>
                      </a:r>
                      <a:endParaRPr lang="en-US" dirty="0"/>
                    </a:p>
                  </a:txBody>
                  <a:tcPr/>
                </a:tc>
              </a:tr>
              <a:tr h="1013377">
                <a:tc>
                  <a:txBody>
                    <a:bodyPr/>
                    <a:lstStyle/>
                    <a:p>
                      <a:r>
                        <a:rPr lang="en-US" dirty="0" smtClean="0"/>
                        <a:t>Archiving &amp; </a:t>
                      </a:r>
                      <a:r>
                        <a:rPr lang="en-US" dirty="0" err="1" smtClean="0"/>
                        <a:t>curation</a:t>
                      </a:r>
                      <a:endParaRPr lang="en-US" dirty="0"/>
                    </a:p>
                  </a:txBody>
                  <a:tcPr/>
                </a:tc>
                <a:tc>
                  <a:txBody>
                    <a:bodyPr/>
                    <a:lstStyle/>
                    <a:p>
                      <a:r>
                        <a:rPr lang="en-US" dirty="0" smtClean="0"/>
                        <a:t>Tagging, semantic web</a:t>
                      </a:r>
                      <a:endParaRPr lang="en-US" dirty="0"/>
                    </a:p>
                  </a:txBody>
                  <a:tcPr/>
                </a:tc>
                <a:tc>
                  <a:txBody>
                    <a:bodyPr/>
                    <a:lstStyle/>
                    <a:p>
                      <a:r>
                        <a:rPr lang="en-US" dirty="0" smtClean="0"/>
                        <a:t>Confidentiality; </a:t>
                      </a:r>
                    </a:p>
                    <a:p>
                      <a:r>
                        <a:rPr lang="en-US" dirty="0" smtClean="0"/>
                        <a:t>Informed consent; </a:t>
                      </a:r>
                      <a:r>
                        <a:rPr lang="en-US" dirty="0" err="1" smtClean="0"/>
                        <a:t>Decontextualised</a:t>
                      </a:r>
                      <a:r>
                        <a:rPr lang="en-US" dirty="0" smtClean="0"/>
                        <a:t> data;</a:t>
                      </a:r>
                    </a:p>
                    <a:p>
                      <a:r>
                        <a:rPr lang="en-US" dirty="0" smtClean="0"/>
                        <a:t>Sustainability</a:t>
                      </a:r>
                      <a:endParaRPr lang="en-US" dirty="0"/>
                    </a:p>
                  </a:txBody>
                  <a:tcPr/>
                </a:tc>
              </a:tr>
            </a:tbl>
          </a:graphicData>
        </a:graphic>
      </p:graphicFrame>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sz="half" idx="1"/>
          </p:nvPr>
        </p:nvSpPr>
        <p:spPr>
          <a:xfrm>
            <a:off x="457200" y="533401"/>
            <a:ext cx="4114800" cy="5257800"/>
          </a:xfrm>
        </p:spPr>
        <p:txBody>
          <a:bodyPr>
            <a:normAutofit fontScale="25000" lnSpcReduction="20000"/>
          </a:bodyPr>
          <a:lstStyle/>
          <a:p>
            <a:pPr>
              <a:buFontTx/>
              <a:buNone/>
              <a:defRPr/>
            </a:pPr>
            <a:r>
              <a:rPr lang="en-US" sz="11200" i="1" dirty="0"/>
              <a:t>virtual</a:t>
            </a:r>
          </a:p>
          <a:p>
            <a:pPr>
              <a:buFontTx/>
              <a:buNone/>
              <a:defRPr/>
            </a:pPr>
            <a:r>
              <a:rPr lang="en-US" sz="11200" i="1" dirty="0" smtClean="0"/>
              <a:t>cyber-</a:t>
            </a:r>
          </a:p>
          <a:p>
            <a:pPr>
              <a:buFontTx/>
              <a:buNone/>
              <a:defRPr/>
            </a:pPr>
            <a:r>
              <a:rPr lang="en-US" sz="11200" i="1" dirty="0" smtClean="0"/>
              <a:t>data-driven</a:t>
            </a:r>
          </a:p>
          <a:p>
            <a:pPr>
              <a:buFontTx/>
              <a:buNone/>
              <a:defRPr/>
            </a:pPr>
            <a:r>
              <a:rPr lang="en-US" sz="11200" i="1" dirty="0" smtClean="0"/>
              <a:t>e (electronic)</a:t>
            </a:r>
          </a:p>
          <a:p>
            <a:pPr>
              <a:buFontTx/>
              <a:buNone/>
              <a:defRPr/>
            </a:pPr>
            <a:r>
              <a:rPr lang="en-US" sz="11200" i="1" dirty="0" smtClean="0"/>
              <a:t>e (enhanced)</a:t>
            </a:r>
          </a:p>
          <a:p>
            <a:pPr>
              <a:buFontTx/>
              <a:buNone/>
              <a:defRPr/>
            </a:pPr>
            <a:r>
              <a:rPr lang="en-US" sz="11200" i="1" dirty="0" err="1" smtClean="0"/>
              <a:t>i</a:t>
            </a:r>
            <a:r>
              <a:rPr lang="en-US" sz="11200" i="1" dirty="0" smtClean="0"/>
              <a:t> (interactive)</a:t>
            </a:r>
            <a:endParaRPr lang="en-US" sz="11200" i="1" dirty="0"/>
          </a:p>
          <a:p>
            <a:pPr>
              <a:buFontTx/>
              <a:buNone/>
              <a:defRPr/>
            </a:pPr>
            <a:r>
              <a:rPr lang="en-US" sz="11200" i="1" dirty="0" smtClean="0"/>
              <a:t>computer (mediated</a:t>
            </a:r>
            <a:r>
              <a:rPr lang="en-US" sz="11200" i="1" dirty="0"/>
              <a:t>)</a:t>
            </a:r>
          </a:p>
          <a:p>
            <a:pPr>
              <a:buFontTx/>
              <a:buNone/>
              <a:defRPr/>
            </a:pPr>
            <a:r>
              <a:rPr lang="en-US" sz="11200" i="1" dirty="0"/>
              <a:t>online </a:t>
            </a:r>
          </a:p>
          <a:p>
            <a:pPr>
              <a:buFontTx/>
              <a:buNone/>
              <a:defRPr/>
            </a:pPr>
            <a:r>
              <a:rPr lang="en-US" sz="11200" i="1" dirty="0"/>
              <a:t>distance </a:t>
            </a:r>
            <a:r>
              <a:rPr lang="en-US" sz="11200" i="1" dirty="0" smtClean="0"/>
              <a:t>  </a:t>
            </a:r>
          </a:p>
          <a:p>
            <a:pPr>
              <a:buFontTx/>
              <a:buNone/>
              <a:defRPr/>
            </a:pPr>
            <a:r>
              <a:rPr lang="en-US" sz="11200" i="1" dirty="0" err="1" smtClean="0"/>
              <a:t>tele</a:t>
            </a:r>
            <a:r>
              <a:rPr lang="en-US" sz="11200" i="1" dirty="0" smtClean="0"/>
              <a:t>-           </a:t>
            </a:r>
          </a:p>
          <a:p>
            <a:pPr>
              <a:buFontTx/>
              <a:buNone/>
              <a:defRPr/>
            </a:pPr>
            <a:r>
              <a:rPr lang="en-US" sz="11200" i="1" dirty="0" smtClean="0"/>
              <a:t>computational</a:t>
            </a:r>
          </a:p>
          <a:p>
            <a:pPr>
              <a:buFontTx/>
              <a:buNone/>
              <a:defRPr/>
            </a:pPr>
            <a:r>
              <a:rPr lang="en-US" sz="11200" i="1" dirty="0" smtClean="0"/>
              <a:t>p (</a:t>
            </a:r>
            <a:r>
              <a:rPr lang="en-US" sz="11200" i="1" dirty="0" err="1" smtClean="0"/>
              <a:t>personalised</a:t>
            </a:r>
            <a:r>
              <a:rPr lang="en-US" sz="11200" i="1" dirty="0" smtClean="0"/>
              <a:t>)</a:t>
            </a:r>
          </a:p>
          <a:p>
            <a:pPr>
              <a:buFontTx/>
              <a:buNone/>
              <a:defRPr/>
            </a:pPr>
            <a:r>
              <a:rPr lang="en-US" sz="11200" i="1" dirty="0" smtClean="0"/>
              <a:t>digital</a:t>
            </a:r>
          </a:p>
          <a:p>
            <a:pPr>
              <a:buFontTx/>
              <a:buNone/>
              <a:defRPr/>
            </a:pPr>
            <a:endParaRPr lang="en-GB" i="1" dirty="0"/>
          </a:p>
        </p:txBody>
      </p:sp>
      <p:sp>
        <p:nvSpPr>
          <p:cNvPr id="38916" name="Rectangle 4"/>
          <p:cNvSpPr>
            <a:spLocks noGrp="1" noChangeArrowheads="1"/>
          </p:cNvSpPr>
          <p:nvPr>
            <p:ph sz="half" idx="2"/>
          </p:nvPr>
        </p:nvSpPr>
        <p:spPr>
          <a:xfrm>
            <a:off x="4648200" y="609600"/>
            <a:ext cx="3352800" cy="5943600"/>
          </a:xfrm>
        </p:spPr>
        <p:txBody>
          <a:bodyPr>
            <a:normAutofit fontScale="25000" lnSpcReduction="20000"/>
          </a:bodyPr>
          <a:lstStyle/>
          <a:p>
            <a:pPr>
              <a:buFontTx/>
              <a:buNone/>
              <a:defRPr/>
            </a:pPr>
            <a:endParaRPr lang="en-US" sz="2400" dirty="0"/>
          </a:p>
          <a:p>
            <a:pPr>
              <a:buFontTx/>
              <a:buNone/>
              <a:defRPr/>
            </a:pPr>
            <a:r>
              <a:rPr lang="en-US" sz="2400" dirty="0" smtClean="0">
                <a:solidFill>
                  <a:srgbClr val="FFFF00"/>
                </a:solidFill>
              </a:rPr>
              <a:t>	</a:t>
            </a:r>
            <a:endParaRPr lang="en-US" sz="2400" dirty="0">
              <a:solidFill>
                <a:srgbClr val="FFFF00"/>
              </a:solidFill>
            </a:endParaRPr>
          </a:p>
          <a:p>
            <a:pPr>
              <a:buFontTx/>
              <a:buNone/>
              <a:defRPr/>
            </a:pPr>
            <a:r>
              <a:rPr lang="en-US" sz="2400" dirty="0" smtClean="0">
                <a:solidFill>
                  <a:srgbClr val="FFFF00"/>
                </a:solidFill>
              </a:rPr>
              <a:t>	        </a:t>
            </a:r>
            <a:r>
              <a:rPr lang="en-US" sz="11200" dirty="0" smtClean="0">
                <a:solidFill>
                  <a:schemeClr val="accent1">
                    <a:lumMod val="75000"/>
                  </a:schemeClr>
                </a:solidFill>
              </a:rPr>
              <a:t>science</a:t>
            </a:r>
            <a:endParaRPr lang="en-US" sz="11200" dirty="0">
              <a:solidFill>
                <a:schemeClr val="accent1">
                  <a:lumMod val="75000"/>
                </a:schemeClr>
              </a:solidFill>
            </a:endParaRPr>
          </a:p>
          <a:p>
            <a:pPr>
              <a:buFontTx/>
              <a:buNone/>
              <a:defRPr/>
            </a:pPr>
            <a:r>
              <a:rPr lang="en-US" sz="11200" dirty="0" smtClean="0">
                <a:solidFill>
                  <a:schemeClr val="accent1">
                    <a:lumMod val="75000"/>
                  </a:schemeClr>
                </a:solidFill>
              </a:rPr>
              <a:t>research</a:t>
            </a:r>
            <a:endParaRPr lang="en-US" sz="11200" dirty="0">
              <a:solidFill>
                <a:schemeClr val="accent1">
                  <a:lumMod val="75000"/>
                </a:schemeClr>
              </a:solidFill>
            </a:endParaRPr>
          </a:p>
          <a:p>
            <a:pPr>
              <a:buFontTx/>
              <a:buNone/>
              <a:defRPr/>
            </a:pPr>
            <a:r>
              <a:rPr lang="en-US" sz="11200" dirty="0" smtClean="0">
                <a:solidFill>
                  <a:schemeClr val="accent1">
                    <a:lumMod val="75000"/>
                  </a:schemeClr>
                </a:solidFill>
              </a:rPr>
              <a:t>	       knowledge</a:t>
            </a:r>
          </a:p>
          <a:p>
            <a:pPr>
              <a:buFontTx/>
              <a:buNone/>
              <a:defRPr/>
            </a:pPr>
            <a:r>
              <a:rPr lang="en-US" sz="11200" dirty="0" smtClean="0">
                <a:solidFill>
                  <a:schemeClr val="accent1">
                    <a:lumMod val="75000"/>
                  </a:schemeClr>
                </a:solidFill>
              </a:rPr>
              <a:t>scholarship</a:t>
            </a:r>
          </a:p>
          <a:p>
            <a:pPr>
              <a:buFontTx/>
              <a:buNone/>
              <a:defRPr/>
            </a:pPr>
            <a:r>
              <a:rPr lang="en-US" sz="11200" dirty="0" smtClean="0">
                <a:solidFill>
                  <a:schemeClr val="accent1">
                    <a:lumMod val="75000"/>
                  </a:schemeClr>
                </a:solidFill>
              </a:rPr>
              <a:t>	social sciences </a:t>
            </a:r>
          </a:p>
          <a:p>
            <a:pPr>
              <a:buFontTx/>
              <a:buNone/>
              <a:defRPr/>
            </a:pPr>
            <a:r>
              <a:rPr lang="en-US" sz="11200" dirty="0" smtClean="0">
                <a:solidFill>
                  <a:schemeClr val="accent1">
                    <a:lumMod val="75000"/>
                  </a:schemeClr>
                </a:solidFill>
              </a:rPr>
              <a:t>humanities</a:t>
            </a:r>
          </a:p>
          <a:p>
            <a:pPr>
              <a:buFontTx/>
              <a:buNone/>
              <a:defRPr/>
            </a:pPr>
            <a:r>
              <a:rPr lang="en-US" sz="11200" dirty="0" smtClean="0">
                <a:solidFill>
                  <a:schemeClr val="accent1">
                    <a:lumMod val="75000"/>
                  </a:schemeClr>
                </a:solidFill>
              </a:rPr>
              <a:t>    infrastructure   </a:t>
            </a:r>
          </a:p>
          <a:p>
            <a:pPr>
              <a:buFontTx/>
              <a:buNone/>
              <a:defRPr/>
            </a:pPr>
            <a:r>
              <a:rPr lang="en-US" sz="11200" dirty="0" smtClean="0">
                <a:solidFill>
                  <a:schemeClr val="accent1">
                    <a:lumMod val="75000"/>
                  </a:schemeClr>
                </a:solidFill>
              </a:rPr>
              <a:t>methods</a:t>
            </a:r>
          </a:p>
          <a:p>
            <a:pPr>
              <a:buFontTx/>
              <a:buNone/>
              <a:defRPr/>
            </a:pPr>
            <a:r>
              <a:rPr lang="en-US" sz="11200" dirty="0" smtClean="0">
                <a:solidFill>
                  <a:schemeClr val="accent1">
                    <a:lumMod val="75000"/>
                  </a:schemeClr>
                </a:solidFill>
              </a:rPr>
              <a:t>		tools</a:t>
            </a:r>
          </a:p>
          <a:p>
            <a:pPr>
              <a:buFontTx/>
              <a:buNone/>
              <a:defRPr/>
            </a:pPr>
            <a:r>
              <a:rPr lang="en-US" sz="11200" dirty="0" smtClean="0">
                <a:solidFill>
                  <a:schemeClr val="accent1">
                    <a:lumMod val="75000"/>
                  </a:schemeClr>
                </a:solidFill>
              </a:rPr>
              <a:t>models</a:t>
            </a:r>
          </a:p>
          <a:p>
            <a:pPr>
              <a:buFontTx/>
              <a:buNone/>
              <a:defRPr/>
            </a:pPr>
            <a:r>
              <a:rPr lang="en-US" sz="11200" dirty="0" smtClean="0">
                <a:solidFill>
                  <a:schemeClr val="accent1">
                    <a:lumMod val="75000"/>
                  </a:schemeClr>
                </a:solidFill>
              </a:rPr>
              <a:t>   objects</a:t>
            </a:r>
          </a:p>
          <a:p>
            <a:pPr>
              <a:buFontTx/>
              <a:buNone/>
              <a:defRPr/>
            </a:pPr>
            <a:r>
              <a:rPr lang="en-US" sz="11200" dirty="0" smtClean="0">
                <a:solidFill>
                  <a:schemeClr val="accent1">
                    <a:lumMod val="75000"/>
                  </a:schemeClr>
                </a:solidFill>
              </a:rPr>
              <a:t>publications</a:t>
            </a:r>
            <a:endParaRPr lang="en-US" sz="11200" dirty="0">
              <a:solidFill>
                <a:schemeClr val="accent1">
                  <a:lumMod val="75000"/>
                </a:schemeClr>
              </a:solidFill>
            </a:endParaRPr>
          </a:p>
          <a:p>
            <a:pPr>
              <a:buFontTx/>
              <a:buNone/>
              <a:defRPr/>
            </a:pPr>
            <a:r>
              <a:rPr lang="en-US" sz="11200" dirty="0" smtClean="0">
                <a:solidFill>
                  <a:srgbClr val="FFFF00"/>
                </a:solidFill>
              </a:rPr>
              <a:t>		</a:t>
            </a:r>
            <a:endParaRPr lang="en-US" sz="11200" dirty="0">
              <a:solidFill>
                <a:srgbClr val="FFFF00"/>
              </a:solidFill>
            </a:endParaRPr>
          </a:p>
          <a:p>
            <a:pPr>
              <a:buFontTx/>
              <a:buNone/>
              <a:defRPr/>
            </a:pPr>
            <a:r>
              <a:rPr lang="en-US" sz="11200" dirty="0" smtClean="0">
                <a:solidFill>
                  <a:srgbClr val="FFFF00"/>
                </a:solidFill>
              </a:rPr>
              <a:t>	</a:t>
            </a:r>
          </a:p>
          <a:p>
            <a:pPr>
              <a:buFontTx/>
              <a:buNone/>
              <a:defRPr/>
            </a:pPr>
            <a:endParaRPr lang="en-US" sz="2400" dirty="0"/>
          </a:p>
          <a:p>
            <a:pPr>
              <a:defRPr/>
            </a:pPr>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p:txBody>
          <a:bodyPr>
            <a:normAutofit fontScale="92500"/>
          </a:bodyPr>
          <a:lstStyle/>
          <a:p>
            <a:pPr eaLnBrk="1" hangingPunct="1"/>
            <a:r>
              <a:rPr lang="en-US" dirty="0" smtClean="0"/>
              <a:t>KNAW initiative to provide focus for e-Humanities across its own </a:t>
            </a:r>
            <a:r>
              <a:rPr lang="en-US" dirty="0" smtClean="0"/>
              <a:t>institutes, in collaboration with universities (total budget of approx. €4m, 2011-2016)</a:t>
            </a:r>
            <a:endParaRPr lang="en-US" dirty="0" smtClean="0"/>
          </a:p>
          <a:p>
            <a:pPr eaLnBrk="1" hangingPunct="1"/>
            <a:r>
              <a:rPr lang="en-US" dirty="0" smtClean="0"/>
              <a:t>Four projects </a:t>
            </a:r>
            <a:r>
              <a:rPr lang="en-US" dirty="0" smtClean="0"/>
              <a:t>in computational humanities funded </a:t>
            </a:r>
            <a:r>
              <a:rPr lang="en-US" dirty="0" smtClean="0"/>
              <a:t>by KNAW itself – CEDAR, Tunes &amp; Tales, Riddle of Literary Quality, Elite Network Shifts </a:t>
            </a:r>
            <a:r>
              <a:rPr lang="en-US" sz="1600" dirty="0" smtClean="0"/>
              <a:t>(more details at </a:t>
            </a:r>
            <a:r>
              <a:rPr lang="en-US" sz="1600" dirty="0" smtClean="0">
                <a:hlinkClick r:id="rId2"/>
              </a:rPr>
              <a:t>http://ehumanities.nl/projects</a:t>
            </a:r>
            <a:r>
              <a:rPr lang="en-US" sz="1600" dirty="0" smtClean="0"/>
              <a:t>)</a:t>
            </a:r>
          </a:p>
          <a:p>
            <a:pPr eaLnBrk="1" hangingPunct="1"/>
            <a:endParaRPr lang="en-US" dirty="0" smtClean="0"/>
          </a:p>
          <a:p>
            <a:pPr eaLnBrk="1" hangingPunct="1"/>
            <a:r>
              <a:rPr lang="en-US" dirty="0" smtClean="0"/>
              <a:t>Other national initiatives: NL </a:t>
            </a:r>
            <a:r>
              <a:rPr lang="en-US" dirty="0" err="1" smtClean="0"/>
              <a:t>eScience</a:t>
            </a:r>
            <a:r>
              <a:rPr lang="en-US" dirty="0" smtClean="0"/>
              <a:t> Center; CLARIAH Roadmap; </a:t>
            </a:r>
            <a:r>
              <a:rPr lang="en-US" dirty="0" err="1" smtClean="0"/>
              <a:t>UvA</a:t>
            </a:r>
            <a:r>
              <a:rPr lang="en-US" dirty="0" smtClean="0"/>
              <a:t>-VU-KNAW cooperation</a:t>
            </a:r>
          </a:p>
        </p:txBody>
      </p:sp>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KNAW </a:t>
            </a:r>
            <a:r>
              <a:rPr lang="en-US" dirty="0" smtClean="0">
                <a:solidFill>
                  <a:schemeClr val="accent1">
                    <a:satMod val="150000"/>
                  </a:schemeClr>
                </a:solidFill>
              </a:rPr>
              <a:t>e-Humanities Group</a:t>
            </a:r>
          </a:p>
        </p:txBody>
      </p:sp>
    </p:spTree>
    <p:extLst>
      <p:ext uri="{BB962C8B-B14F-4D97-AF65-F5344CB8AC3E}">
        <p14:creationId xmlns:p14="http://schemas.microsoft.com/office/powerpoint/2010/main" val="328716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ster eHG.jpg"/>
          <p:cNvPicPr>
            <a:picLocks noChangeAspect="1"/>
          </p:cNvPicPr>
          <p:nvPr/>
        </p:nvPicPr>
        <p:blipFill>
          <a:blip r:embed="rId2" cstate="print"/>
          <a:stretch>
            <a:fillRect/>
          </a:stretch>
        </p:blipFill>
        <p:spPr>
          <a:xfrm>
            <a:off x="4285102" y="0"/>
            <a:ext cx="4858898" cy="6858000"/>
          </a:xfrm>
          <a:prstGeom prst="rect">
            <a:avLst/>
          </a:prstGeom>
        </p:spPr>
      </p:pic>
      <p:sp>
        <p:nvSpPr>
          <p:cNvPr id="3" name="TextBox 2"/>
          <p:cNvSpPr txBox="1"/>
          <p:nvPr/>
        </p:nvSpPr>
        <p:spPr>
          <a:xfrm>
            <a:off x="395536" y="692696"/>
            <a:ext cx="3744416" cy="6278642"/>
          </a:xfrm>
          <a:prstGeom prst="rect">
            <a:avLst/>
          </a:prstGeom>
          <a:noFill/>
        </p:spPr>
        <p:txBody>
          <a:bodyPr wrap="square" rtlCol="0">
            <a:spAutoFit/>
          </a:bodyPr>
          <a:lstStyle/>
          <a:p>
            <a:r>
              <a:rPr lang="en-GB" dirty="0" smtClean="0"/>
              <a:t>In 2025, the field of humanities finds itself in a strong and integrated position among the sciences. Scholars in 2025 looking back 15 years, see a less integrated set of academic disciplines with substantial differences…. The significant breakthrough, that happened both nationally and internationally, was a result of the effective integration of information science and information technology in the humanities... During the past 15 years humanities not only benefited from information science and technology but made significant contributions to these fields…  </a:t>
            </a:r>
          </a:p>
          <a:p>
            <a:r>
              <a:rPr lang="en-GB" sz="1200" dirty="0" smtClean="0"/>
              <a:t>(KNAW, Computation Humanities Programme, 2010)</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NL" dirty="0" smtClean="0"/>
              <a:t>Information </a:t>
            </a:r>
            <a:r>
              <a:rPr lang="nl-NL" dirty="0" err="1" smtClean="0"/>
              <a:t>practices</a:t>
            </a:r>
            <a:endParaRPr lang="nl-NL" dirty="0" smtClean="0"/>
          </a:p>
          <a:p>
            <a:r>
              <a:rPr lang="nl-NL" dirty="0" err="1" smtClean="0"/>
              <a:t>Career</a:t>
            </a:r>
            <a:r>
              <a:rPr lang="nl-NL" dirty="0" smtClean="0"/>
              <a:t> </a:t>
            </a:r>
            <a:r>
              <a:rPr lang="nl-NL" dirty="0" err="1" smtClean="0"/>
              <a:t>paths</a:t>
            </a:r>
            <a:endParaRPr lang="nl-NL" dirty="0" smtClean="0"/>
          </a:p>
          <a:p>
            <a:r>
              <a:rPr lang="nl-NL" dirty="0" err="1" smtClean="0"/>
              <a:t>Enhanced</a:t>
            </a:r>
            <a:r>
              <a:rPr lang="nl-NL" dirty="0" smtClean="0"/>
              <a:t> </a:t>
            </a:r>
            <a:r>
              <a:rPr lang="nl-NL" dirty="0" err="1" smtClean="0"/>
              <a:t>publications</a:t>
            </a:r>
            <a:endParaRPr lang="nl-NL" dirty="0" smtClean="0"/>
          </a:p>
          <a:p>
            <a:r>
              <a:rPr lang="nl-NL" dirty="0" smtClean="0"/>
              <a:t>Open data</a:t>
            </a:r>
          </a:p>
          <a:p>
            <a:r>
              <a:rPr lang="nl-NL" dirty="0" err="1" smtClean="0"/>
              <a:t>Changing</a:t>
            </a:r>
            <a:r>
              <a:rPr lang="nl-NL" dirty="0" smtClean="0"/>
              <a:t> </a:t>
            </a:r>
            <a:r>
              <a:rPr lang="nl-NL" dirty="0" err="1" smtClean="0"/>
              <a:t>nature</a:t>
            </a:r>
            <a:r>
              <a:rPr lang="nl-NL" dirty="0" smtClean="0"/>
              <a:t> of </a:t>
            </a:r>
            <a:r>
              <a:rPr lang="nl-NL" dirty="0" err="1" smtClean="0"/>
              <a:t>humanities</a:t>
            </a:r>
            <a:r>
              <a:rPr lang="nl-NL" dirty="0" smtClean="0"/>
              <a:t> &amp; </a:t>
            </a:r>
            <a:r>
              <a:rPr lang="nl-NL" dirty="0" err="1" smtClean="0"/>
              <a:t>social</a:t>
            </a:r>
            <a:r>
              <a:rPr lang="nl-NL" dirty="0" smtClean="0"/>
              <a:t> </a:t>
            </a:r>
            <a:r>
              <a:rPr lang="nl-NL" dirty="0" err="1" smtClean="0"/>
              <a:t>sciences</a:t>
            </a:r>
            <a:endParaRPr lang="en-US" dirty="0"/>
          </a:p>
        </p:txBody>
      </p:sp>
      <p:sp>
        <p:nvSpPr>
          <p:cNvPr id="3" name="Title 2"/>
          <p:cNvSpPr>
            <a:spLocks noGrp="1"/>
          </p:cNvSpPr>
          <p:nvPr>
            <p:ph type="title"/>
          </p:nvPr>
        </p:nvSpPr>
        <p:spPr/>
        <p:txBody>
          <a:bodyPr/>
          <a:lstStyle/>
          <a:p>
            <a:r>
              <a:rPr lang="nl-NL" dirty="0" smtClean="0">
                <a:solidFill>
                  <a:schemeClr val="bg2">
                    <a:lumMod val="50000"/>
                  </a:schemeClr>
                </a:solidFill>
              </a:rPr>
              <a:t>Cultures of e-</a:t>
            </a:r>
            <a:r>
              <a:rPr lang="nl-NL" dirty="0" err="1" smtClean="0">
                <a:solidFill>
                  <a:schemeClr val="bg2">
                    <a:lumMod val="50000"/>
                  </a:schemeClr>
                </a:solidFill>
              </a:rPr>
              <a:t>humanities</a:t>
            </a:r>
            <a:endParaRPr lang="en-US" dirty="0">
              <a:solidFill>
                <a:schemeClr val="bg2">
                  <a:lumMod val="50000"/>
                </a:schemeClr>
              </a:solidFill>
            </a:endParaRPr>
          </a:p>
        </p:txBody>
      </p:sp>
    </p:spTree>
    <p:extLst>
      <p:ext uri="{BB962C8B-B14F-4D97-AF65-F5344CB8AC3E}">
        <p14:creationId xmlns:p14="http://schemas.microsoft.com/office/powerpoint/2010/main" val="475010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3000" dirty="0" smtClean="0"/>
              <a:t>Lack of awareness of tools, and of the potential of standard software</a:t>
            </a:r>
          </a:p>
          <a:p>
            <a:r>
              <a:rPr lang="en-US" sz="3000" dirty="0" smtClean="0"/>
              <a:t>Lack of </a:t>
            </a:r>
            <a:r>
              <a:rPr lang="en-US" sz="3000" dirty="0" err="1" smtClean="0"/>
              <a:t>standardisation</a:t>
            </a:r>
            <a:r>
              <a:rPr lang="en-US" sz="3000" dirty="0" smtClean="0"/>
              <a:t> of databases &amp; archives</a:t>
            </a:r>
          </a:p>
          <a:p>
            <a:r>
              <a:rPr lang="en-US" sz="3000" dirty="0" smtClean="0"/>
              <a:t>Inadequate annotation tools</a:t>
            </a:r>
          </a:p>
          <a:p>
            <a:r>
              <a:rPr lang="en-US" sz="3000" dirty="0" smtClean="0"/>
              <a:t>Difficult and unstable access to remote resources</a:t>
            </a:r>
          </a:p>
          <a:p>
            <a:r>
              <a:rPr lang="en-US" sz="3000" dirty="0" smtClean="0"/>
              <a:t>Lack of institutional training and support</a:t>
            </a:r>
          </a:p>
          <a:p>
            <a:r>
              <a:rPr lang="en-US" sz="3000" dirty="0" smtClean="0"/>
              <a:t>Irregular use – repeated learning curves</a:t>
            </a:r>
          </a:p>
          <a:p>
            <a:endParaRPr lang="en-US" dirty="0" smtClean="0"/>
          </a:p>
          <a:p>
            <a:pPr>
              <a:buNone/>
            </a:pPr>
            <a:endParaRPr lang="en-US" sz="1700" dirty="0" smtClean="0"/>
          </a:p>
          <a:p>
            <a:pPr>
              <a:buNone/>
            </a:pPr>
            <a:endParaRPr lang="en-US" sz="1700" dirty="0" smtClean="0"/>
          </a:p>
          <a:p>
            <a:pPr>
              <a:buNone/>
            </a:pPr>
            <a:r>
              <a:rPr lang="en-US" sz="1700" dirty="0" smtClean="0"/>
              <a:t>source: M </a:t>
            </a:r>
            <a:r>
              <a:rPr lang="en-US" sz="1700" dirty="0" err="1" smtClean="0"/>
              <a:t>Bulger</a:t>
            </a:r>
            <a:r>
              <a:rPr lang="en-US" sz="1700" dirty="0" smtClean="0"/>
              <a:t> et al 2011, </a:t>
            </a:r>
            <a:r>
              <a:rPr lang="en-US" sz="1700" i="1" dirty="0" smtClean="0"/>
              <a:t>Reinventing research? Information practices in the humanities</a:t>
            </a:r>
            <a:r>
              <a:rPr lang="en-US" sz="1700" dirty="0" smtClean="0"/>
              <a:t>. London: RIN  www.rin.ac.uk</a:t>
            </a:r>
            <a:endParaRPr lang="en-US" sz="1700" dirty="0"/>
          </a:p>
        </p:txBody>
      </p:sp>
      <p:sp>
        <p:nvSpPr>
          <p:cNvPr id="3" name="Title 2"/>
          <p:cNvSpPr>
            <a:spLocks noGrp="1"/>
          </p:cNvSpPr>
          <p:nvPr>
            <p:ph type="title"/>
          </p:nvPr>
        </p:nvSpPr>
        <p:spPr/>
        <p:txBody>
          <a:bodyPr>
            <a:normAutofit/>
          </a:bodyPr>
          <a:lstStyle/>
          <a:p>
            <a:r>
              <a:rPr lang="en-US" dirty="0" smtClean="0">
                <a:solidFill>
                  <a:schemeClr val="accent1"/>
                </a:solidFill>
              </a:rPr>
              <a:t>Barriers </a:t>
            </a:r>
            <a:r>
              <a:rPr lang="en-US" dirty="0" smtClean="0">
                <a:solidFill>
                  <a:schemeClr val="accent1"/>
                </a:solidFill>
              </a:rPr>
              <a:t>to use </a:t>
            </a:r>
            <a:endParaRPr lang="en-US" dirty="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pPr marL="624078" indent="-514350">
              <a:buFont typeface="+mj-lt"/>
              <a:buAutoNum type="arabicPeriod"/>
            </a:pPr>
            <a:r>
              <a:rPr lang="nl-NL" dirty="0" err="1" smtClean="0"/>
              <a:t>Deductive</a:t>
            </a:r>
            <a:r>
              <a:rPr lang="nl-NL" dirty="0" smtClean="0"/>
              <a:t> </a:t>
            </a:r>
          </a:p>
          <a:p>
            <a:pPr marL="624078" indent="-514350">
              <a:buNone/>
            </a:pPr>
            <a:r>
              <a:rPr lang="nl-NL" dirty="0" smtClean="0"/>
              <a:t>(</a:t>
            </a:r>
            <a:r>
              <a:rPr lang="nl-NL" dirty="0" err="1" smtClean="0"/>
              <a:t>classical</a:t>
            </a:r>
            <a:r>
              <a:rPr lang="nl-NL" dirty="0" smtClean="0"/>
              <a:t> </a:t>
            </a:r>
            <a:r>
              <a:rPr lang="nl-NL" dirty="0" err="1" smtClean="0"/>
              <a:t>Greece</a:t>
            </a:r>
            <a:r>
              <a:rPr lang="nl-NL" dirty="0" smtClean="0"/>
              <a:t>)</a:t>
            </a:r>
          </a:p>
          <a:p>
            <a:pPr marL="624078" indent="-514350">
              <a:buFont typeface="+mj-lt"/>
              <a:buAutoNum type="arabicPeriod" startAt="2"/>
            </a:pPr>
            <a:r>
              <a:rPr lang="nl-NL" dirty="0" err="1" smtClean="0"/>
              <a:t>Experimental</a:t>
            </a:r>
            <a:endParaRPr lang="nl-NL" dirty="0" smtClean="0"/>
          </a:p>
          <a:p>
            <a:pPr marL="624078" indent="-514350">
              <a:buFont typeface="+mj-lt"/>
              <a:buAutoNum type="arabicPeriod" startAt="2"/>
            </a:pPr>
            <a:r>
              <a:rPr lang="nl-NL" dirty="0" err="1" smtClean="0"/>
              <a:t>Taxonomical</a:t>
            </a:r>
            <a:endParaRPr lang="nl-NL" dirty="0" smtClean="0"/>
          </a:p>
          <a:p>
            <a:pPr marL="624078" indent="-514350">
              <a:buFont typeface="+mj-lt"/>
              <a:buAutoNum type="arabicPeriod" startAt="2"/>
            </a:pPr>
            <a:r>
              <a:rPr lang="nl-NL" dirty="0" err="1" smtClean="0"/>
              <a:t>Analogical-hypothetical</a:t>
            </a:r>
            <a:endParaRPr lang="nl-NL" dirty="0" smtClean="0"/>
          </a:p>
          <a:p>
            <a:pPr marL="624078" indent="-514350">
              <a:buNone/>
            </a:pPr>
            <a:r>
              <a:rPr lang="nl-NL" dirty="0" smtClean="0"/>
              <a:t>(2,3,4 – Renaissance)</a:t>
            </a:r>
          </a:p>
          <a:p>
            <a:pPr marL="624078" indent="-514350">
              <a:buFont typeface="+mj-lt"/>
              <a:buAutoNum type="arabicPeriod" startAt="5"/>
            </a:pPr>
            <a:r>
              <a:rPr lang="nl-NL" dirty="0" err="1" smtClean="0"/>
              <a:t>Statistical</a:t>
            </a:r>
            <a:r>
              <a:rPr lang="nl-NL" dirty="0" smtClean="0"/>
              <a:t> </a:t>
            </a:r>
          </a:p>
          <a:p>
            <a:pPr marL="624078" indent="-514350">
              <a:buFont typeface="+mj-lt"/>
              <a:buAutoNum type="arabicPeriod" startAt="5"/>
            </a:pPr>
            <a:r>
              <a:rPr lang="nl-NL" dirty="0" err="1" smtClean="0"/>
              <a:t>Historical-evolutionary</a:t>
            </a:r>
            <a:endParaRPr lang="nl-NL" dirty="0" smtClean="0"/>
          </a:p>
          <a:p>
            <a:pPr marL="624078" indent="-514350">
              <a:buNone/>
            </a:pPr>
            <a:r>
              <a:rPr lang="nl-NL" dirty="0" smtClean="0"/>
              <a:t>(5,6 – 19th </a:t>
            </a:r>
            <a:r>
              <a:rPr lang="nl-NL" dirty="0" err="1" smtClean="0"/>
              <a:t>century</a:t>
            </a:r>
            <a:r>
              <a:rPr lang="nl-NL" dirty="0" smtClean="0"/>
              <a:t>)</a:t>
            </a:r>
          </a:p>
          <a:p>
            <a:endParaRPr lang="en-GB" dirty="0"/>
          </a:p>
        </p:txBody>
      </p:sp>
      <p:sp>
        <p:nvSpPr>
          <p:cNvPr id="3" name="Content Placeholder 2"/>
          <p:cNvSpPr>
            <a:spLocks noGrp="1"/>
          </p:cNvSpPr>
          <p:nvPr>
            <p:ph sz="half" idx="2"/>
          </p:nvPr>
        </p:nvSpPr>
        <p:spPr>
          <a:xfrm>
            <a:off x="4499992" y="1481328"/>
            <a:ext cx="4186808" cy="4525963"/>
          </a:xfrm>
        </p:spPr>
        <p:txBody>
          <a:bodyPr>
            <a:normAutofit fontScale="92500" lnSpcReduction="10000"/>
          </a:bodyPr>
          <a:lstStyle/>
          <a:p>
            <a:r>
              <a:rPr lang="nl-NL" dirty="0" err="1" smtClean="0"/>
              <a:t>Every</a:t>
            </a:r>
            <a:r>
              <a:rPr lang="nl-NL" dirty="0" smtClean="0"/>
              <a:t> </a:t>
            </a:r>
            <a:r>
              <a:rPr lang="nl-NL" dirty="0" err="1" smtClean="0"/>
              <a:t>style</a:t>
            </a:r>
            <a:r>
              <a:rPr lang="nl-NL" dirty="0" smtClean="0"/>
              <a:t> </a:t>
            </a:r>
            <a:r>
              <a:rPr lang="nl-NL" dirty="0" err="1" smtClean="0"/>
              <a:t>introduces</a:t>
            </a:r>
            <a:r>
              <a:rPr lang="nl-NL" dirty="0" smtClean="0"/>
              <a:t> a </a:t>
            </a:r>
            <a:r>
              <a:rPr lang="nl-NL" dirty="0" err="1" smtClean="0"/>
              <a:t>new</a:t>
            </a:r>
            <a:r>
              <a:rPr lang="nl-NL" dirty="0" smtClean="0"/>
              <a:t> ‘</a:t>
            </a:r>
            <a:r>
              <a:rPr lang="nl-NL" dirty="0" err="1" smtClean="0"/>
              <a:t>world</a:t>
            </a:r>
            <a:r>
              <a:rPr lang="nl-NL" dirty="0" smtClean="0"/>
              <a:t>’ in the </a:t>
            </a:r>
            <a:r>
              <a:rPr lang="nl-NL" dirty="0" err="1" smtClean="0"/>
              <a:t>form</a:t>
            </a:r>
            <a:r>
              <a:rPr lang="nl-NL" dirty="0" smtClean="0"/>
              <a:t> of </a:t>
            </a:r>
            <a:r>
              <a:rPr lang="nl-NL" dirty="0" err="1" smtClean="0"/>
              <a:t>possibilities</a:t>
            </a:r>
            <a:r>
              <a:rPr lang="nl-NL" dirty="0" smtClean="0"/>
              <a:t>, </a:t>
            </a:r>
            <a:r>
              <a:rPr lang="nl-NL" dirty="0" err="1" smtClean="0"/>
              <a:t>objects</a:t>
            </a:r>
            <a:r>
              <a:rPr lang="nl-NL" dirty="0" smtClean="0"/>
              <a:t>, criteria </a:t>
            </a:r>
            <a:r>
              <a:rPr lang="nl-NL" dirty="0" err="1" smtClean="0"/>
              <a:t>for</a:t>
            </a:r>
            <a:r>
              <a:rPr lang="nl-NL" dirty="0" smtClean="0"/>
              <a:t> </a:t>
            </a:r>
            <a:r>
              <a:rPr lang="nl-NL" dirty="0" err="1" smtClean="0"/>
              <a:t>truth</a:t>
            </a:r>
            <a:r>
              <a:rPr lang="nl-NL" dirty="0" smtClean="0"/>
              <a:t> &amp; </a:t>
            </a:r>
            <a:r>
              <a:rPr lang="nl-NL" dirty="0" err="1" smtClean="0"/>
              <a:t>falsity</a:t>
            </a:r>
            <a:endParaRPr lang="nl-NL" dirty="0" smtClean="0"/>
          </a:p>
          <a:p>
            <a:r>
              <a:rPr lang="nl-NL" dirty="0" err="1" smtClean="0"/>
              <a:t>Styles</a:t>
            </a:r>
            <a:r>
              <a:rPr lang="nl-NL" dirty="0" smtClean="0"/>
              <a:t> </a:t>
            </a:r>
            <a:r>
              <a:rPr lang="nl-NL" dirty="0" err="1" smtClean="0"/>
              <a:t>transcend</a:t>
            </a:r>
            <a:r>
              <a:rPr lang="nl-NL" dirty="0" smtClean="0"/>
              <a:t> </a:t>
            </a:r>
            <a:r>
              <a:rPr lang="nl-NL" dirty="0" err="1" smtClean="0"/>
              <a:t>microsocial</a:t>
            </a:r>
            <a:r>
              <a:rPr lang="nl-NL" dirty="0" smtClean="0"/>
              <a:t> </a:t>
            </a:r>
            <a:r>
              <a:rPr lang="nl-NL" dirty="0" err="1" smtClean="0"/>
              <a:t>contexts</a:t>
            </a:r>
            <a:endParaRPr lang="nl-NL" dirty="0" smtClean="0"/>
          </a:p>
          <a:p>
            <a:r>
              <a:rPr lang="nl-NL" dirty="0" err="1" smtClean="0"/>
              <a:t>Framework</a:t>
            </a:r>
            <a:r>
              <a:rPr lang="nl-NL" dirty="0" smtClean="0"/>
              <a:t> </a:t>
            </a:r>
            <a:r>
              <a:rPr lang="nl-NL" dirty="0" err="1" smtClean="0"/>
              <a:t>for</a:t>
            </a:r>
            <a:r>
              <a:rPr lang="nl-NL" dirty="0" smtClean="0"/>
              <a:t> </a:t>
            </a:r>
            <a:r>
              <a:rPr lang="nl-NL" dirty="0" err="1" smtClean="0"/>
              <a:t>doing</a:t>
            </a:r>
            <a:r>
              <a:rPr lang="nl-NL" dirty="0" smtClean="0"/>
              <a:t> </a:t>
            </a:r>
            <a:r>
              <a:rPr lang="nl-NL" dirty="0" err="1" smtClean="0"/>
              <a:t>historical</a:t>
            </a:r>
            <a:r>
              <a:rPr lang="nl-NL" dirty="0" smtClean="0"/>
              <a:t> &amp; </a:t>
            </a:r>
            <a:r>
              <a:rPr lang="nl-NL" dirty="0" err="1" smtClean="0"/>
              <a:t>philosophical</a:t>
            </a:r>
            <a:r>
              <a:rPr lang="nl-NL" dirty="0" smtClean="0"/>
              <a:t> research</a:t>
            </a:r>
          </a:p>
          <a:p>
            <a:r>
              <a:rPr lang="nl-NL" dirty="0" err="1" smtClean="0"/>
              <a:t>Possibilities</a:t>
            </a:r>
            <a:r>
              <a:rPr lang="nl-NL" dirty="0" smtClean="0"/>
              <a:t> </a:t>
            </a:r>
            <a:r>
              <a:rPr lang="nl-NL" dirty="0" err="1" smtClean="0"/>
              <a:t>for</a:t>
            </a:r>
            <a:r>
              <a:rPr lang="nl-NL" dirty="0" smtClean="0"/>
              <a:t> </a:t>
            </a:r>
            <a:r>
              <a:rPr lang="nl-NL" dirty="0" err="1" smtClean="0"/>
              <a:t>merging</a:t>
            </a:r>
            <a:r>
              <a:rPr lang="nl-NL" dirty="0" smtClean="0"/>
              <a:t> &amp; </a:t>
            </a:r>
            <a:r>
              <a:rPr lang="nl-NL" dirty="0" err="1" smtClean="0"/>
              <a:t>splitting</a:t>
            </a:r>
            <a:endParaRPr lang="en-GB" dirty="0"/>
          </a:p>
        </p:txBody>
      </p:sp>
      <p:sp>
        <p:nvSpPr>
          <p:cNvPr id="4" name="Title 3"/>
          <p:cNvSpPr>
            <a:spLocks noGrp="1"/>
          </p:cNvSpPr>
          <p:nvPr>
            <p:ph type="title"/>
          </p:nvPr>
        </p:nvSpPr>
        <p:spPr/>
        <p:txBody>
          <a:bodyPr>
            <a:normAutofit fontScale="90000"/>
          </a:bodyPr>
          <a:lstStyle/>
          <a:p>
            <a:r>
              <a:rPr lang="nl-NL" dirty="0" err="1" smtClean="0">
                <a:solidFill>
                  <a:schemeClr val="bg2">
                    <a:lumMod val="50000"/>
                  </a:schemeClr>
                </a:solidFill>
              </a:rPr>
              <a:t>Styles</a:t>
            </a:r>
            <a:r>
              <a:rPr lang="nl-NL" dirty="0" smtClean="0">
                <a:solidFill>
                  <a:schemeClr val="bg2">
                    <a:lumMod val="50000"/>
                  </a:schemeClr>
                </a:solidFill>
              </a:rPr>
              <a:t> of </a:t>
            </a:r>
            <a:r>
              <a:rPr lang="nl-NL" dirty="0" err="1" smtClean="0">
                <a:solidFill>
                  <a:schemeClr val="bg2">
                    <a:lumMod val="50000"/>
                  </a:schemeClr>
                </a:solidFill>
              </a:rPr>
              <a:t>Scientific</a:t>
            </a:r>
            <a:r>
              <a:rPr lang="nl-NL" dirty="0" smtClean="0">
                <a:solidFill>
                  <a:schemeClr val="bg2">
                    <a:lumMod val="50000"/>
                  </a:schemeClr>
                </a:solidFill>
              </a:rPr>
              <a:t> Thinking/ </a:t>
            </a:r>
            <a:br>
              <a:rPr lang="nl-NL" dirty="0" smtClean="0">
                <a:solidFill>
                  <a:schemeClr val="bg2">
                    <a:lumMod val="50000"/>
                  </a:schemeClr>
                </a:solidFill>
              </a:rPr>
            </a:br>
            <a:r>
              <a:rPr lang="nl-NL" dirty="0" err="1" smtClean="0">
                <a:solidFill>
                  <a:schemeClr val="bg2">
                    <a:lumMod val="50000"/>
                  </a:schemeClr>
                </a:solidFill>
              </a:rPr>
              <a:t>Styles</a:t>
            </a:r>
            <a:r>
              <a:rPr lang="nl-NL" dirty="0" smtClean="0">
                <a:solidFill>
                  <a:schemeClr val="bg2">
                    <a:lumMod val="50000"/>
                  </a:schemeClr>
                </a:solidFill>
              </a:rPr>
              <a:t> of </a:t>
            </a:r>
            <a:r>
              <a:rPr lang="nl-NL" dirty="0" err="1" smtClean="0">
                <a:solidFill>
                  <a:schemeClr val="bg2">
                    <a:lumMod val="50000"/>
                  </a:schemeClr>
                </a:solidFill>
              </a:rPr>
              <a:t>Reasoning</a:t>
            </a:r>
            <a:endParaRPr lang="en-GB" dirty="0">
              <a:solidFill>
                <a:schemeClr val="bg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nl-NL" dirty="0" smtClean="0"/>
              <a:t>▶ Data </a:t>
            </a:r>
            <a:r>
              <a:rPr lang="nl-NL" dirty="0" err="1" smtClean="0"/>
              <a:t>driven</a:t>
            </a:r>
            <a:r>
              <a:rPr lang="nl-NL" dirty="0" smtClean="0"/>
              <a:t> 			▶ </a:t>
            </a:r>
            <a:r>
              <a:rPr lang="nl-NL" dirty="0" err="1" smtClean="0"/>
              <a:t>Mathematical</a:t>
            </a:r>
            <a:r>
              <a:rPr lang="nl-NL" dirty="0" smtClean="0"/>
              <a:t> </a:t>
            </a:r>
          </a:p>
          <a:p>
            <a:pPr>
              <a:buNone/>
            </a:pPr>
            <a:r>
              <a:rPr lang="nl-NL" dirty="0" smtClean="0"/>
              <a:t>▶ </a:t>
            </a:r>
            <a:r>
              <a:rPr lang="nl-NL" dirty="0" err="1" smtClean="0"/>
              <a:t>Computational</a:t>
            </a:r>
            <a:r>
              <a:rPr lang="nl-NL" dirty="0" smtClean="0"/>
              <a:t>			▶ Black </a:t>
            </a:r>
            <a:r>
              <a:rPr lang="nl-NL" dirty="0" err="1" smtClean="0"/>
              <a:t>boxed</a:t>
            </a:r>
            <a:endParaRPr lang="nl-NL" dirty="0" smtClean="0"/>
          </a:p>
          <a:p>
            <a:pPr>
              <a:buNone/>
            </a:pPr>
            <a:r>
              <a:rPr lang="nl-NL" dirty="0" smtClean="0"/>
              <a:t>▶ </a:t>
            </a:r>
            <a:r>
              <a:rPr lang="nl-NL" dirty="0" err="1" smtClean="0"/>
              <a:t>Quantitative</a:t>
            </a:r>
            <a:r>
              <a:rPr lang="nl-NL" dirty="0" smtClean="0"/>
              <a:t>			▶ Commercial	</a:t>
            </a:r>
          </a:p>
          <a:p>
            <a:pPr>
              <a:buNone/>
            </a:pPr>
            <a:r>
              <a:rPr lang="nl-NL" smtClean="0"/>
              <a:t>▶ Collaborative</a:t>
            </a:r>
            <a:endParaRPr lang="nl-NL" dirty="0" smtClean="0"/>
          </a:p>
          <a:p>
            <a:endParaRPr lang="nl-NL" dirty="0" smtClean="0"/>
          </a:p>
          <a:p>
            <a:r>
              <a:rPr lang="en-GB" dirty="0" smtClean="0"/>
              <a:t>Is it always necessary to transform the object of research into digital form in order to do e-research? If so, what is the relationship between the digital and physical worlds? And what does this mean for research questions, methods, and results?  </a:t>
            </a:r>
          </a:p>
          <a:p>
            <a:endParaRPr lang="en-GB" dirty="0"/>
          </a:p>
        </p:txBody>
      </p:sp>
      <p:sp>
        <p:nvSpPr>
          <p:cNvPr id="3" name="Title 2"/>
          <p:cNvSpPr>
            <a:spLocks noGrp="1"/>
          </p:cNvSpPr>
          <p:nvPr>
            <p:ph type="title"/>
          </p:nvPr>
        </p:nvSpPr>
        <p:spPr/>
        <p:txBody>
          <a:bodyPr>
            <a:normAutofit fontScale="90000"/>
          </a:bodyPr>
          <a:lstStyle/>
          <a:p>
            <a:r>
              <a:rPr lang="nl-NL" dirty="0" smtClean="0">
                <a:solidFill>
                  <a:schemeClr val="bg2">
                    <a:lumMod val="50000"/>
                  </a:schemeClr>
                </a:solidFill>
              </a:rPr>
              <a:t>A </a:t>
            </a:r>
            <a:r>
              <a:rPr lang="nl-NL" dirty="0" err="1" smtClean="0">
                <a:solidFill>
                  <a:schemeClr val="bg2">
                    <a:lumMod val="50000"/>
                  </a:schemeClr>
                </a:solidFill>
              </a:rPr>
              <a:t>computational</a:t>
            </a:r>
            <a:r>
              <a:rPr lang="nl-NL" dirty="0" smtClean="0">
                <a:solidFill>
                  <a:schemeClr val="bg2">
                    <a:lumMod val="50000"/>
                  </a:schemeClr>
                </a:solidFill>
              </a:rPr>
              <a:t> </a:t>
            </a:r>
            <a:r>
              <a:rPr lang="nl-NL" dirty="0" err="1" smtClean="0">
                <a:solidFill>
                  <a:schemeClr val="bg2">
                    <a:lumMod val="50000"/>
                  </a:schemeClr>
                </a:solidFill>
              </a:rPr>
              <a:t>style</a:t>
            </a:r>
            <a:r>
              <a:rPr lang="nl-NL" dirty="0" smtClean="0">
                <a:solidFill>
                  <a:schemeClr val="bg2">
                    <a:lumMod val="50000"/>
                  </a:schemeClr>
                </a:solidFill>
              </a:rPr>
              <a:t> in the HSS?</a:t>
            </a:r>
            <a:endParaRPr lang="en-GB" dirty="0">
              <a:solidFill>
                <a:schemeClr val="bg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77182"/>
          <a:ext cx="8229600" cy="5703637"/>
        </p:xfrm>
        <a:graphic>
          <a:graphicData uri="http://schemas.openxmlformats.org/drawingml/2006/table">
            <a:tbl>
              <a:tblPr firstRow="1" bandRow="1">
                <a:tableStyleId>{5C22544A-7EE6-4342-B048-85BDC9FD1C3A}</a:tableStyleId>
              </a:tblPr>
              <a:tblGrid>
                <a:gridCol w="2209800"/>
                <a:gridCol w="2819400"/>
                <a:gridCol w="3200400"/>
              </a:tblGrid>
              <a:tr h="695860">
                <a:tc>
                  <a:txBody>
                    <a:bodyPr/>
                    <a:lstStyle/>
                    <a:p>
                      <a:r>
                        <a:rPr lang="en-US" dirty="0" smtClean="0"/>
                        <a:t>Stage</a:t>
                      </a:r>
                      <a:r>
                        <a:rPr lang="en-US" baseline="0" dirty="0" smtClean="0"/>
                        <a:t> in research process </a:t>
                      </a:r>
                      <a:endParaRPr lang="en-US" dirty="0"/>
                    </a:p>
                  </a:txBody>
                  <a:tcPr/>
                </a:tc>
                <a:tc>
                  <a:txBody>
                    <a:bodyPr/>
                    <a:lstStyle/>
                    <a:p>
                      <a:r>
                        <a:rPr lang="en-US" dirty="0" smtClean="0"/>
                        <a:t>Digital application or tool</a:t>
                      </a:r>
                      <a:endParaRPr lang="en-US" dirty="0"/>
                    </a:p>
                  </a:txBody>
                  <a:tcPr/>
                </a:tc>
                <a:tc>
                  <a:txBody>
                    <a:bodyPr/>
                    <a:lstStyle/>
                    <a:p>
                      <a:r>
                        <a:rPr lang="en-US" dirty="0" smtClean="0"/>
                        <a:t>Critical questions</a:t>
                      </a:r>
                      <a:endParaRPr lang="en-US" dirty="0"/>
                    </a:p>
                  </a:txBody>
                  <a:tcPr/>
                </a:tc>
              </a:tr>
              <a:tr h="998388">
                <a:tc>
                  <a:txBody>
                    <a:bodyPr/>
                    <a:lstStyle/>
                    <a:p>
                      <a:r>
                        <a:rPr lang="en-US" dirty="0" smtClean="0"/>
                        <a:t>Literature review</a:t>
                      </a:r>
                      <a:endParaRPr lang="en-US" dirty="0"/>
                    </a:p>
                  </a:txBody>
                  <a:tcPr/>
                </a:tc>
                <a:tc>
                  <a:txBody>
                    <a:bodyPr/>
                    <a:lstStyle/>
                    <a:p>
                      <a:r>
                        <a:rPr lang="en-US" dirty="0" smtClean="0"/>
                        <a:t>Search engines &amp; databases</a:t>
                      </a:r>
                      <a:endParaRPr lang="en-US" dirty="0"/>
                    </a:p>
                  </a:txBody>
                  <a:tcPr/>
                </a:tc>
                <a:tc>
                  <a:txBody>
                    <a:bodyPr/>
                    <a:lstStyle/>
                    <a:p>
                      <a:r>
                        <a:rPr lang="en-US" dirty="0" smtClean="0"/>
                        <a:t>Effects of (secret) algorithms on availability of information</a:t>
                      </a:r>
                      <a:endParaRPr lang="en-US" dirty="0"/>
                    </a:p>
                  </a:txBody>
                  <a:tcPr/>
                </a:tc>
              </a:tr>
              <a:tr h="1888762">
                <a:tc>
                  <a:txBody>
                    <a:bodyPr/>
                    <a:lstStyle/>
                    <a:p>
                      <a:r>
                        <a:rPr lang="en-US" dirty="0" smtClean="0"/>
                        <a:t>Identifying participants</a:t>
                      </a:r>
                      <a:endParaRPr lang="en-US" dirty="0"/>
                    </a:p>
                  </a:txBody>
                  <a:tcPr/>
                </a:tc>
                <a:tc>
                  <a:txBody>
                    <a:bodyPr/>
                    <a:lstStyle/>
                    <a:p>
                      <a:r>
                        <a:rPr lang="en-US" dirty="0" smtClean="0"/>
                        <a:t>Search engines, social networking sites</a:t>
                      </a:r>
                      <a:endParaRPr lang="en-US" dirty="0"/>
                    </a:p>
                  </a:txBody>
                  <a:tcPr/>
                </a:tc>
                <a:tc>
                  <a:txBody>
                    <a:bodyPr/>
                    <a:lstStyle/>
                    <a:p>
                      <a:r>
                        <a:rPr lang="en-US" dirty="0" smtClean="0"/>
                        <a:t>Gathering</a:t>
                      </a:r>
                      <a:r>
                        <a:rPr lang="en-US" baseline="0" dirty="0" smtClean="0"/>
                        <a:t> information about respondents without their knowledge </a:t>
                      </a:r>
                    </a:p>
                    <a:p>
                      <a:r>
                        <a:rPr lang="en-US" baseline="0" dirty="0" smtClean="0"/>
                        <a:t>(&amp; respondents gathering information about researchers)</a:t>
                      </a:r>
                      <a:endParaRPr lang="en-US" dirty="0"/>
                    </a:p>
                  </a:txBody>
                  <a:tcPr/>
                </a:tc>
              </a:tr>
              <a:tr h="1064058">
                <a:tc>
                  <a:txBody>
                    <a:bodyPr/>
                    <a:lstStyle/>
                    <a:p>
                      <a:r>
                        <a:rPr lang="en-US" dirty="0" smtClean="0"/>
                        <a:t>Data collection</a:t>
                      </a:r>
                      <a:endParaRPr lang="en-US" dirty="0"/>
                    </a:p>
                  </a:txBody>
                  <a:tcPr/>
                </a:tc>
                <a:tc>
                  <a:txBody>
                    <a:bodyPr/>
                    <a:lstStyle/>
                    <a:p>
                      <a:r>
                        <a:rPr lang="en-US" dirty="0" smtClean="0"/>
                        <a:t>From games, online forums, web 2.0, etc.</a:t>
                      </a:r>
                      <a:endParaRPr lang="en-US" dirty="0"/>
                    </a:p>
                  </a:txBody>
                  <a:tcPr/>
                </a:tc>
                <a:tc>
                  <a:txBody>
                    <a:bodyPr/>
                    <a:lstStyle/>
                    <a:p>
                      <a:r>
                        <a:rPr lang="en-US" dirty="0" smtClean="0"/>
                        <a:t>Lurking as research strategy, public/private, ‘contextual integrity’</a:t>
                      </a:r>
                      <a:endParaRPr lang="en-US" dirty="0"/>
                    </a:p>
                  </a:txBody>
                  <a:tcPr/>
                </a:tc>
              </a:tr>
              <a:tr h="1056569">
                <a:tc>
                  <a:txBody>
                    <a:bodyPr/>
                    <a:lstStyle/>
                    <a:p>
                      <a:r>
                        <a:rPr lang="en-US" dirty="0" smtClean="0"/>
                        <a:t>Data analysis</a:t>
                      </a:r>
                      <a:endParaRPr lang="en-US" dirty="0"/>
                    </a:p>
                  </a:txBody>
                  <a:tcPr/>
                </a:tc>
                <a:tc>
                  <a:txBody>
                    <a:bodyPr/>
                    <a:lstStyle/>
                    <a:p>
                      <a:r>
                        <a:rPr lang="en-US" dirty="0" smtClean="0"/>
                        <a:t>Data mining tools, computational methods</a:t>
                      </a:r>
                      <a:endParaRPr lang="en-US" dirty="0"/>
                    </a:p>
                  </a:txBody>
                  <a:tcPr/>
                </a:tc>
                <a:tc>
                  <a:txBody>
                    <a:bodyPr/>
                    <a:lstStyle/>
                    <a:p>
                      <a:r>
                        <a:rPr lang="en-US" dirty="0" smtClean="0"/>
                        <a:t>Reducing complexity</a:t>
                      </a:r>
                      <a:endParaRPr lang="en-US" dirty="0"/>
                    </a:p>
                  </a:txBody>
                  <a:tcPr/>
                </a:tc>
              </a:tr>
            </a:tbl>
          </a:graphicData>
        </a:graphic>
      </p:graphicFrame>
      <p:sp>
        <p:nvSpPr>
          <p:cNvPr id="3" name="Title 2"/>
          <p:cNvSpPr>
            <a:spLocks noGrp="1"/>
          </p:cNvSpPr>
          <p:nvPr>
            <p:ph type="title"/>
          </p:nvPr>
        </p:nvSpPr>
        <p:spPr>
          <a:xfrm flipV="1">
            <a:off x="457200" y="228919"/>
            <a:ext cx="8229600" cy="45719"/>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642</Words>
  <Application>Microsoft Office PowerPoint</Application>
  <PresentationFormat>On-screen Show (4:3)</PresentationFormat>
  <Paragraphs>122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e-Humanities  within the KNAW </vt:lpstr>
      <vt:lpstr>PowerPoint Presentation</vt:lpstr>
      <vt:lpstr>KNAW e-Humanities Group</vt:lpstr>
      <vt:lpstr>PowerPoint Presentation</vt:lpstr>
      <vt:lpstr>Cultures of e-humanities</vt:lpstr>
      <vt:lpstr>Barriers to use </vt:lpstr>
      <vt:lpstr>Styles of Scientific Thinking/  Styles of Reasoning</vt:lpstr>
      <vt:lpstr>A computational style in the HSS?</vt:lpstr>
      <vt:lpstr>PowerPoint Presentation</vt:lpstr>
      <vt:lpstr>PowerPoint Presentation</vt:lpstr>
    </vt:vector>
  </TitlesOfParts>
  <Company>KNAW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SallyW</dc:creator>
  <cp:lastModifiedBy>Sally Wyatt</cp:lastModifiedBy>
  <cp:revision>53</cp:revision>
  <cp:lastPrinted>2012-08-28T12:15:37Z</cp:lastPrinted>
  <dcterms:created xsi:type="dcterms:W3CDTF">2012-05-25T08:50:25Z</dcterms:created>
  <dcterms:modified xsi:type="dcterms:W3CDTF">2012-08-28T12:20:15Z</dcterms:modified>
</cp:coreProperties>
</file>