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5"/>
  </p:notesMasterIdLst>
  <p:handoutMasterIdLst>
    <p:handoutMasterId r:id="rId296"/>
  </p:handoutMasterIdLst>
  <p:sldIdLst>
    <p:sldId id="258" r:id="rId2"/>
    <p:sldId id="429" r:id="rId3"/>
    <p:sldId id="503" r:id="rId4"/>
    <p:sldId id="425" r:id="rId5"/>
    <p:sldId id="412" r:id="rId6"/>
    <p:sldId id="334" r:id="rId7"/>
    <p:sldId id="504" r:id="rId8"/>
    <p:sldId id="430" r:id="rId9"/>
    <p:sldId id="608" r:id="rId10"/>
    <p:sldId id="431" r:id="rId11"/>
    <p:sldId id="505" r:id="rId12"/>
    <p:sldId id="432" r:id="rId13"/>
    <p:sldId id="433" r:id="rId14"/>
    <p:sldId id="434" r:id="rId15"/>
    <p:sldId id="506" r:id="rId16"/>
    <p:sldId id="435" r:id="rId17"/>
    <p:sldId id="436" r:id="rId18"/>
    <p:sldId id="437" r:id="rId19"/>
    <p:sldId id="438" r:id="rId20"/>
    <p:sldId id="507" r:id="rId21"/>
    <p:sldId id="439" r:id="rId22"/>
    <p:sldId id="440" r:id="rId23"/>
    <p:sldId id="441" r:id="rId24"/>
    <p:sldId id="442" r:id="rId25"/>
    <p:sldId id="443" r:id="rId26"/>
    <p:sldId id="444" r:id="rId27"/>
    <p:sldId id="495" r:id="rId28"/>
    <p:sldId id="508" r:id="rId29"/>
    <p:sldId id="458" r:id="rId30"/>
    <p:sldId id="445" r:id="rId31"/>
    <p:sldId id="446" r:id="rId32"/>
    <p:sldId id="448" r:id="rId33"/>
    <p:sldId id="509" r:id="rId34"/>
    <p:sldId id="466" r:id="rId35"/>
    <p:sldId id="525" r:id="rId36"/>
    <p:sldId id="510" r:id="rId37"/>
    <p:sldId id="449" r:id="rId38"/>
    <p:sldId id="450" r:id="rId39"/>
    <p:sldId id="361" r:id="rId40"/>
    <p:sldId id="453" r:id="rId41"/>
    <p:sldId id="454" r:id="rId42"/>
    <p:sldId id="455" r:id="rId43"/>
    <p:sldId id="278" r:id="rId44"/>
    <p:sldId id="629" r:id="rId45"/>
    <p:sldId id="609" r:id="rId46"/>
    <p:sldId id="550" r:id="rId47"/>
    <p:sldId id="630" r:id="rId48"/>
    <p:sldId id="360" r:id="rId49"/>
    <p:sldId id="419" r:id="rId50"/>
    <p:sldId id="420" r:id="rId51"/>
    <p:sldId id="422" r:id="rId52"/>
    <p:sldId id="421" r:id="rId53"/>
    <p:sldId id="424" r:id="rId54"/>
    <p:sldId id="464" r:id="rId55"/>
    <p:sldId id="459" r:id="rId56"/>
    <p:sldId id="460" r:id="rId57"/>
    <p:sldId id="461" r:id="rId58"/>
    <p:sldId id="462" r:id="rId59"/>
    <p:sldId id="423" r:id="rId60"/>
    <p:sldId id="467" r:id="rId61"/>
    <p:sldId id="468" r:id="rId62"/>
    <p:sldId id="469" r:id="rId63"/>
    <p:sldId id="470" r:id="rId64"/>
    <p:sldId id="471" r:id="rId65"/>
    <p:sldId id="472" r:id="rId66"/>
    <p:sldId id="473" r:id="rId67"/>
    <p:sldId id="474" r:id="rId68"/>
    <p:sldId id="475" r:id="rId69"/>
    <p:sldId id="476" r:id="rId70"/>
    <p:sldId id="477" r:id="rId71"/>
    <p:sldId id="478" r:id="rId72"/>
    <p:sldId id="479" r:id="rId73"/>
    <p:sldId id="480" r:id="rId74"/>
    <p:sldId id="481" r:id="rId75"/>
    <p:sldId id="482" r:id="rId76"/>
    <p:sldId id="484" r:id="rId77"/>
    <p:sldId id="485" r:id="rId78"/>
    <p:sldId id="486" r:id="rId79"/>
    <p:sldId id="487" r:id="rId80"/>
    <p:sldId id="488" r:id="rId81"/>
    <p:sldId id="489" r:id="rId82"/>
    <p:sldId id="490" r:id="rId83"/>
    <p:sldId id="491" r:id="rId84"/>
    <p:sldId id="492" r:id="rId85"/>
    <p:sldId id="493" r:id="rId86"/>
    <p:sldId id="494" r:id="rId87"/>
    <p:sldId id="496" r:id="rId88"/>
    <p:sldId id="502" r:id="rId89"/>
    <p:sldId id="501" r:id="rId90"/>
    <p:sldId id="500" r:id="rId91"/>
    <p:sldId id="499" r:id="rId92"/>
    <p:sldId id="498" r:id="rId93"/>
    <p:sldId id="497" r:id="rId94"/>
    <p:sldId id="511" r:id="rId95"/>
    <p:sldId id="512" r:id="rId96"/>
    <p:sldId id="513" r:id="rId97"/>
    <p:sldId id="514" r:id="rId98"/>
    <p:sldId id="564" r:id="rId99"/>
    <p:sldId id="515" r:id="rId100"/>
    <p:sldId id="516" r:id="rId101"/>
    <p:sldId id="517" r:id="rId102"/>
    <p:sldId id="526" r:id="rId103"/>
    <p:sldId id="518" r:id="rId104"/>
    <p:sldId id="519" r:id="rId105"/>
    <p:sldId id="530" r:id="rId106"/>
    <p:sldId id="531" r:id="rId107"/>
    <p:sldId id="529" r:id="rId108"/>
    <p:sldId id="532" r:id="rId109"/>
    <p:sldId id="520" r:id="rId110"/>
    <p:sldId id="521" r:id="rId111"/>
    <p:sldId id="522" r:id="rId112"/>
    <p:sldId id="527" r:id="rId113"/>
    <p:sldId id="523" r:id="rId114"/>
    <p:sldId id="533" r:id="rId115"/>
    <p:sldId id="534" r:id="rId116"/>
    <p:sldId id="524" r:id="rId117"/>
    <p:sldId id="528" r:id="rId118"/>
    <p:sldId id="536" r:id="rId119"/>
    <p:sldId id="538" r:id="rId120"/>
    <p:sldId id="599" r:id="rId121"/>
    <p:sldId id="540" r:id="rId122"/>
    <p:sldId id="541" r:id="rId123"/>
    <p:sldId id="542" r:id="rId124"/>
    <p:sldId id="543" r:id="rId125"/>
    <p:sldId id="544" r:id="rId126"/>
    <p:sldId id="545" r:id="rId127"/>
    <p:sldId id="546" r:id="rId128"/>
    <p:sldId id="547" r:id="rId129"/>
    <p:sldId id="548" r:id="rId130"/>
    <p:sldId id="549" r:id="rId131"/>
    <p:sldId id="604" r:id="rId132"/>
    <p:sldId id="605" r:id="rId133"/>
    <p:sldId id="606" r:id="rId134"/>
    <p:sldId id="607" r:id="rId135"/>
    <p:sldId id="601" r:id="rId136"/>
    <p:sldId id="602" r:id="rId137"/>
    <p:sldId id="603" r:id="rId138"/>
    <p:sldId id="556" r:id="rId139"/>
    <p:sldId id="557" r:id="rId140"/>
    <p:sldId id="721" r:id="rId141"/>
    <p:sldId id="560" r:id="rId142"/>
    <p:sldId id="719" r:id="rId143"/>
    <p:sldId id="720" r:id="rId144"/>
    <p:sldId id="563" r:id="rId145"/>
    <p:sldId id="565" r:id="rId146"/>
    <p:sldId id="566" r:id="rId147"/>
    <p:sldId id="567" r:id="rId148"/>
    <p:sldId id="568" r:id="rId149"/>
    <p:sldId id="577" r:id="rId150"/>
    <p:sldId id="578" r:id="rId151"/>
    <p:sldId id="579" r:id="rId152"/>
    <p:sldId id="580" r:id="rId153"/>
    <p:sldId id="581" r:id="rId154"/>
    <p:sldId id="582" r:id="rId155"/>
    <p:sldId id="583" r:id="rId156"/>
    <p:sldId id="584" r:id="rId157"/>
    <p:sldId id="585" r:id="rId158"/>
    <p:sldId id="586" r:id="rId159"/>
    <p:sldId id="587" r:id="rId160"/>
    <p:sldId id="588" r:id="rId161"/>
    <p:sldId id="592" r:id="rId162"/>
    <p:sldId id="589" r:id="rId163"/>
    <p:sldId id="590" r:id="rId164"/>
    <p:sldId id="591" r:id="rId165"/>
    <p:sldId id="569" r:id="rId166"/>
    <p:sldId id="570" r:id="rId167"/>
    <p:sldId id="571" r:id="rId168"/>
    <p:sldId id="572" r:id="rId169"/>
    <p:sldId id="573" r:id="rId170"/>
    <p:sldId id="574" r:id="rId171"/>
    <p:sldId id="575" r:id="rId172"/>
    <p:sldId id="576" r:id="rId173"/>
    <p:sldId id="596" r:id="rId174"/>
    <p:sldId id="593" r:id="rId175"/>
    <p:sldId id="594" r:id="rId176"/>
    <p:sldId id="595" r:id="rId177"/>
    <p:sldId id="597" r:id="rId178"/>
    <p:sldId id="598" r:id="rId179"/>
    <p:sldId id="600" r:id="rId180"/>
    <p:sldId id="610" r:id="rId181"/>
    <p:sldId id="611" r:id="rId182"/>
    <p:sldId id="612" r:id="rId183"/>
    <p:sldId id="613" r:id="rId184"/>
    <p:sldId id="618" r:id="rId185"/>
    <p:sldId id="619" r:id="rId186"/>
    <p:sldId id="620" r:id="rId187"/>
    <p:sldId id="621" r:id="rId188"/>
    <p:sldId id="623" r:id="rId189"/>
    <p:sldId id="615" r:id="rId190"/>
    <p:sldId id="616" r:id="rId191"/>
    <p:sldId id="622" r:id="rId192"/>
    <p:sldId id="617" r:id="rId193"/>
    <p:sldId id="624" r:id="rId194"/>
    <p:sldId id="642" r:id="rId195"/>
    <p:sldId id="640" r:id="rId196"/>
    <p:sldId id="644" r:id="rId197"/>
    <p:sldId id="641" r:id="rId198"/>
    <p:sldId id="645" r:id="rId199"/>
    <p:sldId id="646" r:id="rId200"/>
    <p:sldId id="647" r:id="rId201"/>
    <p:sldId id="648" r:id="rId202"/>
    <p:sldId id="625" r:id="rId203"/>
    <p:sldId id="627" r:id="rId204"/>
    <p:sldId id="626" r:id="rId205"/>
    <p:sldId id="628" r:id="rId206"/>
    <p:sldId id="631" r:id="rId207"/>
    <p:sldId id="632" r:id="rId208"/>
    <p:sldId id="633" r:id="rId209"/>
    <p:sldId id="634" r:id="rId210"/>
    <p:sldId id="635" r:id="rId211"/>
    <p:sldId id="636" r:id="rId212"/>
    <p:sldId id="639" r:id="rId213"/>
    <p:sldId id="637" r:id="rId214"/>
    <p:sldId id="638" r:id="rId215"/>
    <p:sldId id="661" r:id="rId216"/>
    <p:sldId id="726" r:id="rId217"/>
    <p:sldId id="649" r:id="rId218"/>
    <p:sldId id="650" r:id="rId219"/>
    <p:sldId id="651" r:id="rId220"/>
    <p:sldId id="652" r:id="rId221"/>
    <p:sldId id="653" r:id="rId222"/>
    <p:sldId id="654" r:id="rId223"/>
    <p:sldId id="655" r:id="rId224"/>
    <p:sldId id="656" r:id="rId225"/>
    <p:sldId id="658" r:id="rId226"/>
    <p:sldId id="666" r:id="rId227"/>
    <p:sldId id="667" r:id="rId228"/>
    <p:sldId id="668" r:id="rId229"/>
    <p:sldId id="662" r:id="rId230"/>
    <p:sldId id="663" r:id="rId231"/>
    <p:sldId id="664" r:id="rId232"/>
    <p:sldId id="665" r:id="rId233"/>
    <p:sldId id="669" r:id="rId234"/>
    <p:sldId id="670" r:id="rId235"/>
    <p:sldId id="671" r:id="rId236"/>
    <p:sldId id="672" r:id="rId237"/>
    <p:sldId id="673" r:id="rId238"/>
    <p:sldId id="674" r:id="rId239"/>
    <p:sldId id="675" r:id="rId240"/>
    <p:sldId id="676" r:id="rId241"/>
    <p:sldId id="677" r:id="rId242"/>
    <p:sldId id="678" r:id="rId243"/>
    <p:sldId id="682" r:id="rId244"/>
    <p:sldId id="680" r:id="rId245"/>
    <p:sldId id="681" r:id="rId246"/>
    <p:sldId id="683" r:id="rId247"/>
    <p:sldId id="684" r:id="rId248"/>
    <p:sldId id="685" r:id="rId249"/>
    <p:sldId id="686" r:id="rId250"/>
    <p:sldId id="687" r:id="rId251"/>
    <p:sldId id="689" r:id="rId252"/>
    <p:sldId id="690" r:id="rId253"/>
    <p:sldId id="691" r:id="rId254"/>
    <p:sldId id="692" r:id="rId255"/>
    <p:sldId id="688" r:id="rId256"/>
    <p:sldId id="693" r:id="rId257"/>
    <p:sldId id="694" r:id="rId258"/>
    <p:sldId id="695" r:id="rId259"/>
    <p:sldId id="696" r:id="rId260"/>
    <p:sldId id="697" r:id="rId261"/>
    <p:sldId id="698" r:id="rId262"/>
    <p:sldId id="699" r:id="rId263"/>
    <p:sldId id="700" r:id="rId264"/>
    <p:sldId id="722" r:id="rId265"/>
    <p:sldId id="701" r:id="rId266"/>
    <p:sldId id="702" r:id="rId267"/>
    <p:sldId id="703" r:id="rId268"/>
    <p:sldId id="704" r:id="rId269"/>
    <p:sldId id="723" r:id="rId270"/>
    <p:sldId id="705" r:id="rId271"/>
    <p:sldId id="706" r:id="rId272"/>
    <p:sldId id="708" r:id="rId273"/>
    <p:sldId id="724" r:id="rId274"/>
    <p:sldId id="725" r:id="rId275"/>
    <p:sldId id="709" r:id="rId276"/>
    <p:sldId id="710" r:id="rId277"/>
    <p:sldId id="711" r:id="rId278"/>
    <p:sldId id="712" r:id="rId279"/>
    <p:sldId id="713" r:id="rId280"/>
    <p:sldId id="715" r:id="rId281"/>
    <p:sldId id="716" r:id="rId282"/>
    <p:sldId id="717" r:id="rId283"/>
    <p:sldId id="737" r:id="rId284"/>
    <p:sldId id="729" r:id="rId285"/>
    <p:sldId id="730" r:id="rId286"/>
    <p:sldId id="731" r:id="rId287"/>
    <p:sldId id="732" r:id="rId288"/>
    <p:sldId id="733" r:id="rId289"/>
    <p:sldId id="734" r:id="rId290"/>
    <p:sldId id="735" r:id="rId291"/>
    <p:sldId id="736" r:id="rId292"/>
    <p:sldId id="727" r:id="rId293"/>
    <p:sldId id="728" r:id="rId294"/>
  </p:sldIdLst>
  <p:sldSz cx="9144000" cy="6858000" type="screen4x3"/>
  <p:notesSz cx="6858000" cy="923925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1" autoAdjust="0"/>
    <p:restoredTop sz="81705" autoAdjust="0"/>
  </p:normalViewPr>
  <p:slideViewPr>
    <p:cSldViewPr>
      <p:cViewPr varScale="1">
        <p:scale>
          <a:sx n="60" d="100"/>
          <a:sy n="60" d="100"/>
        </p:scale>
        <p:origin x="-1776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08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theme" Target="theme/theme1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notesMaster" Target="notesMasters/notesMaster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handoutMaster" Target="handoutMasters/handoutMaster1.xml"/><Relationship Id="rId300" Type="http://schemas.openxmlformats.org/officeDocument/2006/relationships/tableStyles" Target="tableStyles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presProps" Target="presProps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viewProps" Target="viewProps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1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1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54135-85DE-4A95-9922-D23A185D968B}" type="datetimeFigureOut">
              <a:rPr lang="en-US" smtClean="0"/>
              <a:t>3/31/2014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6264"/>
            <a:ext cx="2971800" cy="461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776264"/>
            <a:ext cx="2971800" cy="461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82CA62-598F-46A8-8E19-6EEAD9E65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35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D62E0-6885-440F-9D25-84A489BC1807}" type="datetimeFigureOut">
              <a:rPr lang="nl-NL" smtClean="0"/>
              <a:pPr/>
              <a:t>31-3-2014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3738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88645"/>
            <a:ext cx="5486400" cy="41576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775685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775685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EE748-59F7-4384-84C7-367CE6F872E5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16670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Almost all V X V examples (except when X=</a:t>
            </a:r>
            <a:r>
              <a:rPr lang="en-US" dirty="0" err="1" smtClean="0"/>
              <a:t>Prt</a:t>
            </a:r>
            <a:r>
              <a:rPr lang="en-US" dirty="0" smtClean="0"/>
              <a:t>) are from Flemish speakers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EE748-59F7-4384-84C7-367CE6F872E5}" type="slidenum">
              <a:rPr lang="nl-NL" smtClean="0"/>
              <a:pPr/>
              <a:t>46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85976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172400" y="6492875"/>
            <a:ext cx="971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8682A95-483B-44A2-A89B-DDCD8512B9EB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5895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0">
        <p14:ripple/>
      </p:transition>
    </mc:Choice>
    <mc:Fallback xmlns="">
      <p:transition spd="slow" advClick="0" advTm="2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172400" y="6492875"/>
            <a:ext cx="971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8682A95-483B-44A2-A89B-DDCD8512B9EB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4169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0">
        <p14:ripple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172400" y="6492875"/>
            <a:ext cx="971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8682A95-483B-44A2-A89B-DDCD8512B9EB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1366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0">
        <p14:ripple/>
      </p:transition>
    </mc:Choice>
    <mc:Fallback xmlns="">
      <p:transition spd="slow" advClick="0" advTm="2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172400" y="6492875"/>
            <a:ext cx="971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8682A95-483B-44A2-A89B-DDCD8512B9EB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844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0">
        <p14:ripple/>
      </p:transition>
    </mc:Choice>
    <mc:Fallback xmlns="">
      <p:transition spd="slow" advClick="0" advTm="2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10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172400" y="6492875"/>
            <a:ext cx="971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8682A95-483B-44A2-A89B-DDCD8512B9EB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9988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0">
        <p14:ripple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0" y="0"/>
            <a:ext cx="7452320" cy="836712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172400" y="6492875"/>
            <a:ext cx="971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8682A95-483B-44A2-A89B-DDCD8512B9E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9350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0">
        <p14:ripple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172400" y="6492875"/>
            <a:ext cx="971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8682A95-483B-44A2-A89B-DDCD8512B9E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00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0">
        <p14:ripple/>
      </p:transition>
    </mc:Choice>
    <mc:Fallback xmlns="">
      <p:transition spd="slow" advClick="0" advTm="2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8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172400" y="6492875"/>
            <a:ext cx="971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8682A95-483B-44A2-A89B-DDCD8512B9EB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1170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0">
        <p14:ripple/>
      </p:transition>
    </mc:Choice>
    <mc:Fallback xmlns="">
      <p:transition spd="slow" advClick="0" advTm="2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691680" y="0"/>
            <a:ext cx="745232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noProof="0" dirty="0" err="1" smtClean="0"/>
              <a:t>Klik</a:t>
            </a:r>
            <a:r>
              <a:rPr lang="en-GB" noProof="0" dirty="0" smtClean="0"/>
              <a:t> </a:t>
            </a:r>
            <a:r>
              <a:rPr lang="en-GB" noProof="0" dirty="0" err="1" smtClean="0"/>
              <a:t>om</a:t>
            </a:r>
            <a:r>
              <a:rPr lang="en-GB" noProof="0" dirty="0" smtClean="0"/>
              <a:t> de </a:t>
            </a:r>
            <a:r>
              <a:rPr lang="en-GB" noProof="0" dirty="0" err="1" smtClean="0"/>
              <a:t>stijl</a:t>
            </a:r>
            <a:r>
              <a:rPr lang="en-GB" noProof="0" dirty="0" smtClean="0"/>
              <a:t> </a:t>
            </a:r>
            <a:r>
              <a:rPr lang="en-GB" noProof="0" dirty="0" err="1" smtClean="0"/>
              <a:t>te</a:t>
            </a:r>
            <a:r>
              <a:rPr lang="en-GB" noProof="0" dirty="0" smtClean="0"/>
              <a:t> </a:t>
            </a:r>
            <a:r>
              <a:rPr lang="en-GB" noProof="0" dirty="0" err="1" smtClean="0"/>
              <a:t>bewerken</a:t>
            </a:r>
            <a:endParaRPr lang="en-GB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err="1" smtClean="0"/>
              <a:t>Klik</a:t>
            </a:r>
            <a:r>
              <a:rPr lang="en-GB" noProof="0" dirty="0" smtClean="0"/>
              <a:t> </a:t>
            </a:r>
            <a:r>
              <a:rPr lang="en-GB" noProof="0" dirty="0" err="1" smtClean="0"/>
              <a:t>om</a:t>
            </a:r>
            <a:r>
              <a:rPr lang="en-GB" noProof="0" dirty="0" smtClean="0"/>
              <a:t> de </a:t>
            </a:r>
            <a:r>
              <a:rPr lang="en-GB" noProof="0" dirty="0" err="1" smtClean="0"/>
              <a:t>modelstijlen</a:t>
            </a:r>
            <a:r>
              <a:rPr lang="en-GB" noProof="0" dirty="0" smtClean="0"/>
              <a:t> </a:t>
            </a:r>
            <a:r>
              <a:rPr lang="en-GB" noProof="0" dirty="0" err="1" smtClean="0"/>
              <a:t>te</a:t>
            </a:r>
            <a:r>
              <a:rPr lang="en-GB" noProof="0" dirty="0" smtClean="0"/>
              <a:t> </a:t>
            </a:r>
            <a:r>
              <a:rPr lang="en-GB" noProof="0" dirty="0" err="1" smtClean="0"/>
              <a:t>bewerken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Tweede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Derde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Vierde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Vijfde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/>
          </a:p>
        </p:txBody>
      </p:sp>
      <p:pic>
        <p:nvPicPr>
          <p:cNvPr id="1031" name="Picture 7" descr="E:\Documents\Utrecht\Projecten\Clarin\Website\Nieuwe website\clarin-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8"/>
            <a:ext cx="1552575" cy="98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8172400" y="6492875"/>
            <a:ext cx="971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8682A95-483B-44A2-A89B-DDCD8512B9E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94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20000">
        <p14:ripple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Copperplate Gothic Bold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3.org/" TargetMode="External"/><Relationship Id="rId2" Type="http://schemas.openxmlformats.org/officeDocument/2006/relationships/hyperlink" Target="http://www.w3.org/XML/" TargetMode="Externa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mp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tmp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5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mp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mp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tmp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mp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tmp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mp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m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tmp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tmp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5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tmp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tmp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mp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5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5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tmp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3.org/" TargetMode="External"/><Relationship Id="rId2" Type="http://schemas.openxmlformats.org/officeDocument/2006/relationships/hyperlink" Target="http://www.w3.org/XM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tmp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5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tmp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tmp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tmp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tmp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tmp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tmp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tmp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tmp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tmp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tm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nl.wikipedia.org/wiki/Ontleding_(grammatica)" TargetMode="Externa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tmp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tmp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tmp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tmp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tmp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tm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tmp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tmp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tmp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tmp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tmp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XQuery" TargetMode="External"/><Relationship Id="rId2" Type="http://schemas.openxmlformats.org/officeDocument/2006/relationships/hyperlink" Target="http://en.wikipedia.org/wiki/XPath" TargetMode="Externa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tmp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tmp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tmp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tmp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tmp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tmp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tmp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tmp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tmp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tmp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bramvanroy.be/projects/xpath-beautifier/" TargetMode="Externa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tmp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tmp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tmp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7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tmp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tmp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tmp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7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tm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tmp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7.xml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tmp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7.xml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tmp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7.xm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tmp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tmp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7.xml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tmp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tmp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7.xml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tmp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tmp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tmp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et.rug.nl/~vannoord/alp/Alpino" TargetMode="External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tmp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tmp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tmp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8" Type="http://schemas.openxmlformats.org/officeDocument/2006/relationships/slide" Target="slide237.xml"/><Relationship Id="rId13" Type="http://schemas.openxmlformats.org/officeDocument/2006/relationships/slide" Target="slide260.xml"/><Relationship Id="rId3" Type="http://schemas.openxmlformats.org/officeDocument/2006/relationships/slide" Target="slide217.xml"/><Relationship Id="rId7" Type="http://schemas.openxmlformats.org/officeDocument/2006/relationships/slide" Target="slide229.xml"/><Relationship Id="rId12" Type="http://schemas.openxmlformats.org/officeDocument/2006/relationships/slide" Target="slide256.xml"/><Relationship Id="rId17" Type="http://schemas.openxmlformats.org/officeDocument/2006/relationships/slide" Target="slide279.xml"/><Relationship Id="rId2" Type="http://schemas.openxmlformats.org/officeDocument/2006/relationships/slide" Target="slide210.xml"/><Relationship Id="rId16" Type="http://schemas.openxmlformats.org/officeDocument/2006/relationships/slide" Target="slide27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1.xml"/><Relationship Id="rId11" Type="http://schemas.openxmlformats.org/officeDocument/2006/relationships/slide" Target="slide252.xml"/><Relationship Id="rId5" Type="http://schemas.openxmlformats.org/officeDocument/2006/relationships/slide" Target="slide233.xml"/><Relationship Id="rId15" Type="http://schemas.openxmlformats.org/officeDocument/2006/relationships/slide" Target="slide270.xml"/><Relationship Id="rId10" Type="http://schemas.openxmlformats.org/officeDocument/2006/relationships/slide" Target="slide246.xml"/><Relationship Id="rId4" Type="http://schemas.openxmlformats.org/officeDocument/2006/relationships/slide" Target="slide225.xml"/><Relationship Id="rId9" Type="http://schemas.openxmlformats.org/officeDocument/2006/relationships/slide" Target="slide241.xml"/><Relationship Id="rId14" Type="http://schemas.openxmlformats.org/officeDocument/2006/relationships/slide" Target="slide265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tmp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tmp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tm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tmp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tmp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tmp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tmp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tmp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tmp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tm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tmp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tmp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tmp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tmp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tmp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tmp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tmp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tm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tmp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tmp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tmp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tmp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tmp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tm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tmp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tmp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tmp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tmp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tmp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tmp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81.xml"/><Relationship Id="rId3" Type="http://schemas.openxmlformats.org/officeDocument/2006/relationships/slide" Target="slide60.xml"/><Relationship Id="rId7" Type="http://schemas.openxmlformats.org/officeDocument/2006/relationships/slide" Target="slide87.xml"/><Relationship Id="rId2" Type="http://schemas.openxmlformats.org/officeDocument/2006/relationships/slide" Target="slide5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5" Type="http://schemas.openxmlformats.org/officeDocument/2006/relationships/slide" Target="slide70.xml"/><Relationship Id="rId4" Type="http://schemas.openxmlformats.org/officeDocument/2006/relationships/slide" Target="slide65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tmp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tmp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tmp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tmp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tmp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tmp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tmp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tmp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tmp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tmp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tmp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tmp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tm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tmp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tmp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88.xml"/><Relationship Id="rId4" Type="http://schemas.openxmlformats.org/officeDocument/2006/relationships/slide" Target="slide284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tmp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tmp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tmp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83.xml"/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tmp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tm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tmp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83.xml"/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7" Type="http://schemas.openxmlformats.org/officeDocument/2006/relationships/slide" Target="slide283.xml"/><Relationship Id="rId2" Type="http://schemas.openxmlformats.org/officeDocument/2006/relationships/slide" Target="slide1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7.xml"/><Relationship Id="rId5" Type="http://schemas.openxmlformats.org/officeDocument/2006/relationships/slide" Target="slide215.xml"/><Relationship Id="rId4" Type="http://schemas.openxmlformats.org/officeDocument/2006/relationships/slide" Target="slide20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gretel@ccl.kuleuven.be" TargetMode="External"/><Relationship Id="rId2" Type="http://schemas.openxmlformats.org/officeDocument/2006/relationships/hyperlink" Target="http://www.clarin.nl/node/134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rug-compling.github.io/dact/manual/#introduction" TargetMode="External"/><Relationship Id="rId2" Type="http://schemas.openxmlformats.org/officeDocument/2006/relationships/hyperlink" Target="http://www.let.rug.nl/vannoord/Lassy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et.rug.nl/vannoord/Lassy/sa-man_lassy.pdf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nederbooms.ccl.kuleuven.be/documentation/DigiHum.pdf" TargetMode="External"/><Relationship Id="rId2" Type="http://schemas.openxmlformats.org/officeDocument/2006/relationships/hyperlink" Target="http://www.ep.liu.se/ecp/085/038/ecp1385038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et.rug.nl/vannoord/Lassy/sa-man_lassy.pdf" TargetMode="External"/><Relationship Id="rId4" Type="http://schemas.openxmlformats.org/officeDocument/2006/relationships/hyperlink" Target="http://nederbooms.ccl.kuleuven.be/documentation/LREC2012-ebq.pdf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103.xml"/><Relationship Id="rId2" Type="http://schemas.openxmlformats.org/officeDocument/2006/relationships/slide" Target="slide9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8.xml"/><Relationship Id="rId5" Type="http://schemas.openxmlformats.org/officeDocument/2006/relationships/slide" Target="slide113.xml"/><Relationship Id="rId4" Type="http://schemas.openxmlformats.org/officeDocument/2006/relationships/slide" Target="slide109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127.xml"/><Relationship Id="rId13" Type="http://schemas.openxmlformats.org/officeDocument/2006/relationships/slide" Target="slide154.xml"/><Relationship Id="rId3" Type="http://schemas.openxmlformats.org/officeDocument/2006/relationships/slide" Target="slide173.xml"/><Relationship Id="rId7" Type="http://schemas.openxmlformats.org/officeDocument/2006/relationships/slide" Target="slide123.xml"/><Relationship Id="rId12" Type="http://schemas.openxmlformats.org/officeDocument/2006/relationships/slide" Target="slide162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9.xml"/><Relationship Id="rId11" Type="http://schemas.openxmlformats.org/officeDocument/2006/relationships/slide" Target="slide158.xml"/><Relationship Id="rId5" Type="http://schemas.openxmlformats.org/officeDocument/2006/relationships/slide" Target="slide165.xml"/><Relationship Id="rId15" Type="http://schemas.openxmlformats.org/officeDocument/2006/relationships/slide" Target="slide35.xml"/><Relationship Id="rId10" Type="http://schemas.openxmlformats.org/officeDocument/2006/relationships/slide" Target="slide149.xml"/><Relationship Id="rId4" Type="http://schemas.openxmlformats.org/officeDocument/2006/relationships/slide" Target="slide177.xml"/><Relationship Id="rId9" Type="http://schemas.openxmlformats.org/officeDocument/2006/relationships/slide" Target="slide145.xml"/><Relationship Id="rId14" Type="http://schemas.openxmlformats.org/officeDocument/2006/relationships/slide" Target="slide13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184.xml"/><Relationship Id="rId7" Type="http://schemas.openxmlformats.org/officeDocument/2006/relationships/image" Target="../media/image7.png"/><Relationship Id="rId2" Type="http://schemas.openxmlformats.org/officeDocument/2006/relationships/slide" Target="slide18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5" Type="http://schemas.openxmlformats.org/officeDocument/2006/relationships/slide" Target="slide202.xml"/><Relationship Id="rId4" Type="http://schemas.openxmlformats.org/officeDocument/2006/relationships/slide" Target="slide18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rin.nl/node/404" TargetMode="External"/><Relationship Id="rId2" Type="http://schemas.openxmlformats.org/officeDocument/2006/relationships/hyperlink" Target="http://www.clarin.eu/vlo" TargetMode="External"/><Relationship Id="rId1" Type="http://schemas.openxmlformats.org/officeDocument/2006/relationships/slideLayout" Target="../slideLayouts/slideLayout2.xml"/><Relationship Id="rId4" Type="http://schemas.openxmlformats.org/officeDocument/2006/relationships/slide" Target="slide29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m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m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m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mp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mp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mp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mp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mp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m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nederbooms.ccl.kuleuven.be/eng/aboutgretel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mp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mp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mp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mp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mp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slide" Target="slide1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mp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Searching for Constructions with GrETEL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Jan Odijk</a:t>
            </a:r>
          </a:p>
          <a:p>
            <a:pPr eaLnBrk="1" hangingPunct="1"/>
            <a:r>
              <a:rPr lang="en-US" dirty="0" smtClean="0"/>
              <a:t>Syntax Interface Meetings</a:t>
            </a:r>
          </a:p>
          <a:p>
            <a:pPr eaLnBrk="1" hangingPunct="1"/>
            <a:r>
              <a:rPr lang="en-US" dirty="0" smtClean="0"/>
              <a:t>Utrecht, 2014-03-31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</a:t>
            </a:fld>
            <a:endParaRPr lang="en-GB" noProof="0" dirty="0"/>
          </a:p>
        </p:txBody>
      </p:sp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GB" sz="2800" dirty="0" smtClean="0"/>
              <a:t>LASSY-Small: treebank for </a:t>
            </a:r>
            <a:r>
              <a:rPr lang="en-GB" sz="2800" i="1" dirty="0" smtClean="0"/>
              <a:t>written</a:t>
            </a:r>
            <a:r>
              <a:rPr lang="en-GB" sz="2800" dirty="0" smtClean="0"/>
              <a:t> Dutch </a:t>
            </a:r>
          </a:p>
          <a:p>
            <a:pPr>
              <a:lnSpc>
                <a:spcPct val="80000"/>
              </a:lnSpc>
            </a:pPr>
            <a:r>
              <a:rPr lang="en-GB" sz="2800" dirty="0" smtClean="0"/>
              <a:t>CGN treebank: for </a:t>
            </a:r>
            <a:r>
              <a:rPr lang="en-GB" sz="2800" i="1" dirty="0" smtClean="0"/>
              <a:t>spoken</a:t>
            </a:r>
            <a:r>
              <a:rPr lang="en-GB" sz="2800" dirty="0" smtClean="0"/>
              <a:t> Dutch</a:t>
            </a:r>
          </a:p>
          <a:p>
            <a:pPr lvl="1">
              <a:lnSpc>
                <a:spcPct val="80000"/>
              </a:lnSpc>
            </a:pPr>
            <a:r>
              <a:rPr lang="en-GB" sz="2400" dirty="0" smtClean="0"/>
              <a:t>CGN= Corpus </a:t>
            </a:r>
            <a:r>
              <a:rPr lang="en-GB" sz="2400" dirty="0" err="1" smtClean="0"/>
              <a:t>Gesproken</a:t>
            </a:r>
            <a:r>
              <a:rPr lang="en-GB" sz="2400" dirty="0" smtClean="0"/>
              <a:t> </a:t>
            </a:r>
            <a:r>
              <a:rPr lang="en-GB" sz="2400" dirty="0" err="1" smtClean="0"/>
              <a:t>Nederlands</a:t>
            </a:r>
            <a:endParaRPr lang="en-GB" sz="2400" dirty="0" smtClean="0"/>
          </a:p>
          <a:p>
            <a:pPr>
              <a:lnSpc>
                <a:spcPct val="80000"/>
              </a:lnSpc>
            </a:pPr>
            <a:r>
              <a:rPr lang="en-GB" dirty="0" smtClean="0"/>
              <a:t>Size: app. 1m tokens each</a:t>
            </a:r>
          </a:p>
          <a:p>
            <a:pPr>
              <a:lnSpc>
                <a:spcPct val="80000"/>
              </a:lnSpc>
            </a:pPr>
            <a:r>
              <a:rPr lang="en-GB" dirty="0" smtClean="0"/>
              <a:t>Both are encoded in </a:t>
            </a:r>
            <a:r>
              <a:rPr lang="en-GB" i="1" dirty="0" smtClean="0">
                <a:hlinkClick r:id="rId2"/>
              </a:rPr>
              <a:t>XML</a:t>
            </a:r>
            <a:endParaRPr lang="en-GB" i="1" dirty="0" smtClean="0"/>
          </a:p>
          <a:p>
            <a:pPr lvl="1">
              <a:lnSpc>
                <a:spcPct val="80000"/>
              </a:lnSpc>
            </a:pPr>
            <a:r>
              <a:rPr lang="en-GB" i="1" dirty="0" smtClean="0"/>
              <a:t>XML= </a:t>
            </a:r>
            <a:r>
              <a:rPr lang="en-GB" i="1" dirty="0" err="1" smtClean="0"/>
              <a:t>eXtensible</a:t>
            </a:r>
            <a:r>
              <a:rPr lang="en-GB" i="1" dirty="0" smtClean="0"/>
              <a:t> Mark-up Language</a:t>
            </a:r>
          </a:p>
          <a:p>
            <a:pPr lvl="1">
              <a:lnSpc>
                <a:spcPct val="80000"/>
              </a:lnSpc>
            </a:pPr>
            <a:r>
              <a:rPr lang="en-GB" i="1" dirty="0" smtClean="0">
                <a:hlinkClick r:id="rId3"/>
              </a:rPr>
              <a:t>W3C</a:t>
            </a:r>
            <a:r>
              <a:rPr lang="en-GB" i="1" dirty="0" smtClean="0"/>
              <a:t> standard </a:t>
            </a:r>
            <a:r>
              <a:rPr lang="en-GB" dirty="0" smtClean="0"/>
              <a:t>for the exchange of data </a:t>
            </a:r>
            <a:endParaRPr lang="en-GB" i="1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Treebanks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10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03323389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Start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P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100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43608" y="4653136"/>
            <a:ext cx="360040" cy="144016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530024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Start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P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101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0024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P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102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522817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Start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N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103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3" name="Picture 2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0024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Start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N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104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8" y="967662"/>
            <a:ext cx="9144000" cy="492267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104168" y="2976305"/>
            <a:ext cx="467832" cy="452694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/>
          <p:cNvSpPr/>
          <p:nvPr/>
        </p:nvSpPr>
        <p:spPr>
          <a:xfrm>
            <a:off x="4860032" y="2976305"/>
            <a:ext cx="481752" cy="452694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530024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Start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N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105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21438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Start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N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106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79912" y="4869160"/>
            <a:ext cx="216024" cy="144016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3921438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N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107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9750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Some examples are incorrectly included because they are wrongly marked as subordinate clauses</a:t>
            </a:r>
          </a:p>
          <a:p>
            <a:endParaRPr lang="en-US" sz="16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N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108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9144000" cy="492267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004048" y="4149080"/>
            <a:ext cx="467832" cy="452694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0160217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Start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</a:t>
            </a:r>
            <a:r>
              <a:rPr lang="en-US" dirty="0" err="1" smtClean="0"/>
              <a:t>Prt</a:t>
            </a:r>
            <a:r>
              <a:rPr lang="en-US" dirty="0" smtClean="0"/>
              <a:t> V </a:t>
            </a:r>
            <a:r>
              <a:rPr lang="en-US" dirty="0" err="1" smtClean="0"/>
              <a:t>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109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0024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Context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GrETEL and </a:t>
            </a:r>
            <a:r>
              <a:rPr lang="en-US" sz="2800" dirty="0" err="1" smtClean="0"/>
              <a:t>Treebanks</a:t>
            </a:r>
            <a:endParaRPr lang="en-US" sz="28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800" b="1" dirty="0" smtClean="0"/>
              <a:t>Example Parse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Searching in treebanks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Searching with GrETEL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Searching with GrETEL: Limitations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Comparison with Google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Conclusions and Invitation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11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2560891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Start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</a:t>
            </a:r>
            <a:r>
              <a:rPr lang="en-US" dirty="0" err="1" smtClean="0"/>
              <a:t>Prt</a:t>
            </a:r>
            <a:r>
              <a:rPr lang="en-US" dirty="0" smtClean="0"/>
              <a:t> V </a:t>
            </a:r>
            <a:r>
              <a:rPr lang="en-US" dirty="0" err="1" smtClean="0"/>
              <a:t>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110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0024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Start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</a:t>
            </a:r>
            <a:r>
              <a:rPr lang="en-US" dirty="0" err="1" smtClean="0"/>
              <a:t>Prt</a:t>
            </a:r>
            <a:r>
              <a:rPr lang="en-US" dirty="0" smtClean="0"/>
              <a:t>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111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372200" y="4077072"/>
            <a:ext cx="864096" cy="452694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/>
          <p:cNvSpPr/>
          <p:nvPr/>
        </p:nvSpPr>
        <p:spPr>
          <a:xfrm>
            <a:off x="5868144" y="3683495"/>
            <a:ext cx="1368152" cy="452694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530024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There is a bug here </a:t>
            </a:r>
            <a:r>
              <a:rPr lang="en-US" sz="2400" dirty="0" err="1" smtClean="0"/>
              <a:t>wrt</a:t>
            </a:r>
            <a:r>
              <a:rPr lang="en-US" sz="2400" dirty="0" smtClean="0"/>
              <a:t> `respect word order’ (I reported it)</a:t>
            </a:r>
          </a:p>
          <a:p>
            <a:r>
              <a:rPr lang="en-US" sz="2400" dirty="0" smtClean="0"/>
              <a:t>Of the 12 examples, 9 have order </a:t>
            </a:r>
            <a:r>
              <a:rPr lang="en-US" sz="2400" dirty="0" err="1" smtClean="0"/>
              <a:t>Prt</a:t>
            </a:r>
            <a:r>
              <a:rPr lang="en-US" sz="2400" dirty="0" smtClean="0"/>
              <a:t> V </a:t>
            </a:r>
            <a:r>
              <a:rPr lang="en-US" sz="2400" dirty="0" err="1" smtClean="0"/>
              <a:t>V</a:t>
            </a:r>
            <a:r>
              <a:rPr lang="en-US" sz="2400" dirty="0" smtClean="0"/>
              <a:t> </a:t>
            </a:r>
            <a:r>
              <a:rPr lang="en-US" sz="2400" dirty="0" err="1" smtClean="0"/>
              <a:t>V</a:t>
            </a:r>
            <a:r>
              <a:rPr lang="en-US" sz="2400" dirty="0" smtClean="0"/>
              <a:t>, 3 have order V </a:t>
            </a:r>
            <a:r>
              <a:rPr lang="en-US" sz="2400" dirty="0" err="1" smtClean="0"/>
              <a:t>Prt</a:t>
            </a:r>
            <a:r>
              <a:rPr lang="en-US" sz="2400" dirty="0" smtClean="0"/>
              <a:t> V V:</a:t>
            </a:r>
          </a:p>
          <a:p>
            <a:pPr lvl="1"/>
            <a:r>
              <a:rPr lang="en-US" sz="2400" i="1" dirty="0" smtClean="0"/>
              <a:t>Had </a:t>
            </a:r>
            <a:r>
              <a:rPr lang="en-US" sz="2400" i="1" dirty="0" err="1" smtClean="0"/>
              <a:t>mee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mogen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doen</a:t>
            </a:r>
            <a:endParaRPr lang="en-US" sz="2400" i="1" dirty="0" smtClean="0"/>
          </a:p>
          <a:p>
            <a:pPr lvl="1"/>
            <a:r>
              <a:rPr lang="en-US" sz="2400" i="1" dirty="0" err="1" smtClean="0"/>
              <a:t>Hebben</a:t>
            </a:r>
            <a:r>
              <a:rPr lang="en-US" sz="2400" i="1" dirty="0" smtClean="0"/>
              <a:t> toe </a:t>
            </a:r>
            <a:r>
              <a:rPr lang="en-US" sz="2400" i="1" dirty="0" err="1" smtClean="0"/>
              <a:t>kunnen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voegen</a:t>
            </a:r>
            <a:endParaRPr lang="en-US" sz="2400" i="1" dirty="0" smtClean="0"/>
          </a:p>
          <a:p>
            <a:pPr lvl="1"/>
            <a:r>
              <a:rPr lang="en-US" sz="2400" i="1" dirty="0" smtClean="0"/>
              <a:t>Had </a:t>
            </a:r>
            <a:r>
              <a:rPr lang="en-US" sz="2400" i="1" dirty="0" err="1" smtClean="0"/>
              <a:t>mee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kunnen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krijgen</a:t>
            </a:r>
            <a:endParaRPr lang="en-US" sz="2400" i="1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</a:t>
            </a:r>
            <a:r>
              <a:rPr lang="en-US" dirty="0" err="1" smtClean="0"/>
              <a:t>Prt</a:t>
            </a:r>
            <a:r>
              <a:rPr lang="en-US" dirty="0" smtClean="0"/>
              <a:t>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112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2651619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Start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Mod/A V </a:t>
            </a:r>
            <a:r>
              <a:rPr lang="en-US" dirty="0" err="1" smtClean="0"/>
              <a:t>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113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0024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Start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Mod/A V </a:t>
            </a:r>
            <a:r>
              <a:rPr lang="en-US" dirty="0" err="1"/>
              <a:t>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114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88919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Start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Mod/A V </a:t>
            </a:r>
            <a:r>
              <a:rPr lang="en-US" dirty="0" err="1"/>
              <a:t>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115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389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With no order restrictions: 13 matches</a:t>
            </a:r>
          </a:p>
          <a:p>
            <a:r>
              <a:rPr lang="en-US" sz="2400" dirty="0" smtClean="0"/>
              <a:t>Distinction between adverb and secondary predicate is not made: most if not all are adverbs</a:t>
            </a:r>
          </a:p>
          <a:p>
            <a:r>
              <a:rPr lang="en-US" sz="2400" dirty="0" smtClean="0"/>
              <a:t>No examples with the order: V </a:t>
            </a:r>
            <a:r>
              <a:rPr lang="en-US" sz="2400" dirty="0" err="1" smtClean="0"/>
              <a:t>Adj</a:t>
            </a:r>
            <a:r>
              <a:rPr lang="en-US" sz="2400" dirty="0" smtClean="0"/>
              <a:t> V </a:t>
            </a:r>
            <a:r>
              <a:rPr lang="en-US" sz="2400" dirty="0" err="1" smtClean="0"/>
              <a:t>V</a:t>
            </a:r>
            <a:r>
              <a:rPr lang="en-US" sz="2400" dirty="0" smtClean="0"/>
              <a:t> except </a:t>
            </a:r>
          </a:p>
          <a:p>
            <a:pPr lvl="1"/>
            <a:r>
              <a:rPr lang="nl-NL" sz="2400" i="1" dirty="0" smtClean="0"/>
              <a:t>terwijl </a:t>
            </a:r>
            <a:r>
              <a:rPr lang="nl-NL" sz="2400" i="1" dirty="0"/>
              <a:t>we op het einde van 't jaar tijdens uh de examenreeks </a:t>
            </a:r>
            <a:r>
              <a:rPr lang="nl-NL" sz="2400" b="1" i="1" dirty="0"/>
              <a:t>moesten</a:t>
            </a:r>
            <a:r>
              <a:rPr lang="nl-NL" sz="2400" i="1" dirty="0"/>
              <a:t> we </a:t>
            </a:r>
            <a:r>
              <a:rPr lang="nl-NL" sz="2400" b="1" i="1" dirty="0"/>
              <a:t>mondeling komen toelichten </a:t>
            </a:r>
            <a:r>
              <a:rPr lang="nl-NL" sz="2400" i="1" dirty="0"/>
              <a:t>wat we hadden gedaan </a:t>
            </a:r>
            <a:r>
              <a:rPr lang="nl-NL" sz="800" dirty="0" smtClean="0"/>
              <a:t>.</a:t>
            </a:r>
          </a:p>
          <a:p>
            <a:r>
              <a:rPr lang="en-US" sz="2400" dirty="0" smtClean="0"/>
              <a:t>But this is a different construction with probably a transition from subordinate to main clause (see resumed subject)</a:t>
            </a:r>
          </a:p>
          <a:p>
            <a:r>
              <a:rPr lang="en-US" sz="2400" dirty="0" smtClean="0"/>
              <a:t>With order restriction </a:t>
            </a:r>
            <a:r>
              <a:rPr lang="en-US" sz="2400" dirty="0" err="1" smtClean="0"/>
              <a:t>Adj</a:t>
            </a:r>
            <a:r>
              <a:rPr lang="en-US" sz="2400" dirty="0" smtClean="0"/>
              <a:t> V </a:t>
            </a:r>
            <a:r>
              <a:rPr lang="en-US" sz="2400" dirty="0" err="1" smtClean="0"/>
              <a:t>V</a:t>
            </a:r>
            <a:r>
              <a:rPr lang="en-US" sz="2400" dirty="0" smtClean="0"/>
              <a:t> </a:t>
            </a:r>
            <a:r>
              <a:rPr lang="en-US" sz="2400" dirty="0" err="1" smtClean="0"/>
              <a:t>V</a:t>
            </a:r>
            <a:r>
              <a:rPr lang="en-US" sz="2400" dirty="0" smtClean="0"/>
              <a:t> : also 13 matches</a:t>
            </a:r>
          </a:p>
          <a:p>
            <a:r>
              <a:rPr lang="en-US" sz="2400" dirty="0" smtClean="0"/>
              <a:t>With order restriction V </a:t>
            </a:r>
            <a:r>
              <a:rPr lang="en-US" sz="2400" dirty="0" err="1" smtClean="0"/>
              <a:t>Adj</a:t>
            </a:r>
            <a:r>
              <a:rPr lang="en-US" sz="2400" dirty="0" smtClean="0"/>
              <a:t> V V: no matches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Mod/A V </a:t>
            </a:r>
            <a:r>
              <a:rPr lang="en-US" dirty="0" err="1"/>
              <a:t>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116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530024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Mod/A V </a:t>
            </a:r>
            <a:r>
              <a:rPr lang="en-US" dirty="0" err="1"/>
              <a:t>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117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2651619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N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118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96172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N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119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" y="844327"/>
            <a:ext cx="9144000" cy="492267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716016" y="3645024"/>
            <a:ext cx="288032" cy="432048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1690203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GB" sz="2800" dirty="0" smtClean="0"/>
              <a:t>LASSY-Small: treebank for </a:t>
            </a:r>
            <a:r>
              <a:rPr lang="en-GB" sz="2800" i="1" dirty="0" smtClean="0"/>
              <a:t>written</a:t>
            </a:r>
            <a:r>
              <a:rPr lang="en-GB" sz="2800" dirty="0" smtClean="0"/>
              <a:t> Dutch </a:t>
            </a:r>
          </a:p>
          <a:p>
            <a:pPr>
              <a:lnSpc>
                <a:spcPct val="80000"/>
              </a:lnSpc>
            </a:pPr>
            <a:r>
              <a:rPr lang="en-GB" sz="2800" dirty="0" smtClean="0"/>
              <a:t>CGN treebank: for </a:t>
            </a:r>
            <a:r>
              <a:rPr lang="en-GB" sz="2800" i="1" dirty="0" smtClean="0"/>
              <a:t>spoken</a:t>
            </a:r>
            <a:r>
              <a:rPr lang="en-GB" sz="2800" dirty="0" smtClean="0"/>
              <a:t> Dutch</a:t>
            </a:r>
          </a:p>
          <a:p>
            <a:pPr lvl="1">
              <a:lnSpc>
                <a:spcPct val="80000"/>
              </a:lnSpc>
            </a:pPr>
            <a:r>
              <a:rPr lang="en-GB" sz="2400" dirty="0" smtClean="0"/>
              <a:t>CGN= Corpus </a:t>
            </a:r>
            <a:r>
              <a:rPr lang="en-GB" sz="2400" dirty="0" err="1" smtClean="0"/>
              <a:t>Gesproken</a:t>
            </a:r>
            <a:r>
              <a:rPr lang="en-GB" sz="2400" dirty="0" smtClean="0"/>
              <a:t> </a:t>
            </a:r>
            <a:r>
              <a:rPr lang="en-GB" sz="2400" dirty="0" err="1" smtClean="0"/>
              <a:t>Nederlands</a:t>
            </a:r>
            <a:endParaRPr lang="en-GB" sz="2400" dirty="0" smtClean="0"/>
          </a:p>
          <a:p>
            <a:pPr>
              <a:lnSpc>
                <a:spcPct val="80000"/>
              </a:lnSpc>
            </a:pPr>
            <a:r>
              <a:rPr lang="en-GB" dirty="0" smtClean="0"/>
              <a:t>Both are encoded in </a:t>
            </a:r>
            <a:r>
              <a:rPr lang="en-GB" i="1" dirty="0" smtClean="0">
                <a:hlinkClick r:id="rId2"/>
              </a:rPr>
              <a:t>XML</a:t>
            </a:r>
            <a:endParaRPr lang="en-GB" i="1" dirty="0" smtClean="0"/>
          </a:p>
          <a:p>
            <a:pPr lvl="1">
              <a:lnSpc>
                <a:spcPct val="80000"/>
              </a:lnSpc>
            </a:pPr>
            <a:r>
              <a:rPr lang="en-GB" i="1" dirty="0" smtClean="0"/>
              <a:t>XML= </a:t>
            </a:r>
            <a:r>
              <a:rPr lang="en-GB" i="1" dirty="0" err="1" smtClean="0"/>
              <a:t>eXtensible</a:t>
            </a:r>
            <a:r>
              <a:rPr lang="en-GB" i="1" dirty="0" smtClean="0"/>
              <a:t> Mark-up Language</a:t>
            </a:r>
          </a:p>
          <a:p>
            <a:pPr lvl="1">
              <a:lnSpc>
                <a:spcPct val="80000"/>
              </a:lnSpc>
            </a:pPr>
            <a:r>
              <a:rPr lang="en-GB" i="1" dirty="0" smtClean="0">
                <a:hlinkClick r:id="rId3"/>
              </a:rPr>
              <a:t>W3C</a:t>
            </a:r>
            <a:r>
              <a:rPr lang="en-GB" i="1" dirty="0" smtClean="0"/>
              <a:t> standard </a:t>
            </a:r>
            <a:r>
              <a:rPr lang="en-GB" dirty="0" smtClean="0"/>
              <a:t>for the exchange of data </a:t>
            </a:r>
            <a:endParaRPr lang="en-GB" i="1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Parse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12</a:t>
            </a:fld>
            <a:endParaRPr lang="en-GB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340768"/>
            <a:ext cx="8820472" cy="524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7608187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GB" sz="2800" dirty="0"/>
              <a:t>//node[@cat="</a:t>
            </a:r>
            <a:r>
              <a:rPr lang="en-GB" sz="2800" dirty="0" err="1"/>
              <a:t>inf</a:t>
            </a:r>
            <a:r>
              <a:rPr lang="en-GB" sz="2800" dirty="0"/>
              <a:t>" and node[@</a:t>
            </a:r>
            <a:r>
              <a:rPr lang="en-GB" sz="2800" dirty="0" err="1"/>
              <a:t>rel</a:t>
            </a:r>
            <a:r>
              <a:rPr lang="en-GB" sz="2800" dirty="0"/>
              <a:t>="</a:t>
            </a:r>
            <a:r>
              <a:rPr lang="en-GB" sz="2800" dirty="0" err="1"/>
              <a:t>hd</a:t>
            </a:r>
            <a:r>
              <a:rPr lang="en-GB" sz="2800" dirty="0"/>
              <a:t>" and @</a:t>
            </a:r>
            <a:r>
              <a:rPr lang="en-GB" sz="2800" dirty="0" err="1"/>
              <a:t>pt</a:t>
            </a:r>
            <a:r>
              <a:rPr lang="en-GB" sz="2800" dirty="0"/>
              <a:t>="</a:t>
            </a:r>
            <a:r>
              <a:rPr lang="en-GB" sz="2800" dirty="0" err="1"/>
              <a:t>ww</a:t>
            </a:r>
            <a:r>
              <a:rPr lang="en-GB" sz="2800" dirty="0"/>
              <a:t>" and number(@begin) </a:t>
            </a:r>
            <a:r>
              <a:rPr lang="en-GB" sz="2800" b="1" dirty="0" smtClean="0">
                <a:solidFill>
                  <a:srgbClr val="FF0000"/>
                </a:solidFill>
              </a:rPr>
              <a:t>&lt;</a:t>
            </a:r>
            <a:r>
              <a:rPr lang="en-GB" sz="2800" dirty="0" smtClean="0"/>
              <a:t> </a:t>
            </a:r>
            <a:r>
              <a:rPr lang="en-GB" sz="2800" dirty="0"/>
              <a:t>number(../node[@</a:t>
            </a:r>
            <a:r>
              <a:rPr lang="en-GB" sz="2800" dirty="0" err="1"/>
              <a:t>rel</a:t>
            </a:r>
            <a:r>
              <a:rPr lang="en-GB" sz="2800" dirty="0"/>
              <a:t>="</a:t>
            </a:r>
            <a:r>
              <a:rPr lang="en-GB" sz="2800" dirty="0" err="1"/>
              <a:t>vc</a:t>
            </a:r>
            <a:r>
              <a:rPr lang="en-GB" sz="2800" dirty="0"/>
              <a:t>" and @cat="</a:t>
            </a:r>
            <a:r>
              <a:rPr lang="en-GB" sz="2800" dirty="0" err="1"/>
              <a:t>inf</a:t>
            </a:r>
            <a:r>
              <a:rPr lang="en-GB" sz="2800" dirty="0"/>
              <a:t>"]/node[@</a:t>
            </a:r>
            <a:r>
              <a:rPr lang="en-GB" sz="2800" dirty="0" err="1"/>
              <a:t>rel</a:t>
            </a:r>
            <a:r>
              <a:rPr lang="en-GB" sz="2800" dirty="0"/>
              <a:t>="obj1" and @</a:t>
            </a:r>
            <a:r>
              <a:rPr lang="en-GB" sz="2800" dirty="0" err="1"/>
              <a:t>pt</a:t>
            </a:r>
            <a:r>
              <a:rPr lang="en-GB" sz="2800" dirty="0"/>
              <a:t>="n"]/@begin)] and node[@</a:t>
            </a:r>
            <a:r>
              <a:rPr lang="en-GB" sz="2800" dirty="0" err="1"/>
              <a:t>rel</a:t>
            </a:r>
            <a:r>
              <a:rPr lang="en-GB" sz="2800" dirty="0"/>
              <a:t>="</a:t>
            </a:r>
            <a:r>
              <a:rPr lang="en-GB" sz="2800" dirty="0" err="1"/>
              <a:t>vc</a:t>
            </a:r>
            <a:r>
              <a:rPr lang="en-GB" sz="2800" dirty="0"/>
              <a:t>" and @cat="</a:t>
            </a:r>
            <a:r>
              <a:rPr lang="en-GB" sz="2800" dirty="0" err="1"/>
              <a:t>inf</a:t>
            </a:r>
            <a:r>
              <a:rPr lang="en-GB" sz="2800" dirty="0"/>
              <a:t>" and node[@</a:t>
            </a:r>
            <a:r>
              <a:rPr lang="en-GB" sz="2800" dirty="0" err="1"/>
              <a:t>rel</a:t>
            </a:r>
            <a:r>
              <a:rPr lang="en-GB" sz="2800" dirty="0"/>
              <a:t>="obj1" and @</a:t>
            </a:r>
            <a:r>
              <a:rPr lang="en-GB" sz="2800" dirty="0" err="1"/>
              <a:t>pt</a:t>
            </a:r>
            <a:r>
              <a:rPr lang="en-GB" sz="2800" dirty="0"/>
              <a:t>="n" and number(@begin) &lt; number(../node[@</a:t>
            </a:r>
            <a:r>
              <a:rPr lang="en-GB" sz="2800" dirty="0" err="1"/>
              <a:t>rel</a:t>
            </a:r>
            <a:r>
              <a:rPr lang="en-GB" sz="2800" dirty="0"/>
              <a:t>="</a:t>
            </a:r>
            <a:r>
              <a:rPr lang="en-GB" sz="2800" dirty="0" err="1"/>
              <a:t>hd</a:t>
            </a:r>
            <a:r>
              <a:rPr lang="en-GB" sz="2800" dirty="0"/>
              <a:t>" and @</a:t>
            </a:r>
            <a:r>
              <a:rPr lang="en-GB" sz="2800" dirty="0" err="1"/>
              <a:t>pt</a:t>
            </a:r>
            <a:r>
              <a:rPr lang="en-GB" sz="2800" dirty="0"/>
              <a:t>="</a:t>
            </a:r>
            <a:r>
              <a:rPr lang="en-GB" sz="2800" dirty="0" err="1"/>
              <a:t>ww</a:t>
            </a:r>
            <a:r>
              <a:rPr lang="en-GB" sz="2800" dirty="0"/>
              <a:t>"]/@begin)] and node[@</a:t>
            </a:r>
            <a:r>
              <a:rPr lang="en-GB" sz="2800" dirty="0" err="1"/>
              <a:t>rel</a:t>
            </a:r>
            <a:r>
              <a:rPr lang="en-GB" sz="2800" dirty="0"/>
              <a:t>="</a:t>
            </a:r>
            <a:r>
              <a:rPr lang="en-GB" sz="2800" dirty="0" err="1"/>
              <a:t>hd</a:t>
            </a:r>
            <a:r>
              <a:rPr lang="en-GB" sz="2800" dirty="0"/>
              <a:t>" and @</a:t>
            </a:r>
            <a:r>
              <a:rPr lang="en-GB" sz="2800" dirty="0" err="1"/>
              <a:t>pt</a:t>
            </a:r>
            <a:r>
              <a:rPr lang="en-GB" sz="2800" dirty="0"/>
              <a:t>="</a:t>
            </a:r>
            <a:r>
              <a:rPr lang="en-GB" sz="2800" dirty="0" err="1"/>
              <a:t>ww</a:t>
            </a:r>
            <a:r>
              <a:rPr lang="en-GB" sz="2800" dirty="0"/>
              <a:t>"]]]</a:t>
            </a:r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N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120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8763277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N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121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34013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N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122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5756771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Predc</a:t>
            </a:r>
            <a:r>
              <a:rPr lang="en-US" dirty="0" smtClean="0"/>
              <a:t>/A V </a:t>
            </a:r>
            <a:r>
              <a:rPr lang="en-US" dirty="0" err="1" smtClean="0"/>
              <a:t>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123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67553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Predc</a:t>
            </a:r>
            <a:r>
              <a:rPr lang="en-US" dirty="0"/>
              <a:t>/A V </a:t>
            </a:r>
            <a:r>
              <a:rPr lang="en-US" dirty="0" err="1"/>
              <a:t>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124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98148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Predc</a:t>
            </a:r>
            <a:r>
              <a:rPr lang="en-US" dirty="0"/>
              <a:t>/A V </a:t>
            </a:r>
            <a:r>
              <a:rPr lang="en-US" dirty="0" err="1"/>
              <a:t>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125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3555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Predc</a:t>
            </a:r>
            <a:r>
              <a:rPr lang="en-US" dirty="0"/>
              <a:t>/A V </a:t>
            </a:r>
            <a:r>
              <a:rPr lang="en-US" dirty="0" err="1"/>
              <a:t>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126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133555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</a:t>
            </a:r>
            <a:r>
              <a:rPr lang="en-US" dirty="0" err="1" smtClean="0"/>
              <a:t>Predc</a:t>
            </a:r>
            <a:r>
              <a:rPr lang="en-US" dirty="0" smtClean="0"/>
              <a:t>/A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127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802038" y="42930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133555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 </a:t>
            </a:r>
            <a:r>
              <a:rPr lang="en-US" dirty="0" err="1"/>
              <a:t>Predc</a:t>
            </a:r>
            <a:r>
              <a:rPr lang="en-US" dirty="0"/>
              <a:t>/A 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128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3555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 </a:t>
            </a:r>
            <a:r>
              <a:rPr lang="en-US" dirty="0" err="1"/>
              <a:t>Predc</a:t>
            </a:r>
            <a:r>
              <a:rPr lang="en-US" dirty="0"/>
              <a:t>/A 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129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133555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dirty="0" smtClean="0"/>
              <a:t>In XML (simplified): 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400" dirty="0" smtClean="0"/>
              <a:t>&lt;node </a:t>
            </a:r>
            <a:r>
              <a:rPr lang="en-US" sz="2400" dirty="0" err="1" smtClean="0"/>
              <a:t>rel</a:t>
            </a:r>
            <a:r>
              <a:rPr lang="en-US" sz="2400" dirty="0" smtClean="0"/>
              <a:t> = "top"</a:t>
            </a:r>
            <a:r>
              <a:rPr lang="en-US" sz="2400" i="1" dirty="0" smtClean="0"/>
              <a:t> </a:t>
            </a:r>
            <a:r>
              <a:rPr lang="en-US" sz="2400" dirty="0" smtClean="0"/>
              <a:t>cat="top"&gt;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400" dirty="0" smtClean="0"/>
              <a:t>   &lt;node </a:t>
            </a:r>
            <a:r>
              <a:rPr lang="en-US" sz="2400" dirty="0" err="1" smtClean="0"/>
              <a:t>rel</a:t>
            </a:r>
            <a:r>
              <a:rPr lang="en-US" sz="2400" dirty="0" smtClean="0"/>
              <a:t> = "--" cat="</a:t>
            </a:r>
            <a:r>
              <a:rPr lang="en-US" sz="2400" dirty="0" err="1" smtClean="0"/>
              <a:t>smain</a:t>
            </a:r>
            <a:r>
              <a:rPr lang="en-US" sz="2400" dirty="0" smtClean="0"/>
              <a:t>"&gt; 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400" dirty="0" smtClean="0"/>
              <a:t>       &lt;node </a:t>
            </a:r>
            <a:r>
              <a:rPr lang="en-US" sz="2400" dirty="0" err="1" smtClean="0"/>
              <a:t>rel</a:t>
            </a:r>
            <a:r>
              <a:rPr lang="en-US" sz="2400" dirty="0" smtClean="0"/>
              <a:t>="</a:t>
            </a:r>
            <a:r>
              <a:rPr lang="en-US" sz="2400" dirty="0" err="1" smtClean="0"/>
              <a:t>su</a:t>
            </a:r>
            <a:r>
              <a:rPr lang="en-US" sz="2400" dirty="0" smtClean="0"/>
              <a:t>" pos="</a:t>
            </a:r>
            <a:r>
              <a:rPr lang="en-US" sz="2400" dirty="0" err="1" smtClean="0"/>
              <a:t>pron</a:t>
            </a:r>
            <a:r>
              <a:rPr lang="en-US" sz="2400" dirty="0" smtClean="0"/>
              <a:t>" root="</a:t>
            </a:r>
            <a:r>
              <a:rPr lang="en-US" sz="2400" dirty="0" err="1" smtClean="0"/>
              <a:t>hij</a:t>
            </a:r>
            <a:r>
              <a:rPr lang="en-US" sz="2400" dirty="0" smtClean="0"/>
              <a:t>"/&gt; 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400" dirty="0" smtClean="0"/>
              <a:t>       &lt;node </a:t>
            </a:r>
            <a:r>
              <a:rPr lang="en-US" sz="2400" dirty="0" err="1" smtClean="0"/>
              <a:t>rel</a:t>
            </a:r>
            <a:r>
              <a:rPr lang="en-US" sz="2400" dirty="0" smtClean="0"/>
              <a:t>="</a:t>
            </a:r>
            <a:r>
              <a:rPr lang="en-US" sz="2400" dirty="0" err="1" smtClean="0"/>
              <a:t>hd</a:t>
            </a:r>
            <a:r>
              <a:rPr lang="en-US" sz="2400" dirty="0" smtClean="0"/>
              <a:t>" pos="verb" root="</a:t>
            </a:r>
            <a:r>
              <a:rPr lang="en-US" sz="2400" dirty="0" err="1" smtClean="0"/>
              <a:t>koop</a:t>
            </a:r>
            <a:r>
              <a:rPr lang="en-US" sz="2400" dirty="0" smtClean="0"/>
              <a:t>"/&gt;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400" dirty="0" smtClean="0"/>
              <a:t>       &lt;node </a:t>
            </a:r>
            <a:r>
              <a:rPr lang="en-US" sz="2400" dirty="0" err="1" smtClean="0"/>
              <a:t>rel</a:t>
            </a:r>
            <a:r>
              <a:rPr lang="en-US" sz="2400" dirty="0" smtClean="0"/>
              <a:t>="obj1" cat="</a:t>
            </a:r>
            <a:r>
              <a:rPr lang="en-US" sz="2400" dirty="0" err="1" smtClean="0"/>
              <a:t>np</a:t>
            </a:r>
            <a:r>
              <a:rPr lang="en-US" sz="2400" dirty="0" smtClean="0"/>
              <a:t>"&gt;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400" dirty="0" smtClean="0"/>
              <a:t>          &lt;node </a:t>
            </a:r>
            <a:r>
              <a:rPr lang="en-US" sz="2400" dirty="0" err="1" smtClean="0"/>
              <a:t>rel</a:t>
            </a:r>
            <a:r>
              <a:rPr lang="en-US" sz="2400" dirty="0" smtClean="0"/>
              <a:t>="</a:t>
            </a:r>
            <a:r>
              <a:rPr lang="en-US" sz="2400" dirty="0" err="1" smtClean="0"/>
              <a:t>det</a:t>
            </a:r>
            <a:r>
              <a:rPr lang="en-US" sz="2400" dirty="0" smtClean="0"/>
              <a:t>" pos="</a:t>
            </a:r>
            <a:r>
              <a:rPr lang="en-US" sz="2400" dirty="0" err="1" smtClean="0"/>
              <a:t>det</a:t>
            </a:r>
            <a:r>
              <a:rPr lang="en-US" sz="2400" dirty="0" smtClean="0"/>
              <a:t>" root="</a:t>
            </a:r>
            <a:r>
              <a:rPr lang="en-US" sz="2400" dirty="0" err="1" smtClean="0"/>
              <a:t>een</a:t>
            </a:r>
            <a:r>
              <a:rPr lang="en-US" sz="2400" dirty="0" smtClean="0"/>
              <a:t>"/&gt;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400" dirty="0" smtClean="0"/>
              <a:t>          &lt;node </a:t>
            </a:r>
            <a:r>
              <a:rPr lang="en-US" sz="2400" dirty="0" err="1" smtClean="0"/>
              <a:t>rel</a:t>
            </a:r>
            <a:r>
              <a:rPr lang="en-US" sz="2400" dirty="0" smtClean="0"/>
              <a:t>="</a:t>
            </a:r>
            <a:r>
              <a:rPr lang="en-US" sz="2400" dirty="0" err="1" smtClean="0"/>
              <a:t>hd</a:t>
            </a:r>
            <a:r>
              <a:rPr lang="en-US" sz="2400" dirty="0" smtClean="0"/>
              <a:t>"  pos="noun" root="</a:t>
            </a:r>
            <a:r>
              <a:rPr lang="en-US" sz="2400" dirty="0" err="1" smtClean="0"/>
              <a:t>boek</a:t>
            </a:r>
            <a:r>
              <a:rPr lang="en-US" sz="2400" dirty="0" smtClean="0"/>
              <a:t>"/&gt;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400" dirty="0" smtClean="0"/>
              <a:t>       &lt;/node&gt;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400" dirty="0" smtClean="0"/>
              <a:t>   &lt;/node&gt;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400" dirty="0" smtClean="0"/>
              <a:t>&lt;/node&gt;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Parse (XML)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13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8133257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 V </a:t>
            </a:r>
            <a:r>
              <a:rPr lang="en-US" dirty="0" err="1" smtClean="0"/>
              <a:t>V</a:t>
            </a:r>
            <a:r>
              <a:rPr lang="en-US" dirty="0" smtClean="0"/>
              <a:t> &amp; V PREP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130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6" name="Picture 5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3555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 V </a:t>
            </a:r>
            <a:r>
              <a:rPr lang="en-US" dirty="0" err="1" smtClean="0"/>
              <a:t>V</a:t>
            </a:r>
            <a:r>
              <a:rPr lang="en-US" dirty="0" smtClean="0"/>
              <a:t> &amp; V PREP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131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21711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 V </a:t>
            </a:r>
            <a:r>
              <a:rPr lang="en-US" dirty="0" err="1" smtClean="0"/>
              <a:t>V</a:t>
            </a:r>
            <a:r>
              <a:rPr lang="en-US" dirty="0" smtClean="0"/>
              <a:t> &amp; V PREP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132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21711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There is a bug here:</a:t>
            </a:r>
          </a:p>
          <a:p>
            <a:r>
              <a:rPr lang="en-US" sz="2800" dirty="0" smtClean="0"/>
              <a:t>Order restrictions are included in the query for</a:t>
            </a:r>
          </a:p>
          <a:p>
            <a:pPr lvl="1"/>
            <a:r>
              <a:rPr lang="nl-NL" dirty="0"/>
              <a:t>ER &lt; HEADV</a:t>
            </a:r>
          </a:p>
          <a:p>
            <a:pPr lvl="1"/>
            <a:r>
              <a:rPr lang="nl-NL" dirty="0"/>
              <a:t>ER &lt; PREP</a:t>
            </a:r>
          </a:p>
          <a:p>
            <a:pPr lvl="1"/>
            <a:r>
              <a:rPr lang="nl-NL" dirty="0"/>
              <a:t>PREP &lt; </a:t>
            </a:r>
            <a:r>
              <a:rPr lang="nl-NL" dirty="0" err="1" smtClean="0"/>
              <a:t>Compverb</a:t>
            </a:r>
            <a:endParaRPr lang="nl-NL" dirty="0"/>
          </a:p>
          <a:p>
            <a:r>
              <a:rPr lang="nl-NL" sz="2800" dirty="0" smtClean="0"/>
              <a:t>But </a:t>
            </a:r>
            <a:r>
              <a:rPr lang="nl-NL" sz="2800" dirty="0" err="1" smtClean="0"/>
              <a:t>lacking</a:t>
            </a:r>
            <a:r>
              <a:rPr lang="nl-NL" sz="2800" dirty="0" smtClean="0"/>
              <a:t> is:</a:t>
            </a:r>
            <a:endParaRPr lang="nl-NL" sz="2800" dirty="0"/>
          </a:p>
          <a:p>
            <a:pPr lvl="1"/>
            <a:r>
              <a:rPr lang="nl-NL" dirty="0"/>
              <a:t>PREP &lt; </a:t>
            </a:r>
            <a:r>
              <a:rPr lang="nl-NL" dirty="0" err="1" smtClean="0"/>
              <a:t>Headverb</a:t>
            </a:r>
            <a:endParaRPr lang="nl-NL" dirty="0" smtClean="0"/>
          </a:p>
          <a:p>
            <a:r>
              <a:rPr lang="en-US" dirty="0" smtClean="0"/>
              <a:t>Manual Count: P V V: 38(38); V P V: 14(14)</a:t>
            </a:r>
          </a:p>
          <a:p>
            <a:endParaRPr lang="nl-NL" dirty="0"/>
          </a:p>
          <a:p>
            <a:endParaRPr lang="en-US" sz="16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 V </a:t>
            </a:r>
            <a:r>
              <a:rPr lang="en-US" dirty="0" err="1" smtClean="0"/>
              <a:t>V</a:t>
            </a:r>
            <a:r>
              <a:rPr lang="en-US" dirty="0" smtClean="0"/>
              <a:t> &amp; V PREP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133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38621711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 V </a:t>
            </a:r>
            <a:r>
              <a:rPr lang="en-US" dirty="0" err="1" smtClean="0"/>
              <a:t>V</a:t>
            </a:r>
            <a:r>
              <a:rPr lang="en-US" dirty="0" smtClean="0"/>
              <a:t> &amp; V PREP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134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8621711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dirty="0"/>
              <a:t>//node[@cat="</a:t>
            </a:r>
            <a:r>
              <a:rPr lang="en-GB" sz="1800" dirty="0" err="1"/>
              <a:t>ssub</a:t>
            </a:r>
            <a:r>
              <a:rPr lang="en-GB" sz="1800" dirty="0"/>
              <a:t>" and </a:t>
            </a:r>
          </a:p>
          <a:p>
            <a:pPr marL="0" indent="0">
              <a:buNone/>
            </a:pPr>
            <a:r>
              <a:rPr lang="en-GB" sz="1800" dirty="0"/>
              <a:t>       node[@</a:t>
            </a:r>
            <a:r>
              <a:rPr lang="en-GB" sz="1800" dirty="0" err="1"/>
              <a:t>rel</a:t>
            </a:r>
            <a:r>
              <a:rPr lang="en-GB" sz="1800" dirty="0"/>
              <a:t>="</a:t>
            </a:r>
            <a:r>
              <a:rPr lang="en-GB" sz="1800" dirty="0" err="1"/>
              <a:t>hd</a:t>
            </a:r>
            <a:r>
              <a:rPr lang="en-GB" sz="1800" dirty="0"/>
              <a:t>" and @</a:t>
            </a:r>
            <a:r>
              <a:rPr lang="en-GB" sz="1800" dirty="0" err="1"/>
              <a:t>pt</a:t>
            </a:r>
            <a:r>
              <a:rPr lang="en-GB" sz="1800" dirty="0"/>
              <a:t>="</a:t>
            </a:r>
            <a:r>
              <a:rPr lang="en-GB" sz="1800" dirty="0" err="1"/>
              <a:t>ww</a:t>
            </a:r>
            <a:r>
              <a:rPr lang="en-GB" sz="1800" dirty="0"/>
              <a:t>" and number(@begin) &gt; number(../node[@</a:t>
            </a:r>
            <a:r>
              <a:rPr lang="en-GB" sz="1800" dirty="0" err="1"/>
              <a:t>rel</a:t>
            </a:r>
            <a:r>
              <a:rPr lang="en-GB" sz="1800" dirty="0"/>
              <a:t>="</a:t>
            </a:r>
            <a:r>
              <a:rPr lang="en-GB" sz="1800" dirty="0" err="1"/>
              <a:t>vc</a:t>
            </a:r>
            <a:r>
              <a:rPr lang="en-GB" sz="1800" dirty="0"/>
              <a:t>" and @cat="</a:t>
            </a:r>
            <a:r>
              <a:rPr lang="en-GB" sz="1800" dirty="0" err="1"/>
              <a:t>inf</a:t>
            </a:r>
            <a:r>
              <a:rPr lang="en-GB" sz="1800" dirty="0"/>
              <a:t>"]/node[@</a:t>
            </a:r>
            <a:r>
              <a:rPr lang="en-GB" sz="1800" dirty="0" err="1"/>
              <a:t>rel</a:t>
            </a:r>
            <a:r>
              <a:rPr lang="en-GB" sz="1800" dirty="0"/>
              <a:t>="</a:t>
            </a:r>
            <a:r>
              <a:rPr lang="en-GB" sz="1800" dirty="0" err="1"/>
              <a:t>ld</a:t>
            </a:r>
            <a:r>
              <a:rPr lang="en-GB" sz="1800" dirty="0"/>
              <a:t>" and @cat="pp"]/node[@</a:t>
            </a:r>
            <a:r>
              <a:rPr lang="en-GB" sz="1800" dirty="0" err="1"/>
              <a:t>rel</a:t>
            </a:r>
            <a:r>
              <a:rPr lang="en-GB" sz="1800" dirty="0"/>
              <a:t>="obj1" and @</a:t>
            </a:r>
            <a:r>
              <a:rPr lang="en-GB" sz="1800" dirty="0" err="1"/>
              <a:t>pt</a:t>
            </a:r>
            <a:r>
              <a:rPr lang="en-GB" sz="1800" dirty="0"/>
              <a:t>="</a:t>
            </a:r>
            <a:r>
              <a:rPr lang="en-GB" sz="1800" dirty="0" err="1"/>
              <a:t>vnw</a:t>
            </a:r>
            <a:r>
              <a:rPr lang="en-GB" sz="1800" dirty="0"/>
              <a:t>"]/@begin)] and</a:t>
            </a:r>
          </a:p>
          <a:p>
            <a:pPr marL="0" indent="0">
              <a:buNone/>
            </a:pPr>
            <a:r>
              <a:rPr lang="en-GB" sz="1800" dirty="0"/>
              <a:t>       node[@</a:t>
            </a:r>
            <a:r>
              <a:rPr lang="en-GB" sz="1800" dirty="0" err="1"/>
              <a:t>rel</a:t>
            </a:r>
            <a:r>
              <a:rPr lang="en-GB" sz="1800" dirty="0"/>
              <a:t>="</a:t>
            </a:r>
            <a:r>
              <a:rPr lang="en-GB" sz="1800" dirty="0" err="1"/>
              <a:t>vc</a:t>
            </a:r>
            <a:r>
              <a:rPr lang="en-GB" sz="1800" dirty="0"/>
              <a:t>" and @cat="</a:t>
            </a:r>
            <a:r>
              <a:rPr lang="en-GB" sz="1800" dirty="0" err="1"/>
              <a:t>inf</a:t>
            </a:r>
            <a:r>
              <a:rPr lang="en-GB" sz="1800" dirty="0"/>
              <a:t>" and </a:t>
            </a:r>
          </a:p>
          <a:p>
            <a:pPr marL="0" indent="0">
              <a:buNone/>
            </a:pPr>
            <a:r>
              <a:rPr lang="en-GB" sz="1800" dirty="0"/>
              <a:t>            node[@</a:t>
            </a:r>
            <a:r>
              <a:rPr lang="en-GB" sz="1800" dirty="0" err="1"/>
              <a:t>rel</a:t>
            </a:r>
            <a:r>
              <a:rPr lang="en-GB" sz="1800" dirty="0"/>
              <a:t>="</a:t>
            </a:r>
            <a:r>
              <a:rPr lang="en-GB" sz="1800" dirty="0" err="1"/>
              <a:t>ld</a:t>
            </a:r>
            <a:r>
              <a:rPr lang="en-GB" sz="1800" dirty="0"/>
              <a:t>" and @cat="pp" and </a:t>
            </a:r>
          </a:p>
          <a:p>
            <a:pPr marL="0" indent="0">
              <a:buNone/>
            </a:pPr>
            <a:r>
              <a:rPr lang="en-GB" sz="1800" dirty="0"/>
              <a:t>                 node[@</a:t>
            </a:r>
            <a:r>
              <a:rPr lang="en-GB" sz="1800" dirty="0" err="1"/>
              <a:t>rel</a:t>
            </a:r>
            <a:r>
              <a:rPr lang="en-GB" sz="1800" dirty="0"/>
              <a:t>="obj1" and @</a:t>
            </a:r>
            <a:r>
              <a:rPr lang="en-GB" sz="1800" dirty="0" err="1"/>
              <a:t>pt</a:t>
            </a:r>
            <a:r>
              <a:rPr lang="en-GB" sz="1800" dirty="0"/>
              <a:t>="</a:t>
            </a:r>
            <a:r>
              <a:rPr lang="en-GB" sz="1800" dirty="0" err="1"/>
              <a:t>vnw</a:t>
            </a:r>
            <a:r>
              <a:rPr lang="en-GB" sz="1800" dirty="0"/>
              <a:t>" and number(@begin) &lt; number(../node[@</a:t>
            </a:r>
            <a:r>
              <a:rPr lang="en-GB" sz="1800" dirty="0" err="1"/>
              <a:t>rel</a:t>
            </a:r>
            <a:r>
              <a:rPr lang="en-GB" sz="1800" dirty="0"/>
              <a:t>="</a:t>
            </a:r>
            <a:r>
              <a:rPr lang="en-GB" sz="1800" dirty="0" err="1"/>
              <a:t>hd</a:t>
            </a:r>
            <a:r>
              <a:rPr lang="en-GB" sz="1800" dirty="0"/>
              <a:t>" and @</a:t>
            </a:r>
            <a:r>
              <a:rPr lang="en-GB" sz="1800" dirty="0" err="1"/>
              <a:t>pt</a:t>
            </a:r>
            <a:r>
              <a:rPr lang="en-GB" sz="1800" dirty="0"/>
              <a:t>="</a:t>
            </a:r>
            <a:r>
              <a:rPr lang="en-GB" sz="1800" dirty="0" err="1"/>
              <a:t>vz</a:t>
            </a:r>
            <a:r>
              <a:rPr lang="en-GB" sz="1800" dirty="0"/>
              <a:t>"]/@begin)] and </a:t>
            </a:r>
          </a:p>
          <a:p>
            <a:pPr marL="0" indent="0">
              <a:buNone/>
            </a:pPr>
            <a:r>
              <a:rPr lang="en-GB" sz="1800" dirty="0"/>
              <a:t>                 node[@</a:t>
            </a:r>
            <a:r>
              <a:rPr lang="en-GB" sz="1800" dirty="0" err="1"/>
              <a:t>rel</a:t>
            </a:r>
            <a:r>
              <a:rPr lang="en-GB" sz="1800" dirty="0"/>
              <a:t>="</a:t>
            </a:r>
            <a:r>
              <a:rPr lang="en-GB" sz="1800" dirty="0" err="1"/>
              <a:t>hd</a:t>
            </a:r>
            <a:r>
              <a:rPr lang="en-GB" sz="1800" dirty="0"/>
              <a:t>" and @</a:t>
            </a:r>
            <a:r>
              <a:rPr lang="en-GB" sz="1800" dirty="0" err="1"/>
              <a:t>pt</a:t>
            </a:r>
            <a:r>
              <a:rPr lang="en-GB" sz="1800" dirty="0"/>
              <a:t>="</a:t>
            </a:r>
            <a:r>
              <a:rPr lang="en-GB" sz="1800" dirty="0" err="1"/>
              <a:t>vz</a:t>
            </a:r>
            <a:r>
              <a:rPr lang="en-GB" sz="1800" dirty="0"/>
              <a:t>" and number(@begin) </a:t>
            </a:r>
            <a:r>
              <a:rPr lang="en-GB" sz="1800" dirty="0" smtClean="0"/>
              <a:t> </a:t>
            </a:r>
            <a:r>
              <a:rPr lang="en-GB" sz="1800" b="1" dirty="0" smtClean="0">
                <a:solidFill>
                  <a:srgbClr val="FF0000"/>
                </a:solidFill>
              </a:rPr>
              <a:t>&gt;</a:t>
            </a:r>
            <a:r>
              <a:rPr lang="en-GB" sz="1800" dirty="0" smtClean="0"/>
              <a:t> ../</a:t>
            </a:r>
            <a:r>
              <a:rPr lang="en-GB" sz="1800" dirty="0"/>
              <a:t>number(../node[@</a:t>
            </a:r>
            <a:r>
              <a:rPr lang="en-GB" sz="1800" dirty="0" err="1"/>
              <a:t>rel</a:t>
            </a:r>
            <a:r>
              <a:rPr lang="en-GB" sz="1800" dirty="0"/>
              <a:t>="</a:t>
            </a:r>
            <a:r>
              <a:rPr lang="en-GB" sz="1800" dirty="0" err="1"/>
              <a:t>hd</a:t>
            </a:r>
            <a:r>
              <a:rPr lang="en-GB" sz="1800" dirty="0"/>
              <a:t>" and @</a:t>
            </a:r>
            <a:r>
              <a:rPr lang="en-GB" sz="1800" dirty="0" err="1"/>
              <a:t>pt</a:t>
            </a:r>
            <a:r>
              <a:rPr lang="en-GB" sz="1800" dirty="0"/>
              <a:t>="</a:t>
            </a:r>
            <a:r>
              <a:rPr lang="en-GB" sz="1800" dirty="0" err="1"/>
              <a:t>ww</a:t>
            </a:r>
            <a:r>
              <a:rPr lang="en-GB" sz="1800" dirty="0"/>
              <a:t>"]/@begin)]</a:t>
            </a:r>
          </a:p>
          <a:p>
            <a:pPr marL="0" indent="0">
              <a:buNone/>
            </a:pPr>
            <a:r>
              <a:rPr lang="en-GB" sz="1800" dirty="0"/>
              <a:t>                ] and </a:t>
            </a:r>
          </a:p>
          <a:p>
            <a:pPr marL="0" indent="0">
              <a:buNone/>
            </a:pPr>
            <a:r>
              <a:rPr lang="en-GB" sz="1800" dirty="0"/>
              <a:t>            node[@</a:t>
            </a:r>
            <a:r>
              <a:rPr lang="en-GB" sz="1800" dirty="0" err="1"/>
              <a:t>rel</a:t>
            </a:r>
            <a:r>
              <a:rPr lang="en-GB" sz="1800" dirty="0"/>
              <a:t>="</a:t>
            </a:r>
            <a:r>
              <a:rPr lang="en-GB" sz="1800" dirty="0" err="1"/>
              <a:t>hd</a:t>
            </a:r>
            <a:r>
              <a:rPr lang="en-GB" sz="1800" dirty="0"/>
              <a:t>" and @</a:t>
            </a:r>
            <a:r>
              <a:rPr lang="en-GB" sz="1800" dirty="0" err="1"/>
              <a:t>pt</a:t>
            </a:r>
            <a:r>
              <a:rPr lang="en-GB" sz="1800" dirty="0"/>
              <a:t>="</a:t>
            </a:r>
            <a:r>
              <a:rPr lang="en-GB" sz="1800" dirty="0" err="1"/>
              <a:t>ww</a:t>
            </a:r>
            <a:r>
              <a:rPr lang="en-GB" sz="1800" dirty="0"/>
              <a:t>"]</a:t>
            </a:r>
          </a:p>
          <a:p>
            <a:pPr marL="0" indent="0">
              <a:buNone/>
            </a:pPr>
            <a:r>
              <a:rPr lang="en-GB" sz="1800" dirty="0"/>
              <a:t>            ]</a:t>
            </a:r>
          </a:p>
          <a:p>
            <a:pPr marL="0" indent="0">
              <a:buNone/>
            </a:pPr>
            <a:r>
              <a:rPr lang="en-GB" sz="1800" dirty="0"/>
              <a:t>       ]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Prep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135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7277219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Prep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136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549385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Prep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137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549385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Drop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138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3" name="Picture 2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3463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Drop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139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3" name="Picture 2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15032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dirty="0" smtClean="0"/>
              <a:t>‘</a:t>
            </a:r>
            <a:r>
              <a:rPr lang="en-US" sz="2800" dirty="0" err="1" smtClean="0"/>
              <a:t>taalkundige</a:t>
            </a:r>
            <a:r>
              <a:rPr lang="en-US" sz="2800" dirty="0" smtClean="0"/>
              <a:t> </a:t>
            </a:r>
            <a:r>
              <a:rPr lang="en-US" sz="2800" dirty="0" err="1" smtClean="0">
                <a:hlinkClick r:id="rId2"/>
              </a:rPr>
              <a:t>ontleding</a:t>
            </a:r>
            <a:r>
              <a:rPr lang="en-US" sz="2800" dirty="0" smtClean="0"/>
              <a:t>’ (‘dependency analysis’)</a:t>
            </a:r>
          </a:p>
          <a:p>
            <a:pPr lvl="1">
              <a:lnSpc>
                <a:spcPct val="80000"/>
              </a:lnSpc>
            </a:pPr>
            <a:r>
              <a:rPr lang="en-US" sz="2400" i="1" dirty="0" smtClean="0"/>
              <a:t>Grammatical relation</a:t>
            </a:r>
            <a:r>
              <a:rPr lang="en-US" sz="2400" dirty="0" smtClean="0"/>
              <a:t> (</a:t>
            </a:r>
            <a:r>
              <a:rPr lang="en-US" sz="2400" dirty="0" err="1" smtClean="0"/>
              <a:t>rel</a:t>
            </a:r>
            <a:r>
              <a:rPr lang="en-US" sz="2400" dirty="0" smtClean="0"/>
              <a:t>) of constituents: subject (</a:t>
            </a:r>
            <a:r>
              <a:rPr lang="en-US" sz="2400" dirty="0" err="1" smtClean="0"/>
              <a:t>su</a:t>
            </a:r>
            <a:r>
              <a:rPr lang="en-US" sz="2400" dirty="0" smtClean="0"/>
              <a:t>), direct object (obj1), head (</a:t>
            </a:r>
            <a:r>
              <a:rPr lang="en-US" sz="2400" dirty="0" err="1" smtClean="0"/>
              <a:t>hd</a:t>
            </a:r>
            <a:r>
              <a:rPr lang="en-US" sz="2400" dirty="0" smtClean="0"/>
              <a:t>), determiner (</a:t>
            </a:r>
            <a:r>
              <a:rPr lang="en-US" sz="2400" dirty="0" err="1" smtClean="0"/>
              <a:t>det</a:t>
            </a:r>
            <a:r>
              <a:rPr lang="en-US" sz="2400" dirty="0" smtClean="0"/>
              <a:t>), ….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‘</a:t>
            </a:r>
            <a:r>
              <a:rPr lang="en-US" sz="2800" dirty="0" err="1" smtClean="0"/>
              <a:t>redekundige</a:t>
            </a:r>
            <a:r>
              <a:rPr lang="en-US" sz="2800" dirty="0" smtClean="0"/>
              <a:t> </a:t>
            </a:r>
            <a:r>
              <a:rPr lang="en-US" sz="2800" dirty="0" err="1" smtClean="0">
                <a:hlinkClick r:id="rId2"/>
              </a:rPr>
              <a:t>ontleding</a:t>
            </a:r>
            <a:r>
              <a:rPr lang="en-US" sz="2800" dirty="0" smtClean="0"/>
              <a:t>’ (‘</a:t>
            </a:r>
            <a:r>
              <a:rPr lang="en-US" sz="2800" dirty="0" err="1" smtClean="0"/>
              <a:t>categorial</a:t>
            </a:r>
            <a:r>
              <a:rPr lang="en-US" sz="2800" dirty="0" smtClean="0"/>
              <a:t> analysis’)</a:t>
            </a:r>
          </a:p>
          <a:p>
            <a:pPr lvl="1">
              <a:lnSpc>
                <a:spcPct val="80000"/>
              </a:lnSpc>
            </a:pPr>
            <a:r>
              <a:rPr lang="en-US" sz="2400" i="1" dirty="0" smtClean="0"/>
              <a:t>Part of Speech </a:t>
            </a:r>
            <a:r>
              <a:rPr lang="en-US" sz="2400" dirty="0" smtClean="0"/>
              <a:t>(pos): pronoun (</a:t>
            </a:r>
            <a:r>
              <a:rPr lang="en-US" sz="2400" dirty="0" err="1" smtClean="0"/>
              <a:t>pron</a:t>
            </a:r>
            <a:r>
              <a:rPr lang="en-US" sz="2400" dirty="0" smtClean="0"/>
              <a:t>), verb (verb), determiner (</a:t>
            </a:r>
            <a:r>
              <a:rPr lang="en-US" sz="2400" dirty="0" err="1" smtClean="0"/>
              <a:t>det</a:t>
            </a:r>
            <a:r>
              <a:rPr lang="en-US" sz="2400" dirty="0" smtClean="0"/>
              <a:t>), noun (noun), …</a:t>
            </a:r>
          </a:p>
          <a:p>
            <a:pPr lvl="1">
              <a:lnSpc>
                <a:spcPct val="80000"/>
              </a:lnSpc>
            </a:pPr>
            <a:r>
              <a:rPr lang="en-US" sz="2400" i="1" dirty="0" smtClean="0"/>
              <a:t>Syntactic</a:t>
            </a:r>
            <a:r>
              <a:rPr lang="en-US" sz="2000" i="1" dirty="0" smtClean="0"/>
              <a:t> </a:t>
            </a:r>
            <a:r>
              <a:rPr lang="en-US" sz="2400" i="1" dirty="0" smtClean="0"/>
              <a:t>category </a:t>
            </a:r>
            <a:r>
              <a:rPr lang="en-US" sz="2400" dirty="0" smtClean="0"/>
              <a:t>(cat) : utterance (top), main clause (</a:t>
            </a:r>
            <a:r>
              <a:rPr lang="en-US" sz="2400" dirty="0" err="1" smtClean="0"/>
              <a:t>smain</a:t>
            </a:r>
            <a:r>
              <a:rPr lang="en-US" sz="2400" dirty="0" smtClean="0"/>
              <a:t>), noun phrase (</a:t>
            </a:r>
            <a:r>
              <a:rPr lang="en-US" sz="2400" dirty="0" err="1" smtClean="0"/>
              <a:t>np</a:t>
            </a:r>
            <a:r>
              <a:rPr lang="en-US" sz="2400" dirty="0" smtClean="0"/>
              <a:t>), …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Order in the Lassy and CGN trees is NOT significant. Order is encoded by attributes 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(not represented in the simplified example)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53164291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Drop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140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3" name="Picture 2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0500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dirty="0" smtClean="0"/>
              <a:t>Just an approximation, some noise</a:t>
            </a:r>
          </a:p>
          <a:p>
            <a:r>
              <a:rPr lang="en-US" dirty="0" smtClean="0"/>
              <a:t>Use “.” to avoid yes-no questions (</a:t>
            </a:r>
            <a:r>
              <a:rPr lang="en-US" i="1" dirty="0" smtClean="0"/>
              <a:t>transcribed speech</a:t>
            </a:r>
            <a:r>
              <a:rPr lang="en-US" dirty="0" smtClean="0"/>
              <a:t>)</a:t>
            </a:r>
          </a:p>
          <a:p>
            <a:r>
              <a:rPr lang="en-US" dirty="0" smtClean="0"/>
              <a:t>and especially to include </a:t>
            </a:r>
            <a:r>
              <a:rPr lang="en-US" i="1" dirty="0" smtClean="0"/>
              <a:t>top</a:t>
            </a:r>
            <a:r>
              <a:rPr lang="en-US" dirty="0" smtClean="0"/>
              <a:t> node</a:t>
            </a:r>
          </a:p>
          <a:p>
            <a:r>
              <a:rPr lang="en-US" dirty="0" smtClean="0"/>
              <a:t>Leads to 3054 hits in CGN (</a:t>
            </a:r>
            <a:r>
              <a:rPr lang="en-US" i="1" dirty="0" smtClean="0"/>
              <a:t>spoken</a:t>
            </a:r>
            <a:r>
              <a:rPr lang="en-US" dirty="0" smtClean="0"/>
              <a:t> Dutch)</a:t>
            </a:r>
          </a:p>
          <a:p>
            <a:r>
              <a:rPr lang="en-US" dirty="0" smtClean="0"/>
              <a:t>Many are restarts of sentences</a:t>
            </a:r>
          </a:p>
          <a:p>
            <a:r>
              <a:rPr lang="en-US" dirty="0" smtClean="0"/>
              <a:t>Modify the query to avoid such cases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Drop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141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4076098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GB" dirty="0"/>
              <a:t>//node[@cat="top" and node[@</a:t>
            </a:r>
            <a:r>
              <a:rPr lang="en-GB" dirty="0" err="1"/>
              <a:t>rel</a:t>
            </a:r>
            <a:r>
              <a:rPr lang="en-GB" dirty="0"/>
              <a:t>="--" and @cat="sv1" and node[@</a:t>
            </a:r>
            <a:r>
              <a:rPr lang="en-GB" dirty="0" err="1"/>
              <a:t>rel</a:t>
            </a:r>
            <a:r>
              <a:rPr lang="en-GB" dirty="0"/>
              <a:t>="</a:t>
            </a:r>
            <a:r>
              <a:rPr lang="en-GB" dirty="0" err="1"/>
              <a:t>hd</a:t>
            </a:r>
            <a:r>
              <a:rPr lang="en-GB" dirty="0"/>
              <a:t>" and @</a:t>
            </a:r>
            <a:r>
              <a:rPr lang="en-GB" dirty="0" err="1"/>
              <a:t>pt</a:t>
            </a:r>
            <a:r>
              <a:rPr lang="en-GB" dirty="0"/>
              <a:t>="</a:t>
            </a:r>
            <a:r>
              <a:rPr lang="en-GB" dirty="0" err="1"/>
              <a:t>ww</a:t>
            </a:r>
            <a:r>
              <a:rPr lang="en-GB" dirty="0"/>
              <a:t>" </a:t>
            </a:r>
            <a:r>
              <a:rPr lang="en-GB" b="1" dirty="0"/>
              <a:t>and @begin=0</a:t>
            </a:r>
            <a:r>
              <a:rPr lang="en-GB" dirty="0"/>
              <a:t>]] and node[@</a:t>
            </a:r>
            <a:r>
              <a:rPr lang="en-GB" dirty="0" err="1"/>
              <a:t>rel</a:t>
            </a:r>
            <a:r>
              <a:rPr lang="en-GB" dirty="0"/>
              <a:t>="--" and @</a:t>
            </a:r>
            <a:r>
              <a:rPr lang="en-GB" dirty="0" err="1"/>
              <a:t>pt</a:t>
            </a:r>
            <a:r>
              <a:rPr lang="en-GB" dirty="0"/>
              <a:t>="let" and @word="." and @lemma="."]]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Drop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142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711808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Drop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143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5571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dirty="0"/>
              <a:t>Leads to 2547 hits in CGN</a:t>
            </a:r>
          </a:p>
          <a:p>
            <a:r>
              <a:rPr lang="en-US" dirty="0"/>
              <a:t>In CGN mostly Topic Drop examples, some imperatives</a:t>
            </a:r>
          </a:p>
          <a:p>
            <a:r>
              <a:rPr lang="en-US" dirty="0"/>
              <a:t>In LASSY (Try this at home!) mostly imperatives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Drop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144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359446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GB" dirty="0" smtClean="0"/>
              <a:t>Return page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Prt</a:t>
            </a:r>
            <a:r>
              <a:rPr lang="en-US" dirty="0" smtClean="0"/>
              <a:t> V </a:t>
            </a:r>
            <a:r>
              <a:rPr lang="en-US" dirty="0" err="1" smtClean="0"/>
              <a:t>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145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570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GB" dirty="0" smtClean="0"/>
              <a:t>Return page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Prt</a:t>
            </a:r>
            <a:r>
              <a:rPr lang="en-US" dirty="0" smtClean="0"/>
              <a:t> V </a:t>
            </a:r>
            <a:r>
              <a:rPr lang="en-US" dirty="0" err="1" smtClean="0"/>
              <a:t>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146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89772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GB" dirty="0" smtClean="0"/>
              <a:t>Return page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Prt</a:t>
            </a:r>
            <a:r>
              <a:rPr lang="en-US" dirty="0" smtClean="0"/>
              <a:t> V </a:t>
            </a:r>
            <a:r>
              <a:rPr lang="en-US" dirty="0" err="1" smtClean="0"/>
              <a:t>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147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89772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GB" dirty="0" smtClean="0"/>
              <a:t>Return page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Prt</a:t>
            </a:r>
            <a:r>
              <a:rPr lang="en-US" dirty="0" smtClean="0"/>
              <a:t> V </a:t>
            </a:r>
            <a:r>
              <a:rPr lang="en-US" dirty="0" err="1" smtClean="0"/>
              <a:t>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148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2089772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GB" dirty="0" smtClean="0"/>
              <a:t>Return page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 </a:t>
            </a:r>
            <a:r>
              <a:rPr lang="en-US" dirty="0" err="1"/>
              <a:t>Prt</a:t>
            </a:r>
            <a:r>
              <a:rPr lang="en-US" dirty="0"/>
              <a:t> </a:t>
            </a:r>
            <a:r>
              <a:rPr lang="en-US" dirty="0" smtClean="0"/>
              <a:t>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149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2753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Context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GrETEL and </a:t>
            </a:r>
            <a:r>
              <a:rPr lang="en-US" sz="2800" dirty="0" err="1" smtClean="0"/>
              <a:t>Treebanks</a:t>
            </a: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Example Parse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800" b="1" dirty="0" smtClean="0"/>
              <a:t>Searching in treebanks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Searching with GrETEL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Searching with GrETEL: Limitations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Comparison with Google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Conclusions and Invitation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15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2560891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GB" dirty="0" smtClean="0"/>
              <a:t>Return page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 </a:t>
            </a:r>
            <a:r>
              <a:rPr lang="en-US" dirty="0" err="1"/>
              <a:t>Prt</a:t>
            </a:r>
            <a:r>
              <a:rPr lang="en-US" dirty="0"/>
              <a:t> </a:t>
            </a:r>
            <a:r>
              <a:rPr lang="en-US" dirty="0" smtClean="0"/>
              <a:t>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150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846972" y="3717032"/>
            <a:ext cx="576064" cy="936104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8732647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Starting from the query for </a:t>
            </a:r>
          </a:p>
          <a:p>
            <a:pPr lvl="1"/>
            <a:r>
              <a:rPr lang="en-GB" i="1" dirty="0" err="1" smtClean="0"/>
              <a:t>Ik</a:t>
            </a:r>
            <a:r>
              <a:rPr lang="en-GB" i="1" dirty="0" smtClean="0"/>
              <a:t> </a:t>
            </a:r>
            <a:r>
              <a:rPr lang="en-GB" i="1" dirty="0" err="1" smtClean="0"/>
              <a:t>denk</a:t>
            </a:r>
            <a:r>
              <a:rPr lang="en-GB" i="1" dirty="0" smtClean="0"/>
              <a:t> </a:t>
            </a:r>
            <a:r>
              <a:rPr lang="en-GB" i="1" dirty="0" err="1" smtClean="0"/>
              <a:t>dat</a:t>
            </a:r>
            <a:r>
              <a:rPr lang="en-GB" i="1" dirty="0" smtClean="0"/>
              <a:t> </a:t>
            </a:r>
            <a:r>
              <a:rPr lang="en-GB" i="1" dirty="0" err="1" smtClean="0"/>
              <a:t>hij</a:t>
            </a:r>
            <a:r>
              <a:rPr lang="en-GB" i="1" dirty="0" smtClean="0"/>
              <a:t> op </a:t>
            </a:r>
            <a:r>
              <a:rPr lang="en-GB" i="1" dirty="0" err="1" smtClean="0"/>
              <a:t>wilde</a:t>
            </a:r>
            <a:r>
              <a:rPr lang="en-GB" i="1" dirty="0" smtClean="0"/>
              <a:t> </a:t>
            </a:r>
            <a:r>
              <a:rPr lang="en-GB" i="1" dirty="0" err="1" smtClean="0"/>
              <a:t>bellen</a:t>
            </a:r>
            <a:endParaRPr lang="en-GB" i="1" dirty="0" smtClean="0"/>
          </a:p>
          <a:p>
            <a:r>
              <a:rPr lang="en-GB" i="1" dirty="0"/>
              <a:t>//node[@cat="</a:t>
            </a:r>
            <a:r>
              <a:rPr lang="en-GB" i="1" dirty="0" err="1"/>
              <a:t>ssub</a:t>
            </a:r>
            <a:r>
              <a:rPr lang="en-GB" i="1" dirty="0"/>
              <a:t>" and node[@</a:t>
            </a:r>
            <a:r>
              <a:rPr lang="en-GB" i="1" dirty="0" err="1"/>
              <a:t>rel</a:t>
            </a:r>
            <a:r>
              <a:rPr lang="en-GB" i="1" dirty="0"/>
              <a:t>="</a:t>
            </a:r>
            <a:r>
              <a:rPr lang="en-GB" i="1" dirty="0" err="1"/>
              <a:t>hd</a:t>
            </a:r>
            <a:r>
              <a:rPr lang="en-GB" i="1" dirty="0"/>
              <a:t>" and @</a:t>
            </a:r>
            <a:r>
              <a:rPr lang="en-GB" i="1" dirty="0" err="1"/>
              <a:t>pt</a:t>
            </a:r>
            <a:r>
              <a:rPr lang="en-GB" i="1" dirty="0"/>
              <a:t>="</a:t>
            </a:r>
            <a:r>
              <a:rPr lang="en-GB" i="1" dirty="0" err="1"/>
              <a:t>ww</a:t>
            </a:r>
            <a:r>
              <a:rPr lang="en-GB" i="1" dirty="0"/>
              <a:t>" and number(@begin) </a:t>
            </a:r>
            <a:r>
              <a:rPr lang="en-GB" b="1" dirty="0">
                <a:solidFill>
                  <a:srgbClr val="FF0000"/>
                </a:solidFill>
              </a:rPr>
              <a:t>&gt;</a:t>
            </a:r>
            <a:r>
              <a:rPr lang="en-GB" i="1" dirty="0"/>
              <a:t> number(../node[@</a:t>
            </a:r>
            <a:r>
              <a:rPr lang="en-GB" i="1" dirty="0" err="1"/>
              <a:t>rel</a:t>
            </a:r>
            <a:r>
              <a:rPr lang="en-GB" i="1" dirty="0"/>
              <a:t>="</a:t>
            </a:r>
            <a:r>
              <a:rPr lang="en-GB" i="1" dirty="0" err="1"/>
              <a:t>vc</a:t>
            </a:r>
            <a:r>
              <a:rPr lang="en-GB" i="1" dirty="0"/>
              <a:t>" and @cat="</a:t>
            </a:r>
            <a:r>
              <a:rPr lang="en-GB" i="1" dirty="0" err="1"/>
              <a:t>inf</a:t>
            </a:r>
            <a:r>
              <a:rPr lang="en-GB" i="1" dirty="0"/>
              <a:t>"]/node[@</a:t>
            </a:r>
            <a:r>
              <a:rPr lang="en-GB" i="1" dirty="0" err="1"/>
              <a:t>rel</a:t>
            </a:r>
            <a:r>
              <a:rPr lang="en-GB" i="1" dirty="0"/>
              <a:t>="</a:t>
            </a:r>
            <a:r>
              <a:rPr lang="en-GB" i="1" dirty="0" err="1"/>
              <a:t>svp</a:t>
            </a:r>
            <a:r>
              <a:rPr lang="en-GB" i="1" dirty="0"/>
              <a:t>" and @</a:t>
            </a:r>
            <a:r>
              <a:rPr lang="en-GB" i="1" dirty="0" err="1"/>
              <a:t>pt</a:t>
            </a:r>
            <a:r>
              <a:rPr lang="en-GB" i="1" dirty="0"/>
              <a:t>="</a:t>
            </a:r>
            <a:r>
              <a:rPr lang="en-GB" i="1" dirty="0" err="1"/>
              <a:t>vz</a:t>
            </a:r>
            <a:r>
              <a:rPr lang="en-GB" i="1" dirty="0"/>
              <a:t>"]/@begin)] and node[@</a:t>
            </a:r>
            <a:r>
              <a:rPr lang="en-GB" i="1" dirty="0" err="1"/>
              <a:t>rel</a:t>
            </a:r>
            <a:r>
              <a:rPr lang="en-GB" i="1" dirty="0"/>
              <a:t>="</a:t>
            </a:r>
            <a:r>
              <a:rPr lang="en-GB" i="1" dirty="0" err="1"/>
              <a:t>vc</a:t>
            </a:r>
            <a:r>
              <a:rPr lang="en-GB" i="1" dirty="0"/>
              <a:t>" and @cat="</a:t>
            </a:r>
            <a:r>
              <a:rPr lang="en-GB" i="1" dirty="0" err="1"/>
              <a:t>inf</a:t>
            </a:r>
            <a:r>
              <a:rPr lang="en-GB" i="1" dirty="0"/>
              <a:t>" and node[@</a:t>
            </a:r>
            <a:r>
              <a:rPr lang="en-GB" i="1" dirty="0" err="1"/>
              <a:t>rel</a:t>
            </a:r>
            <a:r>
              <a:rPr lang="en-GB" i="1" dirty="0"/>
              <a:t>="</a:t>
            </a:r>
            <a:r>
              <a:rPr lang="en-GB" i="1" dirty="0" err="1"/>
              <a:t>svp</a:t>
            </a:r>
            <a:r>
              <a:rPr lang="en-GB" i="1" dirty="0"/>
              <a:t>" and @</a:t>
            </a:r>
            <a:r>
              <a:rPr lang="en-GB" i="1" dirty="0" err="1"/>
              <a:t>pt</a:t>
            </a:r>
            <a:r>
              <a:rPr lang="en-GB" i="1" dirty="0"/>
              <a:t>="</a:t>
            </a:r>
            <a:r>
              <a:rPr lang="en-GB" i="1" dirty="0" err="1"/>
              <a:t>vz</a:t>
            </a:r>
            <a:r>
              <a:rPr lang="en-GB" i="1" dirty="0"/>
              <a:t>" and number(@begin) &lt; number(../node[@</a:t>
            </a:r>
            <a:r>
              <a:rPr lang="en-GB" i="1" dirty="0" err="1"/>
              <a:t>rel</a:t>
            </a:r>
            <a:r>
              <a:rPr lang="en-GB" i="1" dirty="0"/>
              <a:t>="</a:t>
            </a:r>
            <a:r>
              <a:rPr lang="en-GB" i="1" dirty="0" err="1"/>
              <a:t>hd</a:t>
            </a:r>
            <a:r>
              <a:rPr lang="en-GB" i="1" dirty="0"/>
              <a:t>" and @</a:t>
            </a:r>
            <a:r>
              <a:rPr lang="en-GB" i="1" dirty="0" err="1"/>
              <a:t>pt</a:t>
            </a:r>
            <a:r>
              <a:rPr lang="en-GB" i="1" dirty="0"/>
              <a:t>="</a:t>
            </a:r>
            <a:r>
              <a:rPr lang="en-GB" i="1" dirty="0" err="1"/>
              <a:t>ww</a:t>
            </a:r>
            <a:r>
              <a:rPr lang="en-GB" i="1" dirty="0"/>
              <a:t>"]/@begin)] and node[@</a:t>
            </a:r>
            <a:r>
              <a:rPr lang="en-GB" i="1" dirty="0" err="1"/>
              <a:t>rel</a:t>
            </a:r>
            <a:r>
              <a:rPr lang="en-GB" i="1" dirty="0"/>
              <a:t>="</a:t>
            </a:r>
            <a:r>
              <a:rPr lang="en-GB" i="1" dirty="0" err="1"/>
              <a:t>hd</a:t>
            </a:r>
            <a:r>
              <a:rPr lang="en-GB" i="1" dirty="0"/>
              <a:t>" and @</a:t>
            </a:r>
            <a:r>
              <a:rPr lang="en-GB" i="1" dirty="0" err="1"/>
              <a:t>pt</a:t>
            </a:r>
            <a:r>
              <a:rPr lang="en-GB" i="1" dirty="0"/>
              <a:t>="</a:t>
            </a:r>
            <a:r>
              <a:rPr lang="en-GB" i="1" dirty="0" err="1"/>
              <a:t>ww</a:t>
            </a:r>
            <a:r>
              <a:rPr lang="en-GB" i="1" dirty="0" smtClean="0"/>
              <a:t>"]]]</a:t>
            </a:r>
          </a:p>
          <a:p>
            <a:r>
              <a:rPr lang="en-GB" dirty="0" smtClean="0"/>
              <a:t>Change </a:t>
            </a:r>
            <a:r>
              <a:rPr lang="en-GB" b="1" dirty="0" smtClean="0">
                <a:solidFill>
                  <a:srgbClr val="FF0000"/>
                </a:solidFill>
              </a:rPr>
              <a:t>&gt;</a:t>
            </a:r>
            <a:r>
              <a:rPr lang="en-GB" dirty="0" smtClean="0"/>
              <a:t> into </a:t>
            </a:r>
            <a:r>
              <a:rPr lang="en-GB" b="1" dirty="0" smtClean="0">
                <a:solidFill>
                  <a:srgbClr val="FF0000"/>
                </a:solidFill>
              </a:rPr>
              <a:t>&lt;</a:t>
            </a:r>
          </a:p>
          <a:p>
            <a:endParaRPr lang="en-GB" i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 </a:t>
            </a:r>
            <a:r>
              <a:rPr lang="en-US" dirty="0" err="1"/>
              <a:t>Prt</a:t>
            </a:r>
            <a:r>
              <a:rPr lang="en-US" dirty="0"/>
              <a:t> </a:t>
            </a:r>
            <a:r>
              <a:rPr lang="en-US" dirty="0" smtClean="0"/>
              <a:t>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151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8732647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GB" dirty="0" smtClean="0"/>
              <a:t>Return page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 </a:t>
            </a:r>
            <a:r>
              <a:rPr lang="en-US" dirty="0" err="1"/>
              <a:t>Prt</a:t>
            </a:r>
            <a:r>
              <a:rPr lang="en-US" dirty="0"/>
              <a:t> </a:t>
            </a:r>
            <a:r>
              <a:rPr lang="en-US" dirty="0" smtClean="0"/>
              <a:t>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152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32647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GB" dirty="0" smtClean="0"/>
              <a:t>The only found example has </a:t>
            </a:r>
            <a:r>
              <a:rPr lang="en-GB" i="1" dirty="0" err="1" smtClean="0"/>
              <a:t>te</a:t>
            </a:r>
            <a:r>
              <a:rPr lang="en-GB" dirty="0" smtClean="0"/>
              <a:t> incorrectly </a:t>
            </a:r>
            <a:r>
              <a:rPr lang="en-GB" dirty="0" err="1" smtClean="0"/>
              <a:t>labeled</a:t>
            </a:r>
            <a:r>
              <a:rPr lang="en-GB" dirty="0" smtClean="0"/>
              <a:t> as </a:t>
            </a:r>
            <a:r>
              <a:rPr lang="en-GB" i="1" dirty="0" err="1" smtClean="0"/>
              <a:t>svp</a:t>
            </a:r>
            <a:r>
              <a:rPr lang="en-GB" i="1" dirty="0" smtClean="0"/>
              <a:t>/</a:t>
            </a:r>
            <a:r>
              <a:rPr lang="en-GB" i="1" dirty="0" err="1" smtClean="0"/>
              <a:t>vz</a:t>
            </a:r>
            <a:endParaRPr lang="en-GB" i="1" dirty="0" smtClean="0"/>
          </a:p>
          <a:p>
            <a:r>
              <a:rPr lang="en-GB" dirty="0" smtClean="0"/>
              <a:t>So the actual number is 0(0)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 </a:t>
            </a:r>
            <a:r>
              <a:rPr lang="en-US" dirty="0" err="1"/>
              <a:t>Prt</a:t>
            </a:r>
            <a:r>
              <a:rPr lang="en-US" dirty="0"/>
              <a:t> </a:t>
            </a:r>
            <a:r>
              <a:rPr lang="en-US" dirty="0" smtClean="0"/>
              <a:t>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153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8732647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 </a:t>
            </a:r>
            <a:r>
              <a:rPr lang="en-US" dirty="0" err="1" smtClean="0"/>
              <a:t>Prt+V</a:t>
            </a:r>
            <a:r>
              <a:rPr lang="en-US" dirty="0" smtClean="0"/>
              <a:t> (LASSY)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154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08549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GB" dirty="0"/>
              <a:t>//node[@cat="</a:t>
            </a:r>
            <a:r>
              <a:rPr lang="en-GB" dirty="0" err="1"/>
              <a:t>ssub</a:t>
            </a:r>
            <a:r>
              <a:rPr lang="en-GB" dirty="0"/>
              <a:t>" and node[@</a:t>
            </a:r>
            <a:r>
              <a:rPr lang="en-GB" dirty="0" err="1"/>
              <a:t>rel</a:t>
            </a:r>
            <a:r>
              <a:rPr lang="en-GB" dirty="0"/>
              <a:t>="</a:t>
            </a:r>
            <a:r>
              <a:rPr lang="en-GB" dirty="0" err="1"/>
              <a:t>hd</a:t>
            </a:r>
            <a:r>
              <a:rPr lang="en-GB" dirty="0"/>
              <a:t>" and @</a:t>
            </a:r>
            <a:r>
              <a:rPr lang="en-GB" dirty="0" err="1"/>
              <a:t>pos</a:t>
            </a:r>
            <a:r>
              <a:rPr lang="en-GB" dirty="0"/>
              <a:t>="verb"] and node[@</a:t>
            </a:r>
            <a:r>
              <a:rPr lang="en-GB" dirty="0" err="1"/>
              <a:t>rel</a:t>
            </a:r>
            <a:r>
              <a:rPr lang="en-GB" dirty="0"/>
              <a:t>="</a:t>
            </a:r>
            <a:r>
              <a:rPr lang="en-GB" dirty="0" err="1"/>
              <a:t>vc</a:t>
            </a:r>
            <a:r>
              <a:rPr lang="en-GB" dirty="0"/>
              <a:t>" and @cat="</a:t>
            </a:r>
            <a:r>
              <a:rPr lang="en-GB" dirty="0" err="1"/>
              <a:t>inf</a:t>
            </a:r>
            <a:r>
              <a:rPr lang="en-GB" dirty="0"/>
              <a:t>" and node[@</a:t>
            </a:r>
            <a:r>
              <a:rPr lang="en-GB" dirty="0" err="1"/>
              <a:t>rel</a:t>
            </a:r>
            <a:r>
              <a:rPr lang="en-GB" dirty="0"/>
              <a:t>="</a:t>
            </a:r>
            <a:r>
              <a:rPr lang="en-GB" dirty="0" err="1"/>
              <a:t>hd</a:t>
            </a:r>
            <a:r>
              <a:rPr lang="en-GB" dirty="0"/>
              <a:t>" and @</a:t>
            </a:r>
            <a:r>
              <a:rPr lang="en-GB" dirty="0" err="1"/>
              <a:t>pos</a:t>
            </a:r>
            <a:r>
              <a:rPr lang="en-GB" dirty="0"/>
              <a:t>="verb" </a:t>
            </a:r>
            <a:r>
              <a:rPr lang="en-GB" b="1" dirty="0"/>
              <a:t>and contains(@root,"_")</a:t>
            </a:r>
            <a:r>
              <a:rPr lang="en-GB" dirty="0"/>
              <a:t>] and </a:t>
            </a:r>
            <a:r>
              <a:rPr lang="en-GB" b="1" dirty="0"/>
              <a:t>not(node[@</a:t>
            </a:r>
            <a:r>
              <a:rPr lang="en-GB" b="1" dirty="0" err="1"/>
              <a:t>rel</a:t>
            </a:r>
            <a:r>
              <a:rPr lang="en-GB" b="1" dirty="0"/>
              <a:t>="</a:t>
            </a:r>
            <a:r>
              <a:rPr lang="en-GB" b="1" dirty="0" err="1"/>
              <a:t>svp</a:t>
            </a:r>
            <a:r>
              <a:rPr lang="en-GB" b="1" dirty="0"/>
              <a:t>"])</a:t>
            </a:r>
            <a:r>
              <a:rPr lang="en-GB" dirty="0"/>
              <a:t>]]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 </a:t>
            </a:r>
            <a:r>
              <a:rPr lang="en-US" dirty="0" err="1" smtClean="0"/>
              <a:t>Prt+V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155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896515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 </a:t>
            </a:r>
            <a:r>
              <a:rPr lang="en-US" dirty="0" err="1" smtClean="0"/>
              <a:t>Prt+V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156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6515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GB" dirty="0" smtClean="0"/>
              <a:t>Works in LASSY because @root contains an “_” for verbs with a separable particle</a:t>
            </a:r>
          </a:p>
          <a:p>
            <a:r>
              <a:rPr lang="en-GB" dirty="0" smtClean="0"/>
              <a:t>Does not work in CGN (should be changed!)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 </a:t>
            </a:r>
            <a:r>
              <a:rPr lang="en-US" dirty="0" err="1" smtClean="0"/>
              <a:t>Prt+V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157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896515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LASSY: PRT V </a:t>
            </a:r>
            <a:r>
              <a:rPr lang="en-US" dirty="0" err="1" smtClean="0"/>
              <a:t>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158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27143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LASSY: PRT V </a:t>
            </a:r>
            <a:r>
              <a:rPr lang="en-US" dirty="0" err="1" smtClean="0"/>
              <a:t>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159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5133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GB" sz="2800" dirty="0" smtClean="0"/>
              <a:t>Usually formulated in a programming language for queries (query language)</a:t>
            </a:r>
          </a:p>
          <a:p>
            <a:pPr>
              <a:lnSpc>
                <a:spcPct val="80000"/>
              </a:lnSpc>
            </a:pPr>
            <a:r>
              <a:rPr lang="en-GB" sz="2800" dirty="0" smtClean="0"/>
              <a:t>Query languages to search in XML documents:</a:t>
            </a:r>
          </a:p>
          <a:p>
            <a:pPr lvl="1">
              <a:lnSpc>
                <a:spcPct val="80000"/>
              </a:lnSpc>
            </a:pPr>
            <a:r>
              <a:rPr lang="en-GB" sz="2400" dirty="0" err="1" smtClean="0">
                <a:hlinkClick r:id="rId2"/>
              </a:rPr>
              <a:t>Xpath</a:t>
            </a:r>
            <a:r>
              <a:rPr lang="en-GB" sz="2400" dirty="0" smtClean="0"/>
              <a:t>, </a:t>
            </a:r>
            <a:r>
              <a:rPr lang="en-GB" sz="2400" dirty="0" err="1" smtClean="0">
                <a:hlinkClick r:id="rId3"/>
              </a:rPr>
              <a:t>Xquery</a:t>
            </a:r>
            <a:endParaRPr lang="en-GB" sz="2400" dirty="0" smtClean="0"/>
          </a:p>
          <a:p>
            <a:pPr>
              <a:lnSpc>
                <a:spcPct val="80000"/>
              </a:lnSpc>
            </a:pPr>
            <a:r>
              <a:rPr lang="en-GB" dirty="0" smtClean="0"/>
              <a:t>Simple  Example query in </a:t>
            </a:r>
            <a:r>
              <a:rPr lang="en-GB" dirty="0" err="1" smtClean="0"/>
              <a:t>Xpath</a:t>
            </a:r>
            <a:r>
              <a:rPr lang="en-GB" dirty="0" smtClean="0"/>
              <a:t>: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//node[@cat="</a:t>
            </a:r>
            <a:r>
              <a:rPr lang="en-US" dirty="0" err="1" smtClean="0"/>
              <a:t>ap</a:t>
            </a:r>
            <a:r>
              <a:rPr lang="en-US" dirty="0" smtClean="0"/>
              <a:t>" and node[@</a:t>
            </a:r>
            <a:r>
              <a:rPr lang="en-US" dirty="0" err="1" smtClean="0"/>
              <a:t>rel</a:t>
            </a:r>
            <a:r>
              <a:rPr lang="en-US" dirty="0" smtClean="0"/>
              <a:t>="mod" and @pos="</a:t>
            </a:r>
            <a:r>
              <a:rPr lang="en-US" dirty="0" err="1" smtClean="0"/>
              <a:t>adj</a:t>
            </a:r>
            <a:r>
              <a:rPr lang="en-US" dirty="0" smtClean="0"/>
              <a:t>"] and node[@</a:t>
            </a:r>
            <a:r>
              <a:rPr lang="en-US" dirty="0" err="1" smtClean="0"/>
              <a:t>rel</a:t>
            </a:r>
            <a:r>
              <a:rPr lang="en-US" dirty="0" smtClean="0"/>
              <a:t>="</a:t>
            </a:r>
            <a:r>
              <a:rPr lang="en-US" dirty="0" err="1" smtClean="0"/>
              <a:t>hd</a:t>
            </a:r>
            <a:r>
              <a:rPr lang="en-US" dirty="0" smtClean="0"/>
              <a:t>" and @pos="</a:t>
            </a:r>
            <a:r>
              <a:rPr lang="en-US" dirty="0" err="1" smtClean="0"/>
              <a:t>adj</a:t>
            </a:r>
            <a:r>
              <a:rPr lang="en-US" dirty="0" smtClean="0"/>
              <a:t>"]]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in Treebanks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16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0991338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LASSY: PRT V </a:t>
            </a:r>
            <a:r>
              <a:rPr lang="en-US" dirty="0" err="1" smtClean="0"/>
              <a:t>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160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5133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GB" dirty="0" smtClean="0"/>
              <a:t>Return Page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LASSY: PRT V </a:t>
            </a:r>
            <a:r>
              <a:rPr lang="en-US" dirty="0" err="1" smtClean="0"/>
              <a:t>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161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8987421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//node[@cat="</a:t>
            </a:r>
            <a:r>
              <a:rPr lang="en-GB" dirty="0" err="1"/>
              <a:t>ssub</a:t>
            </a:r>
            <a:r>
              <a:rPr lang="en-GB" dirty="0"/>
              <a:t>" and node[@</a:t>
            </a:r>
            <a:r>
              <a:rPr lang="en-GB" dirty="0" err="1"/>
              <a:t>rel</a:t>
            </a:r>
            <a:r>
              <a:rPr lang="en-GB" dirty="0"/>
              <a:t>="</a:t>
            </a:r>
            <a:r>
              <a:rPr lang="en-GB" dirty="0" err="1"/>
              <a:t>hd</a:t>
            </a:r>
            <a:r>
              <a:rPr lang="en-GB" dirty="0"/>
              <a:t>" and @</a:t>
            </a:r>
            <a:r>
              <a:rPr lang="en-GB" dirty="0" err="1"/>
              <a:t>pos</a:t>
            </a:r>
            <a:r>
              <a:rPr lang="en-GB" dirty="0"/>
              <a:t>="verb" and number(@begin) </a:t>
            </a:r>
            <a:r>
              <a:rPr lang="en-GB" b="1" dirty="0">
                <a:solidFill>
                  <a:srgbClr val="FF0000"/>
                </a:solidFill>
              </a:rPr>
              <a:t>&lt; </a:t>
            </a:r>
            <a:r>
              <a:rPr lang="en-GB" dirty="0"/>
              <a:t>number(../node[@</a:t>
            </a:r>
            <a:r>
              <a:rPr lang="en-GB" dirty="0" err="1"/>
              <a:t>rel</a:t>
            </a:r>
            <a:r>
              <a:rPr lang="en-GB" dirty="0"/>
              <a:t>="</a:t>
            </a:r>
            <a:r>
              <a:rPr lang="en-GB" dirty="0" err="1"/>
              <a:t>vc</a:t>
            </a:r>
            <a:r>
              <a:rPr lang="en-GB" dirty="0"/>
              <a:t>" and @cat="</a:t>
            </a:r>
            <a:r>
              <a:rPr lang="en-GB" dirty="0" err="1"/>
              <a:t>inf</a:t>
            </a:r>
            <a:r>
              <a:rPr lang="en-GB" dirty="0"/>
              <a:t>"]/node[@</a:t>
            </a:r>
            <a:r>
              <a:rPr lang="en-GB" dirty="0" err="1"/>
              <a:t>rel</a:t>
            </a:r>
            <a:r>
              <a:rPr lang="en-GB" dirty="0"/>
              <a:t>="</a:t>
            </a:r>
            <a:r>
              <a:rPr lang="en-GB" dirty="0" err="1"/>
              <a:t>svp</a:t>
            </a:r>
            <a:r>
              <a:rPr lang="en-GB" dirty="0"/>
              <a:t>" and @</a:t>
            </a:r>
            <a:r>
              <a:rPr lang="en-GB" dirty="0" err="1"/>
              <a:t>pos</a:t>
            </a:r>
            <a:r>
              <a:rPr lang="en-GB" dirty="0"/>
              <a:t>="part"]/@begin)] and node[@</a:t>
            </a:r>
            <a:r>
              <a:rPr lang="en-GB" dirty="0" err="1"/>
              <a:t>rel</a:t>
            </a:r>
            <a:r>
              <a:rPr lang="en-GB" dirty="0"/>
              <a:t>="</a:t>
            </a:r>
            <a:r>
              <a:rPr lang="en-GB" dirty="0" err="1"/>
              <a:t>vc</a:t>
            </a:r>
            <a:r>
              <a:rPr lang="en-GB" dirty="0"/>
              <a:t>" and @cat="</a:t>
            </a:r>
            <a:r>
              <a:rPr lang="en-GB" dirty="0" err="1"/>
              <a:t>inf</a:t>
            </a:r>
            <a:r>
              <a:rPr lang="en-GB" dirty="0"/>
              <a:t>" and node[@</a:t>
            </a:r>
            <a:r>
              <a:rPr lang="en-GB" dirty="0" err="1"/>
              <a:t>rel</a:t>
            </a:r>
            <a:r>
              <a:rPr lang="en-GB" dirty="0"/>
              <a:t>="</a:t>
            </a:r>
            <a:r>
              <a:rPr lang="en-GB" dirty="0" err="1"/>
              <a:t>svp</a:t>
            </a:r>
            <a:r>
              <a:rPr lang="en-GB" dirty="0"/>
              <a:t>" and @</a:t>
            </a:r>
            <a:r>
              <a:rPr lang="en-GB" dirty="0" err="1"/>
              <a:t>pos</a:t>
            </a:r>
            <a:r>
              <a:rPr lang="en-GB" dirty="0"/>
              <a:t>="part" and number(@begin) &lt; number(../node[@</a:t>
            </a:r>
            <a:r>
              <a:rPr lang="en-GB" dirty="0" err="1"/>
              <a:t>rel</a:t>
            </a:r>
            <a:r>
              <a:rPr lang="en-GB" dirty="0"/>
              <a:t>="</a:t>
            </a:r>
            <a:r>
              <a:rPr lang="en-GB" dirty="0" err="1"/>
              <a:t>hd</a:t>
            </a:r>
            <a:r>
              <a:rPr lang="en-GB" dirty="0"/>
              <a:t>" and @</a:t>
            </a:r>
            <a:r>
              <a:rPr lang="en-GB" dirty="0" err="1"/>
              <a:t>pos</a:t>
            </a:r>
            <a:r>
              <a:rPr lang="en-GB" dirty="0"/>
              <a:t>="verb"]/@begin)] and node[@</a:t>
            </a:r>
            <a:r>
              <a:rPr lang="en-GB" dirty="0" err="1"/>
              <a:t>rel</a:t>
            </a:r>
            <a:r>
              <a:rPr lang="en-GB" dirty="0"/>
              <a:t>="</a:t>
            </a:r>
            <a:r>
              <a:rPr lang="en-GB" dirty="0" err="1"/>
              <a:t>hd</a:t>
            </a:r>
            <a:r>
              <a:rPr lang="en-GB" dirty="0"/>
              <a:t>" and @</a:t>
            </a:r>
            <a:r>
              <a:rPr lang="en-GB" dirty="0" err="1"/>
              <a:t>pos</a:t>
            </a:r>
            <a:r>
              <a:rPr lang="en-GB" dirty="0"/>
              <a:t>="verb"]]]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LASSY: V PRT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162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765133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LASSY: V PRT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163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5124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GB" dirty="0" smtClean="0"/>
              <a:t>Return page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LASSY: V PRT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164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605124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GB" dirty="0" smtClean="0"/>
              <a:t>Return page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Mod/A V </a:t>
            </a:r>
            <a:r>
              <a:rPr lang="en-US" dirty="0" err="1" smtClean="0"/>
              <a:t>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165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20169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GB" dirty="0" smtClean="0"/>
              <a:t>Return page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Mod/A V </a:t>
            </a:r>
            <a:r>
              <a:rPr lang="en-US" dirty="0" err="1" smtClean="0"/>
              <a:t>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166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9977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GB" dirty="0" smtClean="0"/>
              <a:t>Return page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Mod/A V </a:t>
            </a:r>
            <a:r>
              <a:rPr lang="en-US" dirty="0" err="1" smtClean="0"/>
              <a:t>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167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9977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GB" dirty="0" smtClean="0"/>
              <a:t>Return page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Mod/A V </a:t>
            </a:r>
            <a:r>
              <a:rPr lang="en-US" dirty="0" err="1" smtClean="0"/>
              <a:t>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168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439977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Starting from query as for MOD/A V </a:t>
            </a:r>
            <a:r>
              <a:rPr lang="en-GB" dirty="0" err="1" smtClean="0"/>
              <a:t>V</a:t>
            </a:r>
            <a:endParaRPr lang="en-GB" dirty="0" smtClean="0"/>
          </a:p>
          <a:p>
            <a:r>
              <a:rPr lang="en-GB" sz="2600" dirty="0"/>
              <a:t>//node[@cat="</a:t>
            </a:r>
            <a:r>
              <a:rPr lang="en-GB" sz="2600" dirty="0" err="1"/>
              <a:t>ssub</a:t>
            </a:r>
            <a:r>
              <a:rPr lang="en-GB" sz="2600" dirty="0"/>
              <a:t>" and node[@</a:t>
            </a:r>
            <a:r>
              <a:rPr lang="en-GB" sz="2600" dirty="0" err="1"/>
              <a:t>rel</a:t>
            </a:r>
            <a:r>
              <a:rPr lang="en-GB" sz="2600" dirty="0"/>
              <a:t>="</a:t>
            </a:r>
            <a:r>
              <a:rPr lang="en-GB" sz="2600" dirty="0" err="1"/>
              <a:t>hd</a:t>
            </a:r>
            <a:r>
              <a:rPr lang="en-GB" sz="2600" dirty="0"/>
              <a:t>" and @</a:t>
            </a:r>
            <a:r>
              <a:rPr lang="en-GB" sz="2600" dirty="0" err="1"/>
              <a:t>pt</a:t>
            </a:r>
            <a:r>
              <a:rPr lang="en-GB" sz="2600" dirty="0"/>
              <a:t>="</a:t>
            </a:r>
            <a:r>
              <a:rPr lang="en-GB" sz="2600" dirty="0" err="1"/>
              <a:t>ww</a:t>
            </a:r>
            <a:r>
              <a:rPr lang="en-GB" sz="2600" dirty="0"/>
              <a:t>" and number(@begin) </a:t>
            </a:r>
            <a:r>
              <a:rPr lang="en-GB" sz="2600" b="1" dirty="0" smtClean="0"/>
              <a:t>&gt;</a:t>
            </a:r>
            <a:r>
              <a:rPr lang="en-GB" sz="2600" dirty="0" smtClean="0"/>
              <a:t> </a:t>
            </a:r>
            <a:r>
              <a:rPr lang="en-GB" sz="2600" dirty="0"/>
              <a:t>number(../node[@</a:t>
            </a:r>
            <a:r>
              <a:rPr lang="en-GB" sz="2600" dirty="0" err="1"/>
              <a:t>rel</a:t>
            </a:r>
            <a:r>
              <a:rPr lang="en-GB" sz="2600" dirty="0"/>
              <a:t>="</a:t>
            </a:r>
            <a:r>
              <a:rPr lang="en-GB" sz="2600" dirty="0" err="1"/>
              <a:t>vc</a:t>
            </a:r>
            <a:r>
              <a:rPr lang="en-GB" sz="2600" dirty="0"/>
              <a:t>" and @cat="</a:t>
            </a:r>
            <a:r>
              <a:rPr lang="en-GB" sz="2600" dirty="0" err="1"/>
              <a:t>inf</a:t>
            </a:r>
            <a:r>
              <a:rPr lang="en-GB" sz="2600" dirty="0"/>
              <a:t>"]/node[@</a:t>
            </a:r>
            <a:r>
              <a:rPr lang="en-GB" sz="2600" dirty="0" err="1"/>
              <a:t>rel</a:t>
            </a:r>
            <a:r>
              <a:rPr lang="en-GB" sz="2600" dirty="0"/>
              <a:t>="mod" and @</a:t>
            </a:r>
            <a:r>
              <a:rPr lang="en-GB" sz="2600" dirty="0" err="1"/>
              <a:t>pt</a:t>
            </a:r>
            <a:r>
              <a:rPr lang="en-GB" sz="2600" dirty="0"/>
              <a:t>="</a:t>
            </a:r>
            <a:r>
              <a:rPr lang="en-GB" sz="2600" dirty="0" err="1"/>
              <a:t>adj</a:t>
            </a:r>
            <a:r>
              <a:rPr lang="en-GB" sz="2600" dirty="0"/>
              <a:t>"]/@begin)] and node[@</a:t>
            </a:r>
            <a:r>
              <a:rPr lang="en-GB" sz="2600" dirty="0" err="1"/>
              <a:t>rel</a:t>
            </a:r>
            <a:r>
              <a:rPr lang="en-GB" sz="2600" dirty="0"/>
              <a:t>="</a:t>
            </a:r>
            <a:r>
              <a:rPr lang="en-GB" sz="2600" dirty="0" err="1"/>
              <a:t>vc</a:t>
            </a:r>
            <a:r>
              <a:rPr lang="en-GB" sz="2600" dirty="0"/>
              <a:t>" and @cat="</a:t>
            </a:r>
            <a:r>
              <a:rPr lang="en-GB" sz="2600" dirty="0" err="1"/>
              <a:t>inf</a:t>
            </a:r>
            <a:r>
              <a:rPr lang="en-GB" sz="2600" dirty="0"/>
              <a:t>" and node[@</a:t>
            </a:r>
            <a:r>
              <a:rPr lang="en-GB" sz="2600" dirty="0" err="1"/>
              <a:t>rel</a:t>
            </a:r>
            <a:r>
              <a:rPr lang="en-GB" sz="2600" dirty="0"/>
              <a:t>="mod" and @</a:t>
            </a:r>
            <a:r>
              <a:rPr lang="en-GB" sz="2600" dirty="0" err="1"/>
              <a:t>pt</a:t>
            </a:r>
            <a:r>
              <a:rPr lang="en-GB" sz="2600" dirty="0"/>
              <a:t>="</a:t>
            </a:r>
            <a:r>
              <a:rPr lang="en-GB" sz="2600" dirty="0" err="1"/>
              <a:t>adj</a:t>
            </a:r>
            <a:r>
              <a:rPr lang="en-GB" sz="2600" dirty="0"/>
              <a:t>" and number(@begin) &lt; number(../node[@</a:t>
            </a:r>
            <a:r>
              <a:rPr lang="en-GB" sz="2600" dirty="0" err="1"/>
              <a:t>rel</a:t>
            </a:r>
            <a:r>
              <a:rPr lang="en-GB" sz="2600" dirty="0"/>
              <a:t>="</a:t>
            </a:r>
            <a:r>
              <a:rPr lang="en-GB" sz="2600" dirty="0" err="1"/>
              <a:t>hd</a:t>
            </a:r>
            <a:r>
              <a:rPr lang="en-GB" sz="2600" dirty="0"/>
              <a:t>" and @</a:t>
            </a:r>
            <a:r>
              <a:rPr lang="en-GB" sz="2600" dirty="0" err="1"/>
              <a:t>pt</a:t>
            </a:r>
            <a:r>
              <a:rPr lang="en-GB" sz="2600" dirty="0"/>
              <a:t>="</a:t>
            </a:r>
            <a:r>
              <a:rPr lang="en-GB" sz="2600" dirty="0" err="1"/>
              <a:t>ww</a:t>
            </a:r>
            <a:r>
              <a:rPr lang="en-GB" sz="2600" dirty="0"/>
              <a:t>"]/@begin)] and node[@</a:t>
            </a:r>
            <a:r>
              <a:rPr lang="en-GB" sz="2600" dirty="0" err="1"/>
              <a:t>rel</a:t>
            </a:r>
            <a:r>
              <a:rPr lang="en-GB" sz="2600" dirty="0"/>
              <a:t>="</a:t>
            </a:r>
            <a:r>
              <a:rPr lang="en-GB" sz="2600" dirty="0" err="1"/>
              <a:t>hd</a:t>
            </a:r>
            <a:r>
              <a:rPr lang="en-GB" sz="2600" dirty="0"/>
              <a:t>" and @</a:t>
            </a:r>
            <a:r>
              <a:rPr lang="en-GB" sz="2600" dirty="0" err="1"/>
              <a:t>pt</a:t>
            </a:r>
            <a:r>
              <a:rPr lang="en-GB" sz="2600" dirty="0"/>
              <a:t>="</a:t>
            </a:r>
            <a:r>
              <a:rPr lang="en-GB" sz="2600" dirty="0" err="1"/>
              <a:t>ww</a:t>
            </a:r>
            <a:r>
              <a:rPr lang="en-GB" sz="2600" dirty="0" smtClean="0"/>
              <a:t>"]]]</a:t>
            </a:r>
          </a:p>
          <a:p>
            <a:r>
              <a:rPr lang="en-GB" sz="2600" dirty="0" smtClean="0"/>
              <a:t>Change `verb’ “&gt;” `</a:t>
            </a:r>
            <a:r>
              <a:rPr lang="en-GB" sz="2600" dirty="0" err="1" smtClean="0"/>
              <a:t>adj</a:t>
            </a:r>
            <a:r>
              <a:rPr lang="en-GB" sz="2600" dirty="0" smtClean="0"/>
              <a:t>’ into `verb’ “&lt;“ `</a:t>
            </a:r>
            <a:r>
              <a:rPr lang="en-GB" sz="2600" dirty="0" err="1" smtClean="0"/>
              <a:t>adj</a:t>
            </a:r>
            <a:r>
              <a:rPr lang="en-GB" sz="2600" dirty="0" smtClean="0"/>
              <a:t>’</a:t>
            </a:r>
            <a:endParaRPr lang="en-GB" sz="26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Mod/A V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169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439977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 lvl="1">
              <a:lnSpc>
                <a:spcPct val="80000"/>
              </a:lnSpc>
              <a:buNone/>
            </a:pPr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in Treebanks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17</a:t>
            </a:fld>
            <a:endParaRPr lang="en-GB" noProof="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963858"/>
              </p:ext>
            </p:extLst>
          </p:nvPr>
        </p:nvGraphicFramePr>
        <p:xfrm>
          <a:off x="1187624" y="1052736"/>
          <a:ext cx="6768752" cy="51845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41820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XPath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Meaning</a:t>
                      </a:r>
                      <a:endParaRPr lang="en-US" dirty="0"/>
                    </a:p>
                  </a:txBody>
                  <a:tcPr/>
                </a:tc>
              </a:tr>
              <a:tr h="418203">
                <a:tc>
                  <a:txBody>
                    <a:bodyPr/>
                    <a:lstStyle/>
                    <a:p>
                      <a:r>
                        <a:rPr lang="en-US" dirty="0" smtClean="0"/>
                        <a:t>//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Find Anywhere</a:t>
                      </a:r>
                      <a:r>
                        <a:rPr lang="en-US" baseline="0" dirty="0" smtClean="0"/>
                        <a:t> in the tree</a:t>
                      </a:r>
                      <a:endParaRPr lang="en-US" dirty="0"/>
                    </a:p>
                  </a:txBody>
                  <a:tcPr/>
                </a:tc>
              </a:tr>
              <a:tr h="418203">
                <a:tc>
                  <a:txBody>
                    <a:bodyPr/>
                    <a:lstStyle/>
                    <a:p>
                      <a:r>
                        <a:rPr lang="en-US" dirty="0" smtClean="0"/>
                        <a:t>Node[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 node</a:t>
                      </a:r>
                      <a:endParaRPr lang="en-US" dirty="0"/>
                    </a:p>
                  </a:txBody>
                  <a:tcPr/>
                </a:tc>
              </a:tr>
              <a:tr h="721830">
                <a:tc>
                  <a:txBody>
                    <a:bodyPr/>
                    <a:lstStyle/>
                    <a:p>
                      <a:r>
                        <a:rPr lang="en-US" dirty="0" smtClean="0"/>
                        <a:t>@cat="</a:t>
                      </a:r>
                      <a:r>
                        <a:rPr lang="en-US" dirty="0" err="1" smtClean="0"/>
                        <a:t>ap</a:t>
                      </a:r>
                      <a:r>
                        <a:rPr lang="en-US" dirty="0" smtClean="0"/>
                        <a:t>"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</a:t>
                      </a:r>
                      <a:r>
                        <a:rPr lang="en-US" baseline="0" dirty="0" smtClean="0"/>
                        <a:t> which feature</a:t>
                      </a:r>
                      <a:r>
                        <a:rPr lang="en-US" dirty="0" smtClean="0"/>
                        <a:t> ‘cat’ has value ‘</a:t>
                      </a:r>
                      <a:r>
                        <a:rPr lang="en-US" dirty="0" err="1" smtClean="0"/>
                        <a:t>ap</a:t>
                      </a:r>
                      <a:r>
                        <a:rPr lang="en-US" dirty="0" smtClean="0"/>
                        <a:t>’</a:t>
                      </a:r>
                      <a:endParaRPr lang="en-US" dirty="0"/>
                    </a:p>
                  </a:txBody>
                  <a:tcPr/>
                </a:tc>
              </a:tr>
              <a:tr h="418203">
                <a:tc>
                  <a:txBody>
                    <a:bodyPr/>
                    <a:lstStyle/>
                    <a:p>
                      <a:r>
                        <a:rPr lang="en-US" dirty="0" smtClean="0"/>
                        <a:t>and node[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And that contains</a:t>
                      </a:r>
                      <a:r>
                        <a:rPr lang="en-US" baseline="0" dirty="0" smtClean="0"/>
                        <a:t> a node</a:t>
                      </a:r>
                      <a:endParaRPr lang="en-US" dirty="0"/>
                    </a:p>
                  </a:txBody>
                  <a:tcPr/>
                </a:tc>
              </a:tr>
              <a:tr h="1031186">
                <a:tc>
                  <a:txBody>
                    <a:bodyPr/>
                    <a:lstStyle/>
                    <a:p>
                      <a:r>
                        <a:rPr lang="en-US" dirty="0" smtClean="0"/>
                        <a:t>@</a:t>
                      </a:r>
                      <a:r>
                        <a:rPr lang="en-US" dirty="0" err="1" smtClean="0"/>
                        <a:t>rel</a:t>
                      </a:r>
                      <a:r>
                        <a:rPr lang="en-US" dirty="0" smtClean="0"/>
                        <a:t>="mod" and @pos="</a:t>
                      </a:r>
                      <a:r>
                        <a:rPr lang="en-US" dirty="0" err="1" smtClean="0"/>
                        <a:t>adj</a:t>
                      </a:r>
                      <a:r>
                        <a:rPr lang="en-US" dirty="0" smtClean="0"/>
                        <a:t>“ 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</a:t>
                      </a:r>
                      <a:r>
                        <a:rPr lang="en-US" baseline="0" dirty="0" smtClean="0"/>
                        <a:t> which feature ‘</a:t>
                      </a:r>
                      <a:r>
                        <a:rPr lang="en-US" baseline="0" dirty="0" err="1" smtClean="0"/>
                        <a:t>rel</a:t>
                      </a:r>
                      <a:r>
                        <a:rPr lang="en-US" baseline="0" dirty="0" smtClean="0"/>
                        <a:t>’ has value ‘mod’ and feature ‘</a:t>
                      </a:r>
                      <a:r>
                        <a:rPr lang="en-US" baseline="0" dirty="0" err="1" smtClean="0"/>
                        <a:t>pos</a:t>
                      </a:r>
                      <a:r>
                        <a:rPr lang="en-US" baseline="0" dirty="0" smtClean="0"/>
                        <a:t>’ has value ‘</a:t>
                      </a:r>
                      <a:r>
                        <a:rPr lang="en-US" baseline="0" dirty="0" err="1" smtClean="0"/>
                        <a:t>adj</a:t>
                      </a:r>
                      <a:r>
                        <a:rPr lang="en-US" baseline="0" dirty="0" smtClean="0"/>
                        <a:t>’</a:t>
                      </a:r>
                      <a:endParaRPr lang="en-US" dirty="0"/>
                    </a:p>
                  </a:txBody>
                  <a:tcPr/>
                </a:tc>
              </a:tr>
              <a:tr h="418203">
                <a:tc>
                  <a:txBody>
                    <a:bodyPr/>
                    <a:lstStyle/>
                    <a:p>
                      <a:r>
                        <a:rPr lang="en-US" dirty="0" smtClean="0"/>
                        <a:t>and node[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And a node</a:t>
                      </a:r>
                      <a:endParaRPr lang="en-US" dirty="0"/>
                    </a:p>
                  </a:txBody>
                  <a:tcPr/>
                </a:tc>
              </a:tr>
              <a:tr h="1340542">
                <a:tc>
                  <a:txBody>
                    <a:bodyPr/>
                    <a:lstStyle/>
                    <a:p>
                      <a:r>
                        <a:rPr lang="en-US" dirty="0" smtClean="0"/>
                        <a:t>@</a:t>
                      </a:r>
                      <a:r>
                        <a:rPr lang="en-US" dirty="0" err="1" smtClean="0"/>
                        <a:t>rel</a:t>
                      </a:r>
                      <a:r>
                        <a:rPr lang="en-US" dirty="0" smtClean="0"/>
                        <a:t>="</a:t>
                      </a:r>
                      <a:r>
                        <a:rPr lang="en-US" dirty="0" err="1" smtClean="0"/>
                        <a:t>hd</a:t>
                      </a:r>
                      <a:r>
                        <a:rPr lang="en-US" dirty="0" smtClean="0"/>
                        <a:t>" and @pos="</a:t>
                      </a:r>
                      <a:r>
                        <a:rPr lang="en-US" dirty="0" err="1" smtClean="0"/>
                        <a:t>adj</a:t>
                      </a:r>
                      <a:r>
                        <a:rPr lang="en-US" dirty="0" smtClean="0"/>
                        <a:t>"]]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In</a:t>
                      </a:r>
                      <a:r>
                        <a:rPr lang="en-US" baseline="0" dirty="0" smtClean="0"/>
                        <a:t> which feature ‘</a:t>
                      </a:r>
                      <a:r>
                        <a:rPr lang="en-US" baseline="0" dirty="0" err="1" smtClean="0"/>
                        <a:t>rel</a:t>
                      </a:r>
                      <a:r>
                        <a:rPr lang="en-US" baseline="0" dirty="0" smtClean="0"/>
                        <a:t>’ has value ‘</a:t>
                      </a:r>
                      <a:r>
                        <a:rPr lang="en-US" baseline="0" dirty="0" err="1" smtClean="0"/>
                        <a:t>hd</a:t>
                      </a:r>
                      <a:r>
                        <a:rPr lang="en-US" baseline="0" dirty="0" smtClean="0"/>
                        <a:t>’ and feature ‘</a:t>
                      </a:r>
                      <a:r>
                        <a:rPr lang="en-US" baseline="0" dirty="0" err="1" smtClean="0"/>
                        <a:t>pos</a:t>
                      </a:r>
                      <a:r>
                        <a:rPr lang="en-US" baseline="0" dirty="0" smtClean="0"/>
                        <a:t>’ has value ‘</a:t>
                      </a:r>
                      <a:r>
                        <a:rPr lang="en-US" baseline="0" dirty="0" err="1" smtClean="0"/>
                        <a:t>adj</a:t>
                      </a:r>
                      <a:r>
                        <a:rPr lang="en-US" baseline="0" dirty="0" smtClean="0"/>
                        <a:t>’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32068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//node[@cat="</a:t>
            </a:r>
            <a:r>
              <a:rPr lang="en-GB" dirty="0" err="1"/>
              <a:t>ssub</a:t>
            </a:r>
            <a:r>
              <a:rPr lang="en-GB" dirty="0"/>
              <a:t>" and node[@</a:t>
            </a:r>
            <a:r>
              <a:rPr lang="en-GB" dirty="0" err="1"/>
              <a:t>rel</a:t>
            </a:r>
            <a:r>
              <a:rPr lang="en-GB" dirty="0"/>
              <a:t>="</a:t>
            </a:r>
            <a:r>
              <a:rPr lang="en-GB" dirty="0" err="1"/>
              <a:t>hd</a:t>
            </a:r>
            <a:r>
              <a:rPr lang="en-GB" dirty="0"/>
              <a:t>" and @</a:t>
            </a:r>
            <a:r>
              <a:rPr lang="en-GB" dirty="0" err="1"/>
              <a:t>pt</a:t>
            </a:r>
            <a:r>
              <a:rPr lang="en-GB" dirty="0"/>
              <a:t>="</a:t>
            </a:r>
            <a:r>
              <a:rPr lang="en-GB" dirty="0" err="1"/>
              <a:t>ww</a:t>
            </a:r>
            <a:r>
              <a:rPr lang="en-GB" dirty="0"/>
              <a:t>" and number(@begin) </a:t>
            </a:r>
            <a:r>
              <a:rPr lang="en-GB" b="1" dirty="0" smtClean="0">
                <a:solidFill>
                  <a:srgbClr val="FF0000"/>
                </a:solidFill>
              </a:rPr>
              <a:t>&lt; </a:t>
            </a:r>
            <a:r>
              <a:rPr lang="en-GB" dirty="0"/>
              <a:t>number(../node[@</a:t>
            </a:r>
            <a:r>
              <a:rPr lang="en-GB" dirty="0" err="1"/>
              <a:t>rel</a:t>
            </a:r>
            <a:r>
              <a:rPr lang="en-GB" dirty="0"/>
              <a:t>="</a:t>
            </a:r>
            <a:r>
              <a:rPr lang="en-GB" dirty="0" err="1"/>
              <a:t>vc</a:t>
            </a:r>
            <a:r>
              <a:rPr lang="en-GB" dirty="0"/>
              <a:t>" and @cat="</a:t>
            </a:r>
            <a:r>
              <a:rPr lang="en-GB" dirty="0" err="1"/>
              <a:t>inf</a:t>
            </a:r>
            <a:r>
              <a:rPr lang="en-GB" dirty="0"/>
              <a:t>"]/node[@</a:t>
            </a:r>
            <a:r>
              <a:rPr lang="en-GB" dirty="0" err="1"/>
              <a:t>rel</a:t>
            </a:r>
            <a:r>
              <a:rPr lang="en-GB" dirty="0"/>
              <a:t>="mod" and @</a:t>
            </a:r>
            <a:r>
              <a:rPr lang="en-GB" dirty="0" err="1"/>
              <a:t>pt</a:t>
            </a:r>
            <a:r>
              <a:rPr lang="en-GB" dirty="0"/>
              <a:t>="</a:t>
            </a:r>
            <a:r>
              <a:rPr lang="en-GB" dirty="0" err="1"/>
              <a:t>adj</a:t>
            </a:r>
            <a:r>
              <a:rPr lang="en-GB" dirty="0"/>
              <a:t>"]/@begin)] and node[@</a:t>
            </a:r>
            <a:r>
              <a:rPr lang="en-GB" dirty="0" err="1"/>
              <a:t>rel</a:t>
            </a:r>
            <a:r>
              <a:rPr lang="en-GB" dirty="0"/>
              <a:t>="</a:t>
            </a:r>
            <a:r>
              <a:rPr lang="en-GB" dirty="0" err="1"/>
              <a:t>vc</a:t>
            </a:r>
            <a:r>
              <a:rPr lang="en-GB" dirty="0"/>
              <a:t>" and @cat="</a:t>
            </a:r>
            <a:r>
              <a:rPr lang="en-GB" dirty="0" err="1"/>
              <a:t>inf</a:t>
            </a:r>
            <a:r>
              <a:rPr lang="en-GB" dirty="0"/>
              <a:t>" and node[@</a:t>
            </a:r>
            <a:r>
              <a:rPr lang="en-GB" dirty="0" err="1"/>
              <a:t>rel</a:t>
            </a:r>
            <a:r>
              <a:rPr lang="en-GB" dirty="0"/>
              <a:t>="mod" and @</a:t>
            </a:r>
            <a:r>
              <a:rPr lang="en-GB" dirty="0" err="1"/>
              <a:t>pt</a:t>
            </a:r>
            <a:r>
              <a:rPr lang="en-GB" dirty="0"/>
              <a:t>="</a:t>
            </a:r>
            <a:r>
              <a:rPr lang="en-GB" dirty="0" err="1"/>
              <a:t>adj</a:t>
            </a:r>
            <a:r>
              <a:rPr lang="en-GB" dirty="0"/>
              <a:t>" and number(@begin) &lt; number(../node[@</a:t>
            </a:r>
            <a:r>
              <a:rPr lang="en-GB" dirty="0" err="1"/>
              <a:t>rel</a:t>
            </a:r>
            <a:r>
              <a:rPr lang="en-GB" dirty="0"/>
              <a:t>="</a:t>
            </a:r>
            <a:r>
              <a:rPr lang="en-GB" dirty="0" err="1"/>
              <a:t>hd</a:t>
            </a:r>
            <a:r>
              <a:rPr lang="en-GB" dirty="0"/>
              <a:t>" and @</a:t>
            </a:r>
            <a:r>
              <a:rPr lang="en-GB" dirty="0" err="1"/>
              <a:t>pt</a:t>
            </a:r>
            <a:r>
              <a:rPr lang="en-GB" dirty="0"/>
              <a:t>="</a:t>
            </a:r>
            <a:r>
              <a:rPr lang="en-GB" dirty="0" err="1"/>
              <a:t>ww</a:t>
            </a:r>
            <a:r>
              <a:rPr lang="en-GB" dirty="0"/>
              <a:t>"]/@begin)] and node[@</a:t>
            </a:r>
            <a:r>
              <a:rPr lang="en-GB" dirty="0" err="1"/>
              <a:t>rel</a:t>
            </a:r>
            <a:r>
              <a:rPr lang="en-GB" dirty="0"/>
              <a:t>="</a:t>
            </a:r>
            <a:r>
              <a:rPr lang="en-GB" dirty="0" err="1"/>
              <a:t>hd</a:t>
            </a:r>
            <a:r>
              <a:rPr lang="en-GB" dirty="0"/>
              <a:t>" and @</a:t>
            </a:r>
            <a:r>
              <a:rPr lang="en-GB" dirty="0" err="1"/>
              <a:t>pt</a:t>
            </a:r>
            <a:r>
              <a:rPr lang="en-GB" dirty="0"/>
              <a:t>="</a:t>
            </a:r>
            <a:r>
              <a:rPr lang="en-GB" dirty="0" err="1"/>
              <a:t>ww</a:t>
            </a:r>
            <a:r>
              <a:rPr lang="en-GB" dirty="0"/>
              <a:t>"]]]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Mod/A V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170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428633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GB" dirty="0" smtClean="0"/>
              <a:t>Return page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Mod/A V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171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8633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GB" dirty="0" smtClean="0"/>
              <a:t>Return page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Mod/A V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172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5307442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GB" dirty="0" smtClean="0"/>
              <a:t>Return page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 V </a:t>
            </a:r>
            <a:r>
              <a:rPr lang="en-US" dirty="0" err="1" smtClean="0"/>
              <a:t>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173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12647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GB" dirty="0" smtClean="0"/>
              <a:t>Return page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 V </a:t>
            </a:r>
            <a:r>
              <a:rPr lang="en-US" dirty="0" err="1" smtClean="0"/>
              <a:t>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174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2291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GB" dirty="0" smtClean="0"/>
              <a:t>Return page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 V </a:t>
            </a:r>
            <a:r>
              <a:rPr lang="en-US" dirty="0" err="1" smtClean="0"/>
              <a:t>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175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8007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GB" dirty="0" smtClean="0"/>
              <a:t>Return page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 V </a:t>
            </a:r>
            <a:r>
              <a:rPr lang="en-US" dirty="0" err="1" smtClean="0"/>
              <a:t>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176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668007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GB" sz="2400" dirty="0"/>
              <a:t>//node[@cat="</a:t>
            </a:r>
            <a:r>
              <a:rPr lang="en-GB" sz="2400" dirty="0" err="1"/>
              <a:t>ssub</a:t>
            </a:r>
            <a:r>
              <a:rPr lang="en-GB" sz="2400" dirty="0"/>
              <a:t>" and node[@</a:t>
            </a:r>
            <a:r>
              <a:rPr lang="en-GB" sz="2400" dirty="0" err="1"/>
              <a:t>rel</a:t>
            </a:r>
            <a:r>
              <a:rPr lang="en-GB" sz="2400" dirty="0"/>
              <a:t>="</a:t>
            </a:r>
            <a:r>
              <a:rPr lang="en-GB" sz="2400" dirty="0" err="1"/>
              <a:t>hd</a:t>
            </a:r>
            <a:r>
              <a:rPr lang="en-GB" sz="2400" dirty="0"/>
              <a:t>" and @</a:t>
            </a:r>
            <a:r>
              <a:rPr lang="en-GB" sz="2400" dirty="0" err="1"/>
              <a:t>pt</a:t>
            </a:r>
            <a:r>
              <a:rPr lang="en-GB" sz="2400" dirty="0"/>
              <a:t>="</a:t>
            </a:r>
            <a:r>
              <a:rPr lang="en-GB" sz="2400" dirty="0" err="1"/>
              <a:t>ww</a:t>
            </a:r>
            <a:r>
              <a:rPr lang="en-GB" sz="2400" dirty="0"/>
              <a:t>" and number(@begin) </a:t>
            </a:r>
            <a:r>
              <a:rPr lang="en-GB" sz="2400" b="1" dirty="0">
                <a:solidFill>
                  <a:srgbClr val="FF0000"/>
                </a:solidFill>
              </a:rPr>
              <a:t>&lt; </a:t>
            </a:r>
            <a:r>
              <a:rPr lang="en-GB" sz="2400" dirty="0"/>
              <a:t>number(../node[@</a:t>
            </a:r>
            <a:r>
              <a:rPr lang="en-GB" sz="2400" dirty="0" err="1"/>
              <a:t>rel</a:t>
            </a:r>
            <a:r>
              <a:rPr lang="en-GB" sz="2400" dirty="0"/>
              <a:t>="</a:t>
            </a:r>
            <a:r>
              <a:rPr lang="en-GB" sz="2400" dirty="0" err="1"/>
              <a:t>vc</a:t>
            </a:r>
            <a:r>
              <a:rPr lang="en-GB" sz="2400" dirty="0"/>
              <a:t>" and @cat="</a:t>
            </a:r>
            <a:r>
              <a:rPr lang="en-GB" sz="2400" dirty="0" err="1"/>
              <a:t>inf</a:t>
            </a:r>
            <a:r>
              <a:rPr lang="en-GB" sz="2400" dirty="0"/>
              <a:t>"]/node[@</a:t>
            </a:r>
            <a:r>
              <a:rPr lang="en-GB" sz="2400" dirty="0" err="1"/>
              <a:t>rel</a:t>
            </a:r>
            <a:r>
              <a:rPr lang="en-GB" sz="2400" dirty="0"/>
              <a:t>="obj1" and @</a:t>
            </a:r>
            <a:r>
              <a:rPr lang="en-GB" sz="2400" dirty="0" err="1"/>
              <a:t>pt</a:t>
            </a:r>
            <a:r>
              <a:rPr lang="en-GB" sz="2400" dirty="0"/>
              <a:t>="n"]/@begin)] and node[@</a:t>
            </a:r>
            <a:r>
              <a:rPr lang="en-GB" sz="2400" dirty="0" err="1"/>
              <a:t>rel</a:t>
            </a:r>
            <a:r>
              <a:rPr lang="en-GB" sz="2400" dirty="0"/>
              <a:t>="</a:t>
            </a:r>
            <a:r>
              <a:rPr lang="en-GB" sz="2400" dirty="0" err="1"/>
              <a:t>vc</a:t>
            </a:r>
            <a:r>
              <a:rPr lang="en-GB" sz="2400" dirty="0"/>
              <a:t>" and @cat="</a:t>
            </a:r>
            <a:r>
              <a:rPr lang="en-GB" sz="2400" dirty="0" err="1"/>
              <a:t>inf</a:t>
            </a:r>
            <a:r>
              <a:rPr lang="en-GB" sz="2400" dirty="0"/>
              <a:t>" and node[@</a:t>
            </a:r>
            <a:r>
              <a:rPr lang="en-GB" sz="2400" dirty="0" err="1"/>
              <a:t>rel</a:t>
            </a:r>
            <a:r>
              <a:rPr lang="en-GB" sz="2400" dirty="0"/>
              <a:t>="obj1" and @</a:t>
            </a:r>
            <a:r>
              <a:rPr lang="en-GB" sz="2400" dirty="0" err="1"/>
              <a:t>pt</a:t>
            </a:r>
            <a:r>
              <a:rPr lang="en-GB" sz="2400" dirty="0"/>
              <a:t>="n" and number(@begin) &lt; number(../node[@</a:t>
            </a:r>
            <a:r>
              <a:rPr lang="en-GB" sz="2400" dirty="0" err="1"/>
              <a:t>rel</a:t>
            </a:r>
            <a:r>
              <a:rPr lang="en-GB" sz="2400" dirty="0"/>
              <a:t>="</a:t>
            </a:r>
            <a:r>
              <a:rPr lang="en-GB" sz="2400" dirty="0" err="1"/>
              <a:t>hd</a:t>
            </a:r>
            <a:r>
              <a:rPr lang="en-GB" sz="2400" dirty="0"/>
              <a:t>" and @</a:t>
            </a:r>
            <a:r>
              <a:rPr lang="en-GB" sz="2400" dirty="0" err="1"/>
              <a:t>pt</a:t>
            </a:r>
            <a:r>
              <a:rPr lang="en-GB" sz="2400" dirty="0"/>
              <a:t>="</a:t>
            </a:r>
            <a:r>
              <a:rPr lang="en-GB" sz="2400" dirty="0" err="1"/>
              <a:t>ww</a:t>
            </a:r>
            <a:r>
              <a:rPr lang="en-GB" sz="2400" dirty="0"/>
              <a:t>"]/@begin)] and node[@</a:t>
            </a:r>
            <a:r>
              <a:rPr lang="en-GB" sz="2400" dirty="0" err="1"/>
              <a:t>rel</a:t>
            </a:r>
            <a:r>
              <a:rPr lang="en-GB" sz="2400" dirty="0"/>
              <a:t>="</a:t>
            </a:r>
            <a:r>
              <a:rPr lang="en-GB" sz="2400" dirty="0" err="1"/>
              <a:t>hd</a:t>
            </a:r>
            <a:r>
              <a:rPr lang="en-GB" sz="2400" dirty="0"/>
              <a:t>" and @</a:t>
            </a:r>
            <a:r>
              <a:rPr lang="en-GB" sz="2400" dirty="0" err="1"/>
              <a:t>pt</a:t>
            </a:r>
            <a:r>
              <a:rPr lang="en-GB" sz="2400" dirty="0"/>
              <a:t>="</a:t>
            </a:r>
            <a:r>
              <a:rPr lang="en-GB" sz="2400" dirty="0" err="1"/>
              <a:t>ww</a:t>
            </a:r>
            <a:r>
              <a:rPr lang="en-GB" sz="2400" dirty="0"/>
              <a:t>"]]]</a:t>
            </a:r>
            <a:endParaRPr lang="en-US" sz="24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N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177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4757812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 N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178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243586" y="5085184"/>
            <a:ext cx="144016" cy="144016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7009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 N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179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243586" y="5085184"/>
            <a:ext cx="144016" cy="144016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2895801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800" dirty="0" smtClean="0"/>
              <a:t>More difficult example:</a:t>
            </a:r>
          </a:p>
          <a:p>
            <a:pPr marL="742950" lvl="2" indent="-342900">
              <a:lnSpc>
                <a:spcPct val="80000"/>
              </a:lnSpc>
            </a:pPr>
            <a:r>
              <a:rPr lang="en-US" dirty="0" smtClean="0"/>
              <a:t>//node[@cat="</a:t>
            </a:r>
            <a:r>
              <a:rPr lang="en-US" dirty="0" err="1" smtClean="0"/>
              <a:t>ppart</a:t>
            </a:r>
            <a:r>
              <a:rPr lang="en-US" dirty="0" smtClean="0"/>
              <a:t>" and node[@</a:t>
            </a:r>
            <a:r>
              <a:rPr lang="en-US" dirty="0" err="1" smtClean="0"/>
              <a:t>rel</a:t>
            </a:r>
            <a:r>
              <a:rPr lang="en-US" dirty="0" smtClean="0"/>
              <a:t>="obj2" and @cat="pp" and node[@</a:t>
            </a:r>
            <a:r>
              <a:rPr lang="en-US" dirty="0" err="1" smtClean="0"/>
              <a:t>rel</a:t>
            </a:r>
            <a:r>
              <a:rPr lang="en-US" dirty="0" smtClean="0"/>
              <a:t>="</a:t>
            </a:r>
            <a:r>
              <a:rPr lang="en-US" dirty="0" err="1" smtClean="0"/>
              <a:t>hd</a:t>
            </a:r>
            <a:r>
              <a:rPr lang="en-US" dirty="0" smtClean="0"/>
              <a:t>" and @pos="prep" and @root="</a:t>
            </a:r>
            <a:r>
              <a:rPr lang="en-US" dirty="0" err="1" smtClean="0"/>
              <a:t>aan</a:t>
            </a:r>
            <a:r>
              <a:rPr lang="en-US" dirty="0" smtClean="0"/>
              <a:t>" and @word="</a:t>
            </a:r>
            <a:r>
              <a:rPr lang="en-US" dirty="0" err="1" smtClean="0"/>
              <a:t>aan</a:t>
            </a:r>
            <a:r>
              <a:rPr lang="en-US" dirty="0" smtClean="0"/>
              <a:t>" and @begin &lt; ../../node[@</a:t>
            </a:r>
            <a:r>
              <a:rPr lang="en-US" dirty="0" err="1" smtClean="0"/>
              <a:t>rel</a:t>
            </a:r>
            <a:r>
              <a:rPr lang="en-US" dirty="0" smtClean="0"/>
              <a:t>="obj1" and @cat="</a:t>
            </a:r>
            <a:r>
              <a:rPr lang="en-US" dirty="0" err="1" smtClean="0"/>
              <a:t>np</a:t>
            </a:r>
            <a:r>
              <a:rPr lang="en-US" dirty="0" smtClean="0"/>
              <a:t>"]/node[@</a:t>
            </a:r>
            <a:r>
              <a:rPr lang="en-US" dirty="0" err="1" smtClean="0"/>
              <a:t>rel</a:t>
            </a:r>
            <a:r>
              <a:rPr lang="en-US" dirty="0" smtClean="0"/>
              <a:t>="</a:t>
            </a:r>
            <a:r>
              <a:rPr lang="en-US" dirty="0" err="1" smtClean="0"/>
              <a:t>hd</a:t>
            </a:r>
            <a:r>
              <a:rPr lang="en-US" dirty="0" smtClean="0"/>
              <a:t>" and @pos="noun"]/@begin]] and node[@</a:t>
            </a:r>
            <a:r>
              <a:rPr lang="en-US" dirty="0" err="1" smtClean="0"/>
              <a:t>rel</a:t>
            </a:r>
            <a:r>
              <a:rPr lang="en-US" dirty="0" smtClean="0"/>
              <a:t>="obj1" and @cat="</a:t>
            </a:r>
            <a:r>
              <a:rPr lang="en-US" dirty="0" err="1" smtClean="0"/>
              <a:t>np</a:t>
            </a:r>
            <a:r>
              <a:rPr lang="en-US" dirty="0" smtClean="0"/>
              <a:t>" and node[@</a:t>
            </a:r>
            <a:r>
              <a:rPr lang="en-US" dirty="0" err="1" smtClean="0"/>
              <a:t>rel</a:t>
            </a:r>
            <a:r>
              <a:rPr lang="en-US" dirty="0" smtClean="0"/>
              <a:t>="</a:t>
            </a:r>
            <a:r>
              <a:rPr lang="en-US" dirty="0" err="1" smtClean="0"/>
              <a:t>hd</a:t>
            </a:r>
            <a:r>
              <a:rPr lang="en-US" dirty="0" smtClean="0"/>
              <a:t>" and @pos="noun" and @begin &lt; ../../node[@</a:t>
            </a:r>
            <a:r>
              <a:rPr lang="en-US" dirty="0" err="1" smtClean="0"/>
              <a:t>rel</a:t>
            </a:r>
            <a:r>
              <a:rPr lang="en-US" dirty="0" smtClean="0"/>
              <a:t>="</a:t>
            </a:r>
            <a:r>
              <a:rPr lang="en-US" dirty="0" err="1" smtClean="0"/>
              <a:t>hd</a:t>
            </a:r>
            <a:r>
              <a:rPr lang="en-US" dirty="0" smtClean="0"/>
              <a:t>" and @pos="verb"]/@begin]] and node[@</a:t>
            </a:r>
            <a:r>
              <a:rPr lang="en-US" dirty="0" err="1" smtClean="0"/>
              <a:t>rel</a:t>
            </a:r>
            <a:r>
              <a:rPr lang="en-US" dirty="0" smtClean="0"/>
              <a:t>="</a:t>
            </a:r>
            <a:r>
              <a:rPr lang="en-US" dirty="0" err="1" smtClean="0"/>
              <a:t>hd</a:t>
            </a:r>
            <a:r>
              <a:rPr lang="en-US" dirty="0" smtClean="0"/>
              <a:t>" and @pos="verb"]] </a:t>
            </a:r>
            <a:endParaRPr lang="en-US" sz="2400" dirty="0" smtClean="0"/>
          </a:p>
          <a:p>
            <a:pPr marL="342900" lvl="1" indent="-342900">
              <a:lnSpc>
                <a:spcPct val="80000"/>
              </a:lnSpc>
              <a:buFont typeface="Arial" pitchFamily="34" charset="0"/>
              <a:buChar char="•"/>
            </a:pPr>
            <a:r>
              <a:rPr lang="en-US" dirty="0" smtClean="0"/>
              <a:t>This is too difficult! </a:t>
            </a:r>
          </a:p>
          <a:p>
            <a:pPr marL="342900" lvl="1" indent="-342900">
              <a:lnSpc>
                <a:spcPct val="80000"/>
              </a:lnSpc>
              <a:buFont typeface="Arial" pitchFamily="34" charset="0"/>
              <a:buChar char="•"/>
            </a:pPr>
            <a:r>
              <a:rPr lang="en-US" dirty="0" smtClean="0"/>
              <a:t>Even after making use of better lay-out:</a:t>
            </a:r>
          </a:p>
          <a:p>
            <a:pPr marL="742950" lvl="2" indent="-342900">
              <a:lnSpc>
                <a:spcPct val="80000"/>
              </a:lnSpc>
            </a:pPr>
            <a:r>
              <a:rPr lang="nl-NL" u="sng" dirty="0">
                <a:hlinkClick r:id="rId2"/>
              </a:rPr>
              <a:t>http://bramvanroy.be/projects/xpath-beautifier/</a:t>
            </a:r>
            <a:r>
              <a:rPr lang="nl-NL" dirty="0"/>
              <a:t>  </a:t>
            </a:r>
          </a:p>
          <a:p>
            <a:pPr marL="342900" lvl="1" indent="-342900">
              <a:lnSpc>
                <a:spcPct val="80000"/>
              </a:lnSpc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in Treebanks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18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85217243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komt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180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243586" y="5085184"/>
            <a:ext cx="144016" cy="144016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Picture 1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38918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komt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181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243586" y="5085184"/>
            <a:ext cx="144016" cy="144016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Picture 1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77108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komt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182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243586" y="5085184"/>
            <a:ext cx="144016" cy="144016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Picture 1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77108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Wie</a:t>
            </a:r>
            <a:r>
              <a:rPr lang="en-US" sz="2800" dirty="0" smtClean="0"/>
              <a:t> </a:t>
            </a:r>
            <a:r>
              <a:rPr lang="en-US" sz="2800" dirty="0" err="1" smtClean="0"/>
              <a:t>komt</a:t>
            </a:r>
            <a:r>
              <a:rPr lang="en-US" sz="2800" dirty="0" smtClean="0"/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er</a:t>
            </a:r>
            <a:r>
              <a:rPr lang="en-US" sz="2800" dirty="0" smtClean="0">
                <a:solidFill>
                  <a:srgbClr val="FF0000"/>
                </a:solidFill>
              </a:rPr>
              <a:t>               </a:t>
            </a:r>
            <a:r>
              <a:rPr lang="en-US" sz="2800" dirty="0" smtClean="0"/>
              <a:t>(result: 15 examples)</a:t>
            </a:r>
          </a:p>
          <a:p>
            <a:r>
              <a:rPr lang="en-US" sz="2800" dirty="0" smtClean="0"/>
              <a:t>One should also do</a:t>
            </a:r>
          </a:p>
          <a:p>
            <a:pPr lvl="1"/>
            <a:r>
              <a:rPr lang="en-US" b="1" dirty="0" err="1" smtClean="0"/>
              <a:t>Wie</a:t>
            </a:r>
            <a:r>
              <a:rPr lang="en-US" dirty="0" smtClean="0"/>
              <a:t> is </a:t>
            </a:r>
            <a:r>
              <a:rPr lang="en-US" dirty="0" err="1" smtClean="0">
                <a:solidFill>
                  <a:srgbClr val="FF0000"/>
                </a:solidFill>
              </a:rPr>
              <a:t>er</a:t>
            </a:r>
            <a:r>
              <a:rPr lang="en-US" dirty="0" smtClean="0"/>
              <a:t> </a:t>
            </a:r>
            <a:r>
              <a:rPr lang="en-US" dirty="0" err="1" smtClean="0"/>
              <a:t>gekomen</a:t>
            </a:r>
            <a:r>
              <a:rPr lang="en-US" dirty="0" smtClean="0"/>
              <a:t> (result:  3 examples)</a:t>
            </a:r>
          </a:p>
          <a:p>
            <a:pPr lvl="1"/>
            <a:r>
              <a:rPr lang="en-US" b="1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zal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er</a:t>
            </a:r>
            <a:r>
              <a:rPr lang="en-US" dirty="0" smtClean="0"/>
              <a:t> </a:t>
            </a:r>
            <a:r>
              <a:rPr lang="en-US" dirty="0" err="1" smtClean="0"/>
              <a:t>komen</a:t>
            </a:r>
            <a:r>
              <a:rPr lang="en-US" dirty="0" smtClean="0"/>
              <a:t>    (result: 5 examples)</a:t>
            </a:r>
          </a:p>
          <a:p>
            <a:r>
              <a:rPr lang="en-US" sz="2800" dirty="0" smtClean="0"/>
              <a:t>Because their syntactic structures differ from </a:t>
            </a:r>
            <a:r>
              <a:rPr lang="en-US" sz="2800" i="1" dirty="0" err="1" smtClean="0"/>
              <a:t>Wie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komt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er</a:t>
            </a:r>
            <a:endParaRPr lang="en-US" sz="2800" i="1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komt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183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6877108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denk</a:t>
            </a:r>
            <a:r>
              <a:rPr lang="en-US" dirty="0" smtClean="0"/>
              <a:t> je </a:t>
            </a:r>
            <a:r>
              <a:rPr lang="en-US" dirty="0" err="1" smtClean="0"/>
              <a:t>dat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komt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184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243586" y="5085184"/>
            <a:ext cx="144016" cy="144016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Picture 1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22308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denk</a:t>
            </a:r>
            <a:r>
              <a:rPr lang="en-US" dirty="0" smtClean="0"/>
              <a:t> je </a:t>
            </a:r>
            <a:r>
              <a:rPr lang="en-US" dirty="0" err="1" smtClean="0"/>
              <a:t>dat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komt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185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243586" y="5085184"/>
            <a:ext cx="144016" cy="144016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Picture 1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0035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denk</a:t>
            </a:r>
            <a:r>
              <a:rPr lang="en-US" dirty="0" smtClean="0"/>
              <a:t> je </a:t>
            </a:r>
            <a:r>
              <a:rPr lang="en-US" dirty="0" err="1" smtClean="0"/>
              <a:t>dat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komt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186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243586" y="5085184"/>
            <a:ext cx="144016" cy="144016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Picture 1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0035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With the query based on </a:t>
            </a:r>
            <a:r>
              <a:rPr lang="en-US" sz="2800" b="1" i="1" dirty="0" err="1" smtClean="0"/>
              <a:t>Wie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denk</a:t>
            </a:r>
            <a:r>
              <a:rPr lang="en-US" sz="2800" i="1" dirty="0" smtClean="0"/>
              <a:t> je </a:t>
            </a:r>
            <a:r>
              <a:rPr lang="en-US" sz="2800" i="1" dirty="0" err="1" smtClean="0"/>
              <a:t>dat</a:t>
            </a:r>
            <a:r>
              <a:rPr lang="en-US" sz="2800" i="1" dirty="0" smtClean="0"/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er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komt</a:t>
            </a:r>
            <a:endParaRPr lang="en-US" sz="2800" i="1" dirty="0" smtClean="0"/>
          </a:p>
          <a:p>
            <a:pPr lvl="1"/>
            <a:r>
              <a:rPr lang="en-US" dirty="0" smtClean="0"/>
              <a:t>There is no guarantee that `</a:t>
            </a:r>
            <a:r>
              <a:rPr lang="en-US" dirty="0" err="1" smtClean="0"/>
              <a:t>wie</a:t>
            </a:r>
            <a:r>
              <a:rPr lang="en-US" dirty="0" smtClean="0"/>
              <a:t>’ originates in the subordinate clause</a:t>
            </a:r>
          </a:p>
          <a:p>
            <a:pPr lvl="1"/>
            <a:r>
              <a:rPr lang="en-US" dirty="0" smtClean="0"/>
              <a:t>So you will encounter irrelevant cases</a:t>
            </a:r>
          </a:p>
          <a:p>
            <a:pPr lvl="1"/>
            <a:r>
              <a:rPr lang="en-US" dirty="0" smtClean="0"/>
              <a:t>Not so important here, since you only get one example (which is irrelevant)</a:t>
            </a:r>
          </a:p>
          <a:p>
            <a:r>
              <a:rPr lang="en-US" b="1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denk</a:t>
            </a:r>
            <a:r>
              <a:rPr lang="en-US" dirty="0" smtClean="0"/>
              <a:t> je </a:t>
            </a:r>
            <a:r>
              <a:rPr lang="en-US" dirty="0" err="1" smtClean="0"/>
              <a:t>dat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er</a:t>
            </a:r>
            <a:r>
              <a:rPr lang="en-US" dirty="0" smtClean="0"/>
              <a:t> </a:t>
            </a:r>
            <a:r>
              <a:rPr lang="en-US" dirty="0" err="1" smtClean="0"/>
              <a:t>gekomen</a:t>
            </a:r>
            <a:r>
              <a:rPr lang="en-US" dirty="0" smtClean="0"/>
              <a:t> is (1 , </a:t>
            </a:r>
            <a:r>
              <a:rPr lang="en-US" dirty="0" err="1" smtClean="0"/>
              <a:t>irrel</a:t>
            </a:r>
            <a:r>
              <a:rPr lang="en-US" dirty="0" smtClean="0"/>
              <a:t>.)</a:t>
            </a:r>
          </a:p>
          <a:p>
            <a:r>
              <a:rPr lang="en-US" b="1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denk</a:t>
            </a:r>
            <a:r>
              <a:rPr lang="en-US" dirty="0" smtClean="0"/>
              <a:t> je </a:t>
            </a:r>
            <a:r>
              <a:rPr lang="en-US" dirty="0" err="1" smtClean="0"/>
              <a:t>dat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er</a:t>
            </a:r>
            <a:r>
              <a:rPr lang="en-US" dirty="0" smtClean="0"/>
              <a:t> </a:t>
            </a:r>
            <a:r>
              <a:rPr lang="en-US" dirty="0" err="1" smtClean="0"/>
              <a:t>zal</a:t>
            </a:r>
            <a:r>
              <a:rPr lang="en-US" dirty="0" smtClean="0"/>
              <a:t> </a:t>
            </a:r>
            <a:r>
              <a:rPr lang="en-US" dirty="0" err="1" smtClean="0"/>
              <a:t>komen</a:t>
            </a:r>
            <a:r>
              <a:rPr lang="en-US" dirty="0" smtClean="0"/>
              <a:t>  (0 )</a:t>
            </a:r>
          </a:p>
          <a:p>
            <a:pPr lvl="1"/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denk</a:t>
            </a:r>
            <a:r>
              <a:rPr lang="en-US" dirty="0" smtClean="0"/>
              <a:t> je </a:t>
            </a:r>
            <a:r>
              <a:rPr lang="en-US" dirty="0" err="1" smtClean="0"/>
              <a:t>dat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komt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187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860035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Attempt 1</a:t>
            </a:r>
          </a:p>
          <a:p>
            <a:r>
              <a:rPr lang="en-US" sz="2400" dirty="0" smtClean="0"/>
              <a:t>You want </a:t>
            </a:r>
            <a:r>
              <a:rPr lang="en-US" sz="2400" i="1" dirty="0" err="1" smtClean="0"/>
              <a:t>er</a:t>
            </a:r>
            <a:r>
              <a:rPr lang="en-US" sz="2400" dirty="0" smtClean="0"/>
              <a:t> to be absent. Start from an example with </a:t>
            </a:r>
            <a:r>
              <a:rPr lang="en-US" sz="2400" i="1" dirty="0" err="1" smtClean="0"/>
              <a:t>er</a:t>
            </a:r>
            <a:r>
              <a:rPr lang="en-US" sz="2400" i="1" dirty="0" smtClean="0"/>
              <a:t>. </a:t>
            </a:r>
          </a:p>
          <a:p>
            <a:r>
              <a:rPr lang="en-US" sz="2400" dirty="0" smtClean="0"/>
              <a:t>So we can start from the query for </a:t>
            </a:r>
            <a:r>
              <a:rPr lang="en-US" sz="2400" i="1" dirty="0" smtClean="0"/>
              <a:t>“</a:t>
            </a:r>
            <a:r>
              <a:rPr lang="en-US" sz="2400" i="1" dirty="0" err="1" smtClean="0"/>
              <a:t>wie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komt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er</a:t>
            </a:r>
            <a:r>
              <a:rPr lang="en-US" sz="2400" i="1" dirty="0" smtClean="0"/>
              <a:t>”</a:t>
            </a:r>
            <a:endParaRPr lang="en-US" sz="2400" i="1" dirty="0"/>
          </a:p>
          <a:p>
            <a:pPr lvl="1"/>
            <a:r>
              <a:rPr lang="en-GB" sz="2400" dirty="0"/>
              <a:t>//node[@cat="</a:t>
            </a:r>
            <a:r>
              <a:rPr lang="en-GB" sz="2400" dirty="0" err="1"/>
              <a:t>whq</a:t>
            </a:r>
            <a:r>
              <a:rPr lang="en-GB" sz="2400" dirty="0"/>
              <a:t>" and node[@</a:t>
            </a:r>
            <a:r>
              <a:rPr lang="en-GB" sz="2400" dirty="0" err="1"/>
              <a:t>rel</a:t>
            </a:r>
            <a:r>
              <a:rPr lang="en-GB" sz="2400" dirty="0"/>
              <a:t>="</a:t>
            </a:r>
            <a:r>
              <a:rPr lang="en-GB" sz="2400" dirty="0" err="1"/>
              <a:t>whd</a:t>
            </a:r>
            <a:r>
              <a:rPr lang="en-GB" sz="2400" dirty="0"/>
              <a:t>" and @</a:t>
            </a:r>
            <a:r>
              <a:rPr lang="en-GB" sz="2400" dirty="0" err="1"/>
              <a:t>pos</a:t>
            </a:r>
            <a:r>
              <a:rPr lang="en-GB" sz="2400" dirty="0"/>
              <a:t>="</a:t>
            </a:r>
            <a:r>
              <a:rPr lang="en-GB" sz="2400" dirty="0" err="1"/>
              <a:t>pron</a:t>
            </a:r>
            <a:r>
              <a:rPr lang="en-GB" sz="2400" dirty="0"/>
              <a:t>"] and node[@</a:t>
            </a:r>
            <a:r>
              <a:rPr lang="en-GB" sz="2400" dirty="0" err="1"/>
              <a:t>rel</a:t>
            </a:r>
            <a:r>
              <a:rPr lang="en-GB" sz="2400" dirty="0"/>
              <a:t>="body" and @cat="sv1" and </a:t>
            </a:r>
            <a:r>
              <a:rPr lang="en-GB" sz="2400" b="1" dirty="0"/>
              <a:t>node[@</a:t>
            </a:r>
            <a:r>
              <a:rPr lang="en-GB" sz="2400" b="1" dirty="0" err="1"/>
              <a:t>rel</a:t>
            </a:r>
            <a:r>
              <a:rPr lang="en-GB" sz="2400" b="1" dirty="0"/>
              <a:t>="mod" and @root="</a:t>
            </a:r>
            <a:r>
              <a:rPr lang="en-GB" sz="2400" b="1" dirty="0" err="1"/>
              <a:t>er</a:t>
            </a:r>
            <a:r>
              <a:rPr lang="en-GB" sz="2400" b="1" dirty="0"/>
              <a:t>" and @</a:t>
            </a:r>
            <a:r>
              <a:rPr lang="en-GB" sz="2400" b="1" dirty="0" err="1"/>
              <a:t>pos</a:t>
            </a:r>
            <a:r>
              <a:rPr lang="en-GB" sz="2400" b="1" dirty="0"/>
              <a:t>="</a:t>
            </a:r>
            <a:r>
              <a:rPr lang="en-GB" sz="2400" b="1" dirty="0" err="1"/>
              <a:t>adv</a:t>
            </a:r>
            <a:r>
              <a:rPr lang="en-GB" sz="2400" b="1" dirty="0" smtClean="0"/>
              <a:t>"</a:t>
            </a:r>
            <a:r>
              <a:rPr lang="en-GB" sz="2400" dirty="0" smtClean="0"/>
              <a:t>]]]</a:t>
            </a:r>
          </a:p>
          <a:p>
            <a:r>
              <a:rPr lang="en-GB" sz="2400" dirty="0" smtClean="0"/>
              <a:t>Now simply use </a:t>
            </a:r>
            <a:r>
              <a:rPr lang="en-GB" sz="2400" b="1" dirty="0" smtClean="0">
                <a:solidFill>
                  <a:srgbClr val="FF0000"/>
                </a:solidFill>
              </a:rPr>
              <a:t>not() </a:t>
            </a:r>
            <a:r>
              <a:rPr lang="en-GB" sz="2400" dirty="0" smtClean="0"/>
              <a:t>around </a:t>
            </a:r>
            <a:r>
              <a:rPr lang="en-GB" sz="2400" i="1" dirty="0" err="1" smtClean="0"/>
              <a:t>er</a:t>
            </a:r>
            <a:r>
              <a:rPr lang="en-GB" sz="2400" i="1" dirty="0" smtClean="0"/>
              <a:t>:</a:t>
            </a:r>
          </a:p>
          <a:p>
            <a:pPr lvl="1"/>
            <a:r>
              <a:rPr lang="en-GB" sz="2400" dirty="0" smtClean="0"/>
              <a:t>//</a:t>
            </a:r>
            <a:r>
              <a:rPr lang="en-GB" sz="2400" dirty="0"/>
              <a:t>node[@cat="</a:t>
            </a:r>
            <a:r>
              <a:rPr lang="en-GB" sz="2400" dirty="0" err="1"/>
              <a:t>whq</a:t>
            </a:r>
            <a:r>
              <a:rPr lang="en-GB" sz="2400" dirty="0"/>
              <a:t>" and node[@</a:t>
            </a:r>
            <a:r>
              <a:rPr lang="en-GB" sz="2400" dirty="0" err="1"/>
              <a:t>rel</a:t>
            </a:r>
            <a:r>
              <a:rPr lang="en-GB" sz="2400" dirty="0"/>
              <a:t>="</a:t>
            </a:r>
            <a:r>
              <a:rPr lang="en-GB" sz="2400" dirty="0" err="1"/>
              <a:t>whd</a:t>
            </a:r>
            <a:r>
              <a:rPr lang="en-GB" sz="2400" dirty="0"/>
              <a:t>" and @</a:t>
            </a:r>
            <a:r>
              <a:rPr lang="en-GB" sz="2400" dirty="0" err="1"/>
              <a:t>pos</a:t>
            </a:r>
            <a:r>
              <a:rPr lang="en-GB" sz="2400" dirty="0"/>
              <a:t>="</a:t>
            </a:r>
            <a:r>
              <a:rPr lang="en-GB" sz="2400" dirty="0" err="1"/>
              <a:t>pron</a:t>
            </a:r>
            <a:r>
              <a:rPr lang="en-GB" sz="2400" dirty="0"/>
              <a:t>"] and node[@</a:t>
            </a:r>
            <a:r>
              <a:rPr lang="en-GB" sz="2400" dirty="0" err="1"/>
              <a:t>rel</a:t>
            </a:r>
            <a:r>
              <a:rPr lang="en-GB" sz="2400" dirty="0"/>
              <a:t>="body" and @cat="sv1" and </a:t>
            </a:r>
            <a:r>
              <a:rPr lang="en-GB" sz="2400" b="1" dirty="0" smtClean="0">
                <a:solidFill>
                  <a:srgbClr val="FF0000"/>
                </a:solidFill>
              </a:rPr>
              <a:t>not(</a:t>
            </a:r>
            <a:r>
              <a:rPr lang="en-GB" sz="2400" b="1" dirty="0" smtClean="0"/>
              <a:t>node</a:t>
            </a:r>
            <a:r>
              <a:rPr lang="en-GB" sz="2400" b="1" dirty="0"/>
              <a:t>[@</a:t>
            </a:r>
            <a:r>
              <a:rPr lang="en-GB" sz="2400" b="1" dirty="0" err="1"/>
              <a:t>rel</a:t>
            </a:r>
            <a:r>
              <a:rPr lang="en-GB" sz="2400" b="1" dirty="0"/>
              <a:t>="mod" and @root="</a:t>
            </a:r>
            <a:r>
              <a:rPr lang="en-GB" sz="2400" b="1" dirty="0" err="1"/>
              <a:t>er</a:t>
            </a:r>
            <a:r>
              <a:rPr lang="en-GB" sz="2400" b="1" dirty="0"/>
              <a:t>" and @</a:t>
            </a:r>
            <a:r>
              <a:rPr lang="en-GB" sz="2400" b="1" dirty="0" err="1"/>
              <a:t>pos</a:t>
            </a:r>
            <a:r>
              <a:rPr lang="en-GB" sz="2400" b="1" dirty="0"/>
              <a:t>="</a:t>
            </a:r>
            <a:r>
              <a:rPr lang="en-GB" sz="2400" b="1" dirty="0" err="1"/>
              <a:t>adv</a:t>
            </a:r>
            <a:r>
              <a:rPr lang="en-GB" sz="2400" b="1" dirty="0" smtClean="0"/>
              <a:t>"</a:t>
            </a:r>
            <a:r>
              <a:rPr lang="en-GB" sz="2400" dirty="0" smtClean="0"/>
              <a:t>]</a:t>
            </a:r>
            <a:r>
              <a:rPr lang="en-GB" sz="2400" b="1" dirty="0" smtClean="0">
                <a:solidFill>
                  <a:srgbClr val="FF0000"/>
                </a:solidFill>
              </a:rPr>
              <a:t>)</a:t>
            </a:r>
            <a:r>
              <a:rPr lang="en-GB" sz="2400" dirty="0" smtClean="0"/>
              <a:t>]]</a:t>
            </a:r>
          </a:p>
          <a:p>
            <a:pPr lvl="1"/>
            <a:endParaRPr lang="en-GB" sz="2400" i="1" dirty="0" smtClean="0"/>
          </a:p>
          <a:p>
            <a:endParaRPr lang="en-US" sz="2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komt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188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541678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komt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189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243586" y="5085184"/>
            <a:ext cx="144016" cy="144016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Picture 1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1470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Problems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One must learn the </a:t>
            </a:r>
            <a:r>
              <a:rPr lang="en-US" dirty="0" err="1" smtClean="0"/>
              <a:t>Xpath</a:t>
            </a:r>
            <a:r>
              <a:rPr lang="en-US" dirty="0" smtClean="0"/>
              <a:t> language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One must know exactly what the structure of the document is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Even simple queries get quite complex rather fast</a:t>
            </a:r>
          </a:p>
          <a:p>
            <a:pPr>
              <a:lnSpc>
                <a:spcPct val="80000"/>
              </a:lnSpc>
              <a:buNone/>
            </a:pPr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in </a:t>
            </a:r>
            <a:r>
              <a:rPr lang="en-US" dirty="0" err="1" smtClean="0"/>
              <a:t>Treebanks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19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5226536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komt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190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243586" y="5085184"/>
            <a:ext cx="144016" cy="144016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Picture 1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1470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Problems</a:t>
            </a:r>
          </a:p>
          <a:p>
            <a:pPr lvl="1"/>
            <a:r>
              <a:rPr lang="en-GB" dirty="0" smtClean="0"/>
              <a:t>We do not prevent </a:t>
            </a:r>
            <a:r>
              <a:rPr lang="en-GB" i="1" dirty="0" err="1" smtClean="0"/>
              <a:t>er</a:t>
            </a:r>
            <a:r>
              <a:rPr lang="en-GB" dirty="0" smtClean="0"/>
              <a:t> from occurring deeper in the tree</a:t>
            </a:r>
          </a:p>
          <a:p>
            <a:pPr lvl="1"/>
            <a:r>
              <a:rPr lang="en-GB" dirty="0" smtClean="0"/>
              <a:t>We are not sure that `</a:t>
            </a:r>
            <a:r>
              <a:rPr lang="en-GB" dirty="0" err="1" smtClean="0"/>
              <a:t>wie</a:t>
            </a:r>
            <a:r>
              <a:rPr lang="en-GB" dirty="0" smtClean="0"/>
              <a:t>’ is a subject</a:t>
            </a:r>
          </a:p>
          <a:p>
            <a:r>
              <a:rPr lang="en-GB" dirty="0" smtClean="0"/>
              <a:t>Result: 192 examples, most of non-subjects</a:t>
            </a:r>
          </a:p>
          <a:p>
            <a:r>
              <a:rPr lang="en-GB" dirty="0" smtClean="0"/>
              <a:t>Several examples that contain </a:t>
            </a:r>
            <a:r>
              <a:rPr lang="en-GB" i="1" dirty="0" err="1" smtClean="0"/>
              <a:t>er</a:t>
            </a:r>
            <a:r>
              <a:rPr lang="en-GB" i="1" dirty="0" smtClean="0"/>
              <a:t>:</a:t>
            </a:r>
          </a:p>
          <a:p>
            <a:pPr lvl="1"/>
            <a:r>
              <a:rPr lang="nl-NL" i="1" dirty="0"/>
              <a:t>En in het bijzonder , wat gaat er later gebeuren ?</a:t>
            </a:r>
          </a:p>
          <a:p>
            <a:pPr lvl="1"/>
            <a:r>
              <a:rPr lang="nl-NL" i="1" dirty="0"/>
              <a:t>Wat gaat er nu verder gebeuren ?</a:t>
            </a:r>
            <a:endParaRPr lang="en-GB" i="1" dirty="0" smtClean="0"/>
          </a:p>
          <a:p>
            <a:endParaRPr lang="en-GB" dirty="0" smtClean="0"/>
          </a:p>
          <a:p>
            <a:endParaRPr lang="en-US" sz="2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komt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191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5907109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Can we prevent `</a:t>
            </a:r>
            <a:r>
              <a:rPr lang="en-US" sz="2800" dirty="0" err="1" smtClean="0"/>
              <a:t>er</a:t>
            </a:r>
            <a:r>
              <a:rPr lang="en-US" sz="2800" dirty="0" smtClean="0"/>
              <a:t>’ from occurring deeper?</a:t>
            </a:r>
          </a:p>
          <a:p>
            <a:r>
              <a:rPr lang="en-US" sz="2800" i="1" dirty="0" err="1" smtClean="0"/>
              <a:t>Er</a:t>
            </a:r>
            <a:r>
              <a:rPr lang="en-US" sz="2800" dirty="0" smtClean="0"/>
              <a:t> will be in a node with @</a:t>
            </a:r>
            <a:r>
              <a:rPr lang="en-US" sz="2800" dirty="0" err="1" smtClean="0"/>
              <a:t>rel</a:t>
            </a:r>
            <a:r>
              <a:rPr lang="en-US" sz="2800" dirty="0" smtClean="0"/>
              <a:t>=“</a:t>
            </a:r>
            <a:r>
              <a:rPr lang="en-US" sz="2800" dirty="0" err="1" smtClean="0"/>
              <a:t>vc</a:t>
            </a:r>
            <a:r>
              <a:rPr lang="en-US" sz="2800" dirty="0" smtClean="0"/>
              <a:t>”</a:t>
            </a:r>
            <a:endParaRPr lang="en-US" sz="2800" i="1" dirty="0" smtClean="0"/>
          </a:p>
          <a:p>
            <a:r>
              <a:rPr lang="en-US" sz="2800" dirty="0" smtClean="0"/>
              <a:t>Attempt: require that no such node is present</a:t>
            </a:r>
          </a:p>
          <a:p>
            <a:pPr lvl="1"/>
            <a:r>
              <a:rPr lang="en-GB" sz="2400" dirty="0"/>
              <a:t>//node[@cat="</a:t>
            </a:r>
            <a:r>
              <a:rPr lang="en-GB" sz="2400" dirty="0" err="1"/>
              <a:t>whq</a:t>
            </a:r>
            <a:r>
              <a:rPr lang="en-GB" sz="2400" dirty="0"/>
              <a:t>" and node[@</a:t>
            </a:r>
            <a:r>
              <a:rPr lang="en-GB" sz="2400" dirty="0" err="1"/>
              <a:t>rel</a:t>
            </a:r>
            <a:r>
              <a:rPr lang="en-GB" sz="2400" dirty="0"/>
              <a:t>="</a:t>
            </a:r>
            <a:r>
              <a:rPr lang="en-GB" sz="2400" dirty="0" err="1"/>
              <a:t>whd</a:t>
            </a:r>
            <a:r>
              <a:rPr lang="en-GB" sz="2400" dirty="0"/>
              <a:t>" and @</a:t>
            </a:r>
            <a:r>
              <a:rPr lang="en-GB" sz="2400" dirty="0" err="1"/>
              <a:t>pos</a:t>
            </a:r>
            <a:r>
              <a:rPr lang="en-GB" sz="2400" dirty="0"/>
              <a:t>="</a:t>
            </a:r>
            <a:r>
              <a:rPr lang="en-GB" sz="2400" dirty="0" err="1"/>
              <a:t>pron</a:t>
            </a:r>
            <a:r>
              <a:rPr lang="en-GB" sz="2400" dirty="0"/>
              <a:t>"] and node[@</a:t>
            </a:r>
            <a:r>
              <a:rPr lang="en-GB" sz="2400" dirty="0" err="1"/>
              <a:t>rel</a:t>
            </a:r>
            <a:r>
              <a:rPr lang="en-GB" sz="2400" dirty="0"/>
              <a:t>="body" and @cat="sv1" and not(node[@</a:t>
            </a:r>
            <a:r>
              <a:rPr lang="en-GB" sz="2400" dirty="0" err="1"/>
              <a:t>rel</a:t>
            </a:r>
            <a:r>
              <a:rPr lang="en-GB" sz="2400" dirty="0"/>
              <a:t>="mod" and @root="</a:t>
            </a:r>
            <a:r>
              <a:rPr lang="en-GB" sz="2400" dirty="0" err="1"/>
              <a:t>er</a:t>
            </a:r>
            <a:r>
              <a:rPr lang="en-GB" sz="2400" dirty="0"/>
              <a:t>" and @</a:t>
            </a:r>
            <a:r>
              <a:rPr lang="en-GB" sz="2400" dirty="0" err="1"/>
              <a:t>pos</a:t>
            </a:r>
            <a:r>
              <a:rPr lang="en-GB" sz="2400" dirty="0"/>
              <a:t>="</a:t>
            </a:r>
            <a:r>
              <a:rPr lang="en-GB" sz="2400" dirty="0" err="1"/>
              <a:t>adv</a:t>
            </a:r>
            <a:r>
              <a:rPr lang="en-GB" sz="2400" dirty="0" smtClean="0"/>
              <a:t>"])</a:t>
            </a:r>
            <a:r>
              <a:rPr lang="en-GB" sz="2400" b="1" dirty="0" smtClean="0">
                <a:solidFill>
                  <a:srgbClr val="FF0000"/>
                </a:solidFill>
              </a:rPr>
              <a:t> and not(node[@</a:t>
            </a:r>
            <a:r>
              <a:rPr lang="en-GB" sz="2400" b="1" dirty="0" err="1" smtClean="0">
                <a:solidFill>
                  <a:srgbClr val="FF0000"/>
                </a:solidFill>
              </a:rPr>
              <a:t>rel</a:t>
            </a:r>
            <a:r>
              <a:rPr lang="en-GB" sz="2400" b="1" dirty="0" smtClean="0">
                <a:solidFill>
                  <a:srgbClr val="FF0000"/>
                </a:solidFill>
              </a:rPr>
              <a:t>=“</a:t>
            </a:r>
            <a:r>
              <a:rPr lang="en-GB" sz="2400" b="1" dirty="0" err="1" smtClean="0">
                <a:solidFill>
                  <a:srgbClr val="FF0000"/>
                </a:solidFill>
              </a:rPr>
              <a:t>vc</a:t>
            </a:r>
            <a:r>
              <a:rPr lang="en-GB" sz="2400" b="1" dirty="0" smtClean="0">
                <a:solidFill>
                  <a:srgbClr val="FF0000"/>
                </a:solidFill>
              </a:rPr>
              <a:t>”])</a:t>
            </a:r>
            <a:r>
              <a:rPr lang="en-GB" sz="2400" dirty="0" smtClean="0"/>
              <a:t>]]</a:t>
            </a:r>
          </a:p>
          <a:p>
            <a:r>
              <a:rPr lang="en-GB" dirty="0" smtClean="0"/>
              <a:t>Result: 124 examples</a:t>
            </a:r>
          </a:p>
          <a:p>
            <a:r>
              <a:rPr lang="en-GB" dirty="0" smtClean="0"/>
              <a:t>But is probably too strict (restrict to infinitival and participial @</a:t>
            </a:r>
            <a:r>
              <a:rPr lang="en-GB" dirty="0" err="1" smtClean="0"/>
              <a:t>rel</a:t>
            </a:r>
            <a:r>
              <a:rPr lang="en-GB" dirty="0" smtClean="0"/>
              <a:t>=“</a:t>
            </a:r>
            <a:r>
              <a:rPr lang="en-GB" dirty="0" err="1" smtClean="0"/>
              <a:t>vc</a:t>
            </a:r>
            <a:r>
              <a:rPr lang="en-GB" dirty="0" smtClean="0"/>
              <a:t>” nodes)</a:t>
            </a:r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komt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192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1801470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2800" i="1" dirty="0" err="1" smtClean="0"/>
              <a:t>Wie</a:t>
            </a:r>
            <a:r>
              <a:rPr lang="en-US" sz="2800" i="1" dirty="0" smtClean="0"/>
              <a:t> is </a:t>
            </a:r>
            <a:r>
              <a:rPr lang="en-US" sz="2800" i="1" dirty="0" err="1" smtClean="0"/>
              <a:t>gekomen</a:t>
            </a:r>
            <a:r>
              <a:rPr lang="en-US" sz="2800" dirty="0" smtClean="0"/>
              <a:t>: 5 examples, 2 relevant ones</a:t>
            </a:r>
          </a:p>
          <a:p>
            <a:r>
              <a:rPr lang="en-US" sz="2800" i="1" dirty="0" err="1" smtClean="0"/>
              <a:t>Wie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zal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komen</a:t>
            </a:r>
            <a:r>
              <a:rPr lang="en-US" sz="2800" dirty="0" smtClean="0"/>
              <a:t>: 40 examples, at least 5 relevant</a:t>
            </a:r>
          </a:p>
          <a:p>
            <a:r>
              <a:rPr lang="en-US" sz="2800" dirty="0" smtClean="0"/>
              <a:t>(both based on variant with </a:t>
            </a:r>
            <a:r>
              <a:rPr lang="en-US" sz="2800" i="1" dirty="0" err="1" smtClean="0"/>
              <a:t>er</a:t>
            </a:r>
            <a:r>
              <a:rPr lang="en-US" sz="2800" dirty="0" smtClean="0"/>
              <a:t> and with </a:t>
            </a:r>
            <a:r>
              <a:rPr lang="en-US" sz="2800" i="1" dirty="0" smtClean="0"/>
              <a:t>not()</a:t>
            </a:r>
            <a:r>
              <a:rPr lang="en-US" sz="2800" dirty="0" smtClean="0"/>
              <a:t> added</a:t>
            </a:r>
          </a:p>
          <a:p>
            <a:r>
              <a:rPr lang="en-US" sz="2800" dirty="0" smtClean="0"/>
              <a:t>Can we select pre-posed </a:t>
            </a:r>
            <a:r>
              <a:rPr lang="en-US" sz="2800" dirty="0" err="1" smtClean="0"/>
              <a:t>wh</a:t>
            </a:r>
            <a:r>
              <a:rPr lang="en-US" sz="2800" dirty="0" smtClean="0"/>
              <a:t>-phrases that act as a subject?</a:t>
            </a:r>
          </a:p>
          <a:p>
            <a:pPr lvl="1"/>
            <a:r>
              <a:rPr lang="en-US" sz="2400" dirty="0" smtClean="0"/>
              <a:t>Yes! Because LASSY trees contain (things that looks like ) traces! </a:t>
            </a:r>
          </a:p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komt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193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931781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komt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194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3" name="Picture 2" descr="Tree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11560" y="4221088"/>
            <a:ext cx="504056" cy="576064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5636889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komt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195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11560" y="1275486"/>
            <a:ext cx="63904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//node[@cat="</a:t>
            </a:r>
            <a:r>
              <a:rPr lang="en-GB" sz="2800" dirty="0" err="1"/>
              <a:t>whq</a:t>
            </a:r>
            <a:r>
              <a:rPr lang="en-GB" sz="2800" dirty="0"/>
              <a:t>" and node[@</a:t>
            </a:r>
            <a:r>
              <a:rPr lang="en-GB" sz="2800" dirty="0" err="1"/>
              <a:t>rel</a:t>
            </a:r>
            <a:r>
              <a:rPr lang="en-GB" sz="2800" dirty="0"/>
              <a:t>="</a:t>
            </a:r>
            <a:r>
              <a:rPr lang="en-GB" sz="2800" dirty="0" err="1"/>
              <a:t>whd</a:t>
            </a:r>
            <a:r>
              <a:rPr lang="en-GB" sz="2800" dirty="0"/>
              <a:t>" and @</a:t>
            </a:r>
            <a:r>
              <a:rPr lang="en-GB" sz="2800" dirty="0" err="1"/>
              <a:t>pos</a:t>
            </a:r>
            <a:r>
              <a:rPr lang="en-GB" sz="2800" dirty="0"/>
              <a:t>="</a:t>
            </a:r>
            <a:r>
              <a:rPr lang="en-GB" sz="2800" dirty="0" err="1"/>
              <a:t>pron</a:t>
            </a:r>
            <a:r>
              <a:rPr lang="en-GB" sz="2800" dirty="0"/>
              <a:t>"] and node[@</a:t>
            </a:r>
            <a:r>
              <a:rPr lang="en-GB" sz="2800" dirty="0" err="1"/>
              <a:t>rel</a:t>
            </a:r>
            <a:r>
              <a:rPr lang="en-GB" sz="2800" dirty="0"/>
              <a:t>="body" and @cat="sv1" and </a:t>
            </a:r>
            <a:r>
              <a:rPr lang="en-GB" sz="2800" b="1" dirty="0"/>
              <a:t>node[@</a:t>
            </a:r>
            <a:r>
              <a:rPr lang="en-GB" sz="2800" b="1" dirty="0" err="1"/>
              <a:t>rel</a:t>
            </a:r>
            <a:r>
              <a:rPr lang="en-GB" sz="2800" b="1" dirty="0"/>
              <a:t>="</a:t>
            </a:r>
            <a:r>
              <a:rPr lang="en-GB" sz="2800" b="1" dirty="0" err="1"/>
              <a:t>su</a:t>
            </a:r>
            <a:r>
              <a:rPr lang="en-GB" sz="2800" b="1" dirty="0"/>
              <a:t>" and @index=../../node[@</a:t>
            </a:r>
            <a:r>
              <a:rPr lang="en-GB" sz="2800" b="1" dirty="0" err="1"/>
              <a:t>rel</a:t>
            </a:r>
            <a:r>
              <a:rPr lang="en-GB" sz="2800" b="1" dirty="0"/>
              <a:t>="</a:t>
            </a:r>
            <a:r>
              <a:rPr lang="en-GB" sz="2800" b="1" dirty="0" err="1"/>
              <a:t>whd</a:t>
            </a:r>
            <a:r>
              <a:rPr lang="en-GB" sz="2800" b="1" dirty="0"/>
              <a:t>" and @</a:t>
            </a:r>
            <a:r>
              <a:rPr lang="en-GB" sz="2800" b="1" dirty="0" err="1"/>
              <a:t>pos</a:t>
            </a:r>
            <a:r>
              <a:rPr lang="en-GB" sz="2800" b="1" dirty="0"/>
              <a:t>="</a:t>
            </a:r>
            <a:r>
              <a:rPr lang="en-GB" sz="2800" b="1" dirty="0" err="1"/>
              <a:t>pron</a:t>
            </a:r>
            <a:r>
              <a:rPr lang="en-GB" sz="2800" b="1" dirty="0"/>
              <a:t>"]/@index] </a:t>
            </a:r>
            <a:r>
              <a:rPr lang="en-GB" sz="2800" dirty="0"/>
              <a:t>and node[@</a:t>
            </a:r>
            <a:r>
              <a:rPr lang="en-GB" sz="2800" dirty="0" err="1"/>
              <a:t>rel</a:t>
            </a:r>
            <a:r>
              <a:rPr lang="en-GB" sz="2800" dirty="0"/>
              <a:t>="</a:t>
            </a:r>
            <a:r>
              <a:rPr lang="en-GB" sz="2800" dirty="0" err="1"/>
              <a:t>vc</a:t>
            </a:r>
            <a:r>
              <a:rPr lang="en-GB" sz="2800" dirty="0"/>
              <a:t>" and @cat="</a:t>
            </a:r>
            <a:r>
              <a:rPr lang="en-GB" sz="2800" dirty="0" err="1"/>
              <a:t>ppart</a:t>
            </a:r>
            <a:r>
              <a:rPr lang="en-GB" sz="2800" dirty="0"/>
              <a:t>" and not(node[@</a:t>
            </a:r>
            <a:r>
              <a:rPr lang="en-GB" sz="2800" dirty="0" err="1"/>
              <a:t>rel</a:t>
            </a:r>
            <a:r>
              <a:rPr lang="en-GB" sz="2800" dirty="0"/>
              <a:t>="mod" and @word="</a:t>
            </a:r>
            <a:r>
              <a:rPr lang="en-GB" sz="2800" dirty="0" err="1"/>
              <a:t>er</a:t>
            </a:r>
            <a:r>
              <a:rPr lang="en-GB" sz="2800" dirty="0"/>
              <a:t>" and @root="</a:t>
            </a:r>
            <a:r>
              <a:rPr lang="en-GB" sz="2800" dirty="0" err="1"/>
              <a:t>er</a:t>
            </a:r>
            <a:r>
              <a:rPr lang="en-GB" sz="2800" dirty="0"/>
              <a:t>" and @</a:t>
            </a:r>
            <a:r>
              <a:rPr lang="en-GB" sz="2800" dirty="0" err="1"/>
              <a:t>pos</a:t>
            </a:r>
            <a:r>
              <a:rPr lang="en-GB" sz="2800" dirty="0"/>
              <a:t>="</a:t>
            </a:r>
            <a:r>
              <a:rPr lang="en-GB" sz="2800" dirty="0" err="1"/>
              <a:t>adv</a:t>
            </a:r>
            <a:r>
              <a:rPr lang="en-GB" sz="2800" dirty="0"/>
              <a:t>"])]]]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59622330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komt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196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36889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By using the index attribute on `</a:t>
            </a:r>
            <a:r>
              <a:rPr lang="en-US" sz="2800" dirty="0" err="1" smtClean="0"/>
              <a:t>traces’we</a:t>
            </a:r>
            <a:r>
              <a:rPr lang="en-US" sz="2800" dirty="0" smtClean="0"/>
              <a:t> reduce the examples exactly to the two relevant ones for </a:t>
            </a:r>
            <a:r>
              <a:rPr lang="en-US" sz="2800" i="1" dirty="0" smtClean="0"/>
              <a:t>`</a:t>
            </a:r>
            <a:r>
              <a:rPr lang="en-US" sz="2800" i="1" dirty="0" err="1" smtClean="0"/>
              <a:t>wie</a:t>
            </a:r>
            <a:r>
              <a:rPr lang="en-US" sz="2800" i="1" dirty="0" smtClean="0"/>
              <a:t> is </a:t>
            </a:r>
            <a:r>
              <a:rPr lang="en-US" sz="2800" i="1" dirty="0" err="1" smtClean="0"/>
              <a:t>gekomen</a:t>
            </a:r>
            <a:r>
              <a:rPr lang="en-US" sz="2800" i="1" dirty="0" smtClean="0"/>
              <a:t>’</a:t>
            </a:r>
          </a:p>
          <a:p>
            <a:r>
              <a:rPr lang="en-US" sz="2800" dirty="0" smtClean="0"/>
              <a:t>We can do the same for</a:t>
            </a:r>
            <a:r>
              <a:rPr lang="en-US" sz="2800" i="1" dirty="0" smtClean="0"/>
              <a:t> `</a:t>
            </a:r>
            <a:r>
              <a:rPr lang="en-US" sz="2800" i="1" dirty="0" err="1" smtClean="0"/>
              <a:t>wie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zal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komen</a:t>
            </a:r>
            <a:r>
              <a:rPr lang="en-US" sz="2800" i="1" dirty="0" smtClean="0"/>
              <a:t>’</a:t>
            </a:r>
            <a:endParaRPr lang="en-US" sz="2400" dirty="0" smtClean="0"/>
          </a:p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komt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197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4414649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2800" i="1" dirty="0" smtClean="0"/>
              <a:t>Return Page</a:t>
            </a:r>
          </a:p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komt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198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70233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GB" dirty="0" smtClean="0"/>
              <a:t>//</a:t>
            </a:r>
            <a:r>
              <a:rPr lang="en-GB" dirty="0"/>
              <a:t>node[@cat="</a:t>
            </a:r>
            <a:r>
              <a:rPr lang="en-GB" dirty="0" err="1"/>
              <a:t>whq</a:t>
            </a:r>
            <a:r>
              <a:rPr lang="en-GB" dirty="0"/>
              <a:t>" and node[@</a:t>
            </a:r>
            <a:r>
              <a:rPr lang="en-GB" dirty="0" err="1"/>
              <a:t>rel</a:t>
            </a:r>
            <a:r>
              <a:rPr lang="en-GB" dirty="0"/>
              <a:t>="</a:t>
            </a:r>
            <a:r>
              <a:rPr lang="en-GB" dirty="0" err="1"/>
              <a:t>whd</a:t>
            </a:r>
            <a:r>
              <a:rPr lang="en-GB" dirty="0"/>
              <a:t>" and @</a:t>
            </a:r>
            <a:r>
              <a:rPr lang="en-GB" dirty="0" err="1"/>
              <a:t>pos</a:t>
            </a:r>
            <a:r>
              <a:rPr lang="en-GB" dirty="0"/>
              <a:t>="</a:t>
            </a:r>
            <a:r>
              <a:rPr lang="en-GB" dirty="0" err="1"/>
              <a:t>pron</a:t>
            </a:r>
            <a:r>
              <a:rPr lang="en-GB" dirty="0"/>
              <a:t>"] and node[@</a:t>
            </a:r>
            <a:r>
              <a:rPr lang="en-GB" dirty="0" err="1"/>
              <a:t>rel</a:t>
            </a:r>
            <a:r>
              <a:rPr lang="en-GB" dirty="0"/>
              <a:t>="body" and @cat="sv1" </a:t>
            </a:r>
            <a:r>
              <a:rPr lang="en-GB" b="1" dirty="0"/>
              <a:t>and node[@</a:t>
            </a:r>
            <a:r>
              <a:rPr lang="en-GB" b="1" dirty="0" err="1"/>
              <a:t>rel</a:t>
            </a:r>
            <a:r>
              <a:rPr lang="en-GB" b="1" dirty="0"/>
              <a:t>="</a:t>
            </a:r>
            <a:r>
              <a:rPr lang="en-GB" b="1" dirty="0" err="1"/>
              <a:t>su</a:t>
            </a:r>
            <a:r>
              <a:rPr lang="en-GB" b="1" dirty="0"/>
              <a:t>" and @index=../../node[@</a:t>
            </a:r>
            <a:r>
              <a:rPr lang="en-GB" b="1" dirty="0" err="1"/>
              <a:t>rel</a:t>
            </a:r>
            <a:r>
              <a:rPr lang="en-GB" b="1" dirty="0"/>
              <a:t>="</a:t>
            </a:r>
            <a:r>
              <a:rPr lang="en-GB" b="1" dirty="0" err="1"/>
              <a:t>whd</a:t>
            </a:r>
            <a:r>
              <a:rPr lang="en-GB" b="1" dirty="0"/>
              <a:t>" and @</a:t>
            </a:r>
            <a:r>
              <a:rPr lang="en-GB" b="1" dirty="0" err="1"/>
              <a:t>pos</a:t>
            </a:r>
            <a:r>
              <a:rPr lang="en-GB" b="1" dirty="0"/>
              <a:t>="</a:t>
            </a:r>
            <a:r>
              <a:rPr lang="en-GB" b="1" dirty="0" err="1"/>
              <a:t>pron</a:t>
            </a:r>
            <a:r>
              <a:rPr lang="en-GB" b="1" dirty="0"/>
              <a:t>"]/@index ] </a:t>
            </a:r>
            <a:r>
              <a:rPr lang="en-GB" dirty="0"/>
              <a:t>and node[@</a:t>
            </a:r>
            <a:r>
              <a:rPr lang="en-GB" dirty="0" err="1"/>
              <a:t>rel</a:t>
            </a:r>
            <a:r>
              <a:rPr lang="en-GB" dirty="0"/>
              <a:t>="</a:t>
            </a:r>
            <a:r>
              <a:rPr lang="en-GB" dirty="0" err="1"/>
              <a:t>vc</a:t>
            </a:r>
            <a:r>
              <a:rPr lang="en-GB" dirty="0"/>
              <a:t>" and @cat="</a:t>
            </a:r>
            <a:r>
              <a:rPr lang="en-GB" dirty="0" err="1"/>
              <a:t>inf</a:t>
            </a:r>
            <a:r>
              <a:rPr lang="en-GB" dirty="0"/>
              <a:t>" and </a:t>
            </a:r>
            <a:r>
              <a:rPr lang="en-GB" b="1" dirty="0"/>
              <a:t>not(</a:t>
            </a:r>
            <a:r>
              <a:rPr lang="en-GB" dirty="0"/>
              <a:t>node[@</a:t>
            </a:r>
            <a:r>
              <a:rPr lang="en-GB" dirty="0" err="1"/>
              <a:t>rel</a:t>
            </a:r>
            <a:r>
              <a:rPr lang="en-GB" dirty="0"/>
              <a:t>="mod" and @word="</a:t>
            </a:r>
            <a:r>
              <a:rPr lang="en-GB" dirty="0" err="1"/>
              <a:t>er</a:t>
            </a:r>
            <a:r>
              <a:rPr lang="en-GB" dirty="0"/>
              <a:t>" and @root="</a:t>
            </a:r>
            <a:r>
              <a:rPr lang="en-GB" dirty="0" err="1"/>
              <a:t>er</a:t>
            </a:r>
            <a:r>
              <a:rPr lang="en-GB" dirty="0"/>
              <a:t>" and @</a:t>
            </a:r>
            <a:r>
              <a:rPr lang="en-GB" dirty="0" err="1"/>
              <a:t>pos</a:t>
            </a:r>
            <a:r>
              <a:rPr lang="en-GB" dirty="0"/>
              <a:t>="</a:t>
            </a:r>
            <a:r>
              <a:rPr lang="en-GB" dirty="0" err="1"/>
              <a:t>adv</a:t>
            </a:r>
            <a:r>
              <a:rPr lang="en-GB" dirty="0"/>
              <a:t>"]</a:t>
            </a:r>
            <a:r>
              <a:rPr lang="en-GB" b="1" dirty="0"/>
              <a:t>)</a:t>
            </a:r>
            <a:r>
              <a:rPr lang="en-GB" dirty="0"/>
              <a:t>]]]</a:t>
            </a:r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komt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199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373540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Context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GrETEL and </a:t>
            </a:r>
            <a:r>
              <a:rPr lang="en-US" sz="2800" dirty="0" err="1" smtClean="0"/>
              <a:t>Treebanks</a:t>
            </a: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Example Parse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Searching in treebanks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Searching with GrETEL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Searching with GrETEL: Limitations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Comparison with Google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Conclusions and Invitation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6460286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Context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GrETEL and </a:t>
            </a:r>
            <a:r>
              <a:rPr lang="en-US" sz="2800" dirty="0" err="1" smtClean="0"/>
              <a:t>Treebanks</a:t>
            </a: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Example Parse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Searching in treebanks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800" b="1" dirty="0" smtClean="0"/>
              <a:t>Searching with GrETEL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Searching with GrETEL: Limitations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Comparison with Google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Conclusions and Invitation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20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2560891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2800" i="1" dirty="0" smtClean="0"/>
              <a:t>Return Page</a:t>
            </a:r>
          </a:p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komt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200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3540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2800" i="1" dirty="0" smtClean="0"/>
              <a:t>Return Page</a:t>
            </a:r>
          </a:p>
          <a:p>
            <a:r>
              <a:rPr lang="en-US" sz="2800" dirty="0" smtClean="0"/>
              <a:t>By adding the subject `trace’ and checking for identity of its index with the </a:t>
            </a:r>
            <a:r>
              <a:rPr lang="en-US" sz="2800" dirty="0" err="1" smtClean="0"/>
              <a:t>wh</a:t>
            </a:r>
            <a:r>
              <a:rPr lang="en-US" sz="2800" dirty="0" smtClean="0"/>
              <a:t>-word, we restrict the examples found exactly to the 8 relevant ones!</a:t>
            </a:r>
          </a:p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komt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201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373540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Start from: </a:t>
            </a:r>
            <a:r>
              <a:rPr lang="en-US" sz="2800" b="1" i="1" dirty="0" err="1" smtClean="0"/>
              <a:t>Wie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denk</a:t>
            </a:r>
            <a:r>
              <a:rPr lang="en-US" sz="2800" i="1" dirty="0" smtClean="0"/>
              <a:t> je </a:t>
            </a:r>
            <a:r>
              <a:rPr lang="en-US" sz="2800" i="1" dirty="0" err="1" smtClean="0"/>
              <a:t>dat</a:t>
            </a:r>
            <a:r>
              <a:rPr lang="en-US" sz="2800" i="1" dirty="0" smtClean="0"/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er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komt</a:t>
            </a:r>
            <a:endParaRPr lang="en-US" sz="2800" i="1" dirty="0" smtClean="0"/>
          </a:p>
          <a:p>
            <a:r>
              <a:rPr lang="en-US" sz="2800" dirty="0" smtClean="0"/>
              <a:t>Add</a:t>
            </a:r>
            <a:r>
              <a:rPr lang="en-US" sz="2800" i="1" dirty="0" smtClean="0"/>
              <a:t> not() </a:t>
            </a:r>
            <a:r>
              <a:rPr lang="en-US" sz="2800" dirty="0" smtClean="0"/>
              <a:t>around </a:t>
            </a:r>
            <a:r>
              <a:rPr lang="en-US" sz="2800" i="1" dirty="0" smtClean="0"/>
              <a:t>‘</a:t>
            </a:r>
            <a:r>
              <a:rPr lang="en-US" sz="2800" i="1" dirty="0" err="1" smtClean="0"/>
              <a:t>er</a:t>
            </a:r>
            <a:r>
              <a:rPr lang="en-US" sz="2800" i="1" dirty="0" smtClean="0"/>
              <a:t>’</a:t>
            </a:r>
          </a:p>
          <a:p>
            <a:pPr lvl="1"/>
            <a:r>
              <a:rPr lang="en-US" sz="2400" dirty="0" smtClean="0"/>
              <a:t>No guarantee that </a:t>
            </a:r>
            <a:r>
              <a:rPr lang="en-US" sz="2400" i="1" dirty="0" err="1" smtClean="0"/>
              <a:t>wie</a:t>
            </a:r>
            <a:r>
              <a:rPr lang="en-US" sz="2400" i="1" dirty="0" smtClean="0"/>
              <a:t> </a:t>
            </a:r>
            <a:r>
              <a:rPr lang="en-US" sz="2400" dirty="0" smtClean="0"/>
              <a:t>originates from subordinate clause</a:t>
            </a:r>
          </a:p>
          <a:p>
            <a:pPr lvl="1"/>
            <a:r>
              <a:rPr lang="en-US" sz="2400" dirty="0" smtClean="0"/>
              <a:t>No guarantee that </a:t>
            </a:r>
            <a:r>
              <a:rPr lang="en-US" sz="2400" i="1" dirty="0" err="1" smtClean="0"/>
              <a:t>er</a:t>
            </a:r>
            <a:r>
              <a:rPr lang="en-US" sz="2400" dirty="0" smtClean="0"/>
              <a:t> does occur lower (in a </a:t>
            </a:r>
            <a:r>
              <a:rPr lang="en-US" sz="2400" dirty="0" err="1" smtClean="0"/>
              <a:t>vc</a:t>
            </a:r>
            <a:r>
              <a:rPr lang="en-US" sz="2400" dirty="0" smtClean="0"/>
              <a:t> group)</a:t>
            </a:r>
          </a:p>
          <a:p>
            <a:endParaRPr lang="en-US" dirty="0" smtClean="0"/>
          </a:p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denk</a:t>
            </a:r>
            <a:r>
              <a:rPr lang="en-US" dirty="0" smtClean="0"/>
              <a:t> je </a:t>
            </a:r>
            <a:r>
              <a:rPr lang="en-US" dirty="0" err="1" smtClean="0"/>
              <a:t>dat</a:t>
            </a:r>
            <a:r>
              <a:rPr lang="en-US" dirty="0" smtClean="0"/>
              <a:t> </a:t>
            </a:r>
            <a:r>
              <a:rPr lang="en-US" dirty="0" err="1" smtClean="0"/>
              <a:t>komt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202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08729588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denk</a:t>
            </a:r>
            <a:r>
              <a:rPr lang="en-US" dirty="0" smtClean="0"/>
              <a:t> je </a:t>
            </a:r>
            <a:r>
              <a:rPr lang="en-US" dirty="0" err="1" smtClean="0"/>
              <a:t>dat</a:t>
            </a:r>
            <a:r>
              <a:rPr lang="en-US" dirty="0" smtClean="0"/>
              <a:t> </a:t>
            </a:r>
            <a:r>
              <a:rPr lang="en-US" dirty="0" err="1" smtClean="0"/>
              <a:t>komt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203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2339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denk</a:t>
            </a:r>
            <a:r>
              <a:rPr lang="en-US" dirty="0" smtClean="0"/>
              <a:t> je </a:t>
            </a:r>
            <a:r>
              <a:rPr lang="en-US" dirty="0" err="1" smtClean="0"/>
              <a:t>dat</a:t>
            </a:r>
            <a:r>
              <a:rPr lang="en-US" dirty="0" smtClean="0"/>
              <a:t> </a:t>
            </a:r>
            <a:r>
              <a:rPr lang="en-US" dirty="0" err="1" smtClean="0"/>
              <a:t>komt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204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3318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Result: 5 examples, none relevant</a:t>
            </a:r>
          </a:p>
          <a:p>
            <a:r>
              <a:rPr lang="en-US" sz="2800" i="1" dirty="0" err="1" smtClean="0"/>
              <a:t>Wie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denk</a:t>
            </a:r>
            <a:r>
              <a:rPr lang="en-US" sz="2800" i="1" dirty="0" smtClean="0"/>
              <a:t> je </a:t>
            </a:r>
            <a:r>
              <a:rPr lang="en-US" sz="2800" i="1" dirty="0" err="1" smtClean="0"/>
              <a:t>dat</a:t>
            </a:r>
            <a:r>
              <a:rPr lang="en-US" sz="2800" i="1" dirty="0" smtClean="0"/>
              <a:t>  </a:t>
            </a:r>
            <a:r>
              <a:rPr lang="en-US" sz="2800" i="1" dirty="0" err="1" smtClean="0"/>
              <a:t>gekomen</a:t>
            </a:r>
            <a:r>
              <a:rPr lang="en-US" sz="2800" i="1" dirty="0" smtClean="0"/>
              <a:t> is </a:t>
            </a:r>
            <a:r>
              <a:rPr lang="en-US" sz="2800" dirty="0" smtClean="0"/>
              <a:t>(1 example, irrelevant)</a:t>
            </a:r>
          </a:p>
          <a:p>
            <a:r>
              <a:rPr lang="en-US" sz="2800" i="1" dirty="0" err="1" smtClean="0"/>
              <a:t>Wie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denk</a:t>
            </a:r>
            <a:r>
              <a:rPr lang="en-US" sz="2800" i="1" dirty="0" smtClean="0"/>
              <a:t> je </a:t>
            </a:r>
            <a:r>
              <a:rPr lang="en-US" sz="2800" i="1" dirty="0" err="1" smtClean="0"/>
              <a:t>dat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zal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komen</a:t>
            </a:r>
            <a:r>
              <a:rPr lang="en-US" sz="2800" i="1" dirty="0" smtClean="0"/>
              <a:t> </a:t>
            </a:r>
            <a:r>
              <a:rPr lang="en-US" sz="2800" dirty="0" smtClean="0"/>
              <a:t>(0 examples)</a:t>
            </a:r>
          </a:p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denk</a:t>
            </a:r>
            <a:r>
              <a:rPr lang="en-US" dirty="0" smtClean="0"/>
              <a:t> je </a:t>
            </a:r>
            <a:r>
              <a:rPr lang="en-US" dirty="0" err="1" smtClean="0"/>
              <a:t>dat</a:t>
            </a:r>
            <a:r>
              <a:rPr lang="en-US" dirty="0" smtClean="0"/>
              <a:t> </a:t>
            </a:r>
            <a:r>
              <a:rPr lang="en-US" dirty="0" err="1" smtClean="0"/>
              <a:t>komt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205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232339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Return page</a:t>
            </a:r>
          </a:p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Bare plural &lt; NIET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206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5169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Return page</a:t>
            </a:r>
          </a:p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Bare plural &lt; NIET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207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7898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Return page</a:t>
            </a:r>
          </a:p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Bare plural &lt; NIET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208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7898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5 examples, 4 with </a:t>
            </a:r>
            <a:r>
              <a:rPr lang="en-US" sz="2800" dirty="0" err="1" smtClean="0"/>
              <a:t>topicalized</a:t>
            </a:r>
            <a:r>
              <a:rPr lang="en-US" sz="2800" dirty="0" smtClean="0"/>
              <a:t> nouns</a:t>
            </a:r>
          </a:p>
          <a:p>
            <a:r>
              <a:rPr lang="en-US" sz="2800" i="1" dirty="0" err="1" smtClean="0"/>
              <a:t>Hij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heeft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boeken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niet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gelezen</a:t>
            </a:r>
            <a:r>
              <a:rPr lang="en-US" sz="2800" i="1" dirty="0" smtClean="0"/>
              <a:t>: </a:t>
            </a:r>
            <a:r>
              <a:rPr lang="en-US" sz="2800" dirty="0" smtClean="0"/>
              <a:t>the same 5 examples</a:t>
            </a:r>
          </a:p>
          <a:p>
            <a:r>
              <a:rPr lang="en-US" sz="2800" i="1" dirty="0" err="1" smtClean="0"/>
              <a:t>Hij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zal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boeken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niet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lezen</a:t>
            </a:r>
            <a:r>
              <a:rPr lang="en-US" sz="2800" i="1" dirty="0" smtClean="0"/>
              <a:t>: </a:t>
            </a:r>
            <a:r>
              <a:rPr lang="en-US" sz="2800" dirty="0"/>
              <a:t>the same 5 examples</a:t>
            </a:r>
            <a:endParaRPr lang="en-US" sz="2800" i="1" dirty="0" smtClean="0"/>
          </a:p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Bare plural &lt; NIET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209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047898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GrETEL Approach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Desired query: Give me (sentences that contain) adverbs that modify adjectives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Provide an example of this construction in natural language: </a:t>
            </a:r>
            <a:r>
              <a:rPr lang="en-US" i="1" dirty="0" err="1" smtClean="0"/>
              <a:t>dat</a:t>
            </a:r>
            <a:r>
              <a:rPr lang="en-US" i="1" dirty="0" smtClean="0"/>
              <a:t> is</a:t>
            </a:r>
            <a:r>
              <a:rPr lang="en-US" dirty="0" smtClean="0"/>
              <a:t> </a:t>
            </a:r>
            <a:r>
              <a:rPr lang="en-US" i="1" dirty="0" smtClean="0"/>
              <a:t>erg </a:t>
            </a:r>
            <a:r>
              <a:rPr lang="en-US" i="1" dirty="0" err="1" smtClean="0"/>
              <a:t>groot</a:t>
            </a:r>
            <a:endParaRPr lang="en-US" i="1" dirty="0" smtClean="0"/>
          </a:p>
          <a:p>
            <a:pPr lvl="1">
              <a:lnSpc>
                <a:spcPct val="80000"/>
              </a:lnSpc>
            </a:pPr>
            <a:r>
              <a:rPr lang="en-US" dirty="0" smtClean="0"/>
              <a:t>Parsed automatically by </a:t>
            </a:r>
            <a:r>
              <a:rPr lang="en-US" dirty="0" smtClean="0">
                <a:hlinkClick r:id="rId2"/>
              </a:rPr>
              <a:t>Alpino parser</a:t>
            </a:r>
            <a:endParaRPr lang="en-US" dirty="0" smtClean="0"/>
          </a:p>
          <a:p>
            <a:pPr lvl="1">
              <a:lnSpc>
                <a:spcPct val="80000"/>
              </a:lnSpc>
            </a:pPr>
            <a:r>
              <a:rPr lang="en-US" dirty="0" smtClean="0"/>
              <a:t>Mark which aspects of the example are important.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In this case Pos (part of speech) of </a:t>
            </a:r>
            <a:r>
              <a:rPr lang="en-US" i="1" dirty="0" smtClean="0"/>
              <a:t>erg</a:t>
            </a:r>
            <a:r>
              <a:rPr lang="en-US" dirty="0" smtClean="0"/>
              <a:t> and </a:t>
            </a:r>
            <a:r>
              <a:rPr lang="en-US" i="1" dirty="0" err="1" smtClean="0"/>
              <a:t>groot</a:t>
            </a:r>
            <a:endParaRPr lang="en-US" i="1" dirty="0" smtClean="0"/>
          </a:p>
          <a:p>
            <a:pPr lvl="2">
              <a:lnSpc>
                <a:spcPct val="80000"/>
              </a:lnSpc>
            </a:pPr>
            <a:r>
              <a:rPr lang="en-US" dirty="0" smtClean="0"/>
              <a:t>Automatically includes the dependency relation between these two words </a:t>
            </a:r>
          </a:p>
          <a:p>
            <a:pPr>
              <a:lnSpc>
                <a:spcPct val="80000"/>
              </a:lnSpc>
              <a:buNone/>
            </a:pPr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with GrETEL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21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8102150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Met+ </a:t>
            </a:r>
            <a:r>
              <a:rPr lang="en-US" dirty="0" err="1" smtClean="0"/>
              <a:t>adj</a:t>
            </a:r>
            <a:r>
              <a:rPr lang="en-US" dirty="0" smtClean="0"/>
              <a:t>+ </a:t>
            </a:r>
            <a:r>
              <a:rPr lang="en-US" dirty="0" err="1" smtClean="0"/>
              <a:t>Nsg</a:t>
            </a:r>
            <a:r>
              <a:rPr lang="en-US" dirty="0" smtClean="0"/>
              <a:t> (no DET)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210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5811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Met+ </a:t>
            </a:r>
            <a:r>
              <a:rPr lang="en-US" dirty="0" err="1" smtClean="0"/>
              <a:t>adj</a:t>
            </a:r>
            <a:r>
              <a:rPr lang="en-US" dirty="0" smtClean="0"/>
              <a:t>+ </a:t>
            </a:r>
            <a:r>
              <a:rPr lang="en-US" dirty="0" err="1" smtClean="0"/>
              <a:t>Nsg</a:t>
            </a:r>
            <a:r>
              <a:rPr lang="en-US" dirty="0" smtClean="0"/>
              <a:t> (no DET)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211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6" name="Picture 5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5953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GB" dirty="0"/>
              <a:t>//node[@cat="pp" and node[@</a:t>
            </a:r>
            <a:r>
              <a:rPr lang="en-GB" dirty="0" err="1"/>
              <a:t>rel</a:t>
            </a:r>
            <a:r>
              <a:rPr lang="en-GB" dirty="0"/>
              <a:t>="</a:t>
            </a:r>
            <a:r>
              <a:rPr lang="en-GB" dirty="0" err="1"/>
              <a:t>hd</a:t>
            </a:r>
            <a:r>
              <a:rPr lang="en-GB" dirty="0"/>
              <a:t>" and @root="met" and @</a:t>
            </a:r>
            <a:r>
              <a:rPr lang="en-GB" dirty="0" err="1"/>
              <a:t>pos</a:t>
            </a:r>
            <a:r>
              <a:rPr lang="en-GB" dirty="0"/>
              <a:t>="prep"] and node[@</a:t>
            </a:r>
            <a:r>
              <a:rPr lang="en-GB" dirty="0" err="1"/>
              <a:t>rel</a:t>
            </a:r>
            <a:r>
              <a:rPr lang="en-GB" dirty="0"/>
              <a:t>="obj1" and @cat="np" and </a:t>
            </a:r>
            <a:r>
              <a:rPr lang="en-GB" b="1" dirty="0" smtClean="0"/>
              <a:t>not(</a:t>
            </a:r>
            <a:r>
              <a:rPr lang="en-GB" dirty="0" smtClean="0"/>
              <a:t>node</a:t>
            </a:r>
            <a:r>
              <a:rPr lang="en-GB" dirty="0"/>
              <a:t>[@</a:t>
            </a:r>
            <a:r>
              <a:rPr lang="en-GB" dirty="0" err="1"/>
              <a:t>rel</a:t>
            </a:r>
            <a:r>
              <a:rPr lang="en-GB" dirty="0"/>
              <a:t>="</a:t>
            </a:r>
            <a:r>
              <a:rPr lang="en-GB" dirty="0" err="1"/>
              <a:t>det</a:t>
            </a:r>
            <a:r>
              <a:rPr lang="en-GB" dirty="0"/>
              <a:t>" </a:t>
            </a:r>
            <a:r>
              <a:rPr lang="en-GB" b="1" strike="sngStrike" dirty="0"/>
              <a:t>and @</a:t>
            </a:r>
            <a:r>
              <a:rPr lang="en-GB" b="1" strike="sngStrike" dirty="0" err="1"/>
              <a:t>pos</a:t>
            </a:r>
            <a:r>
              <a:rPr lang="en-GB" b="1" strike="sngStrike" dirty="0"/>
              <a:t>="</a:t>
            </a:r>
            <a:r>
              <a:rPr lang="en-GB" b="1" strike="sngStrike" dirty="0" err="1"/>
              <a:t>det</a:t>
            </a:r>
            <a:r>
              <a:rPr lang="en-GB" b="1" strike="sngStrike" dirty="0" smtClean="0"/>
              <a:t>"</a:t>
            </a:r>
            <a:r>
              <a:rPr lang="en-GB" dirty="0" smtClean="0"/>
              <a:t>]</a:t>
            </a:r>
            <a:r>
              <a:rPr lang="en-GB" b="1" dirty="0" smtClean="0"/>
              <a:t>)</a:t>
            </a:r>
            <a:r>
              <a:rPr lang="en-GB" dirty="0" smtClean="0"/>
              <a:t>and </a:t>
            </a:r>
            <a:r>
              <a:rPr lang="en-GB" dirty="0"/>
              <a:t>node[@</a:t>
            </a:r>
            <a:r>
              <a:rPr lang="en-GB" dirty="0" err="1"/>
              <a:t>rel</a:t>
            </a:r>
            <a:r>
              <a:rPr lang="en-GB" dirty="0"/>
              <a:t>="mod" and @</a:t>
            </a:r>
            <a:r>
              <a:rPr lang="en-GB" dirty="0" err="1"/>
              <a:t>pos</a:t>
            </a:r>
            <a:r>
              <a:rPr lang="en-GB" dirty="0"/>
              <a:t>="</a:t>
            </a:r>
            <a:r>
              <a:rPr lang="en-GB" dirty="0" err="1"/>
              <a:t>adj</a:t>
            </a:r>
            <a:r>
              <a:rPr lang="en-GB" dirty="0"/>
              <a:t>"] and node[@</a:t>
            </a:r>
            <a:r>
              <a:rPr lang="en-GB" dirty="0" err="1"/>
              <a:t>rel</a:t>
            </a:r>
            <a:r>
              <a:rPr lang="en-GB" dirty="0"/>
              <a:t>="</a:t>
            </a:r>
            <a:r>
              <a:rPr lang="en-GB" dirty="0" err="1"/>
              <a:t>hd</a:t>
            </a:r>
            <a:r>
              <a:rPr lang="en-GB" dirty="0"/>
              <a:t>" and @</a:t>
            </a:r>
            <a:r>
              <a:rPr lang="en-GB" dirty="0" err="1"/>
              <a:t>postag</a:t>
            </a:r>
            <a:r>
              <a:rPr lang="en-GB" dirty="0"/>
              <a:t>="N(</a:t>
            </a:r>
            <a:r>
              <a:rPr lang="en-GB" dirty="0" err="1"/>
              <a:t>soort,ev,basis,onz,stan</a:t>
            </a:r>
            <a:r>
              <a:rPr lang="en-GB" dirty="0"/>
              <a:t>)" and @</a:t>
            </a:r>
            <a:r>
              <a:rPr lang="en-GB" dirty="0" err="1"/>
              <a:t>pos</a:t>
            </a:r>
            <a:r>
              <a:rPr lang="en-GB" dirty="0"/>
              <a:t>="noun"]]]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Met+ </a:t>
            </a:r>
            <a:r>
              <a:rPr lang="en-US" dirty="0" err="1" smtClean="0"/>
              <a:t>adj</a:t>
            </a:r>
            <a:r>
              <a:rPr lang="en-US" dirty="0" smtClean="0"/>
              <a:t>+ </a:t>
            </a:r>
            <a:r>
              <a:rPr lang="en-US" dirty="0" err="1" smtClean="0"/>
              <a:t>Nsg</a:t>
            </a:r>
            <a:r>
              <a:rPr lang="en-US" dirty="0" smtClean="0"/>
              <a:t> (no DET)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212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31770029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Met+ </a:t>
            </a:r>
            <a:r>
              <a:rPr lang="en-US" dirty="0" err="1" smtClean="0"/>
              <a:t>adj</a:t>
            </a:r>
            <a:r>
              <a:rPr lang="en-US" dirty="0" smtClean="0"/>
              <a:t>+ </a:t>
            </a:r>
            <a:r>
              <a:rPr lang="en-US" dirty="0" err="1" smtClean="0"/>
              <a:t>Nsg</a:t>
            </a:r>
            <a:r>
              <a:rPr lang="en-US" dirty="0" smtClean="0"/>
              <a:t> (no DET)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213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5953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Met+ </a:t>
            </a:r>
            <a:r>
              <a:rPr lang="en-US" dirty="0" err="1" smtClean="0"/>
              <a:t>adj</a:t>
            </a:r>
            <a:r>
              <a:rPr lang="en-US" dirty="0" smtClean="0"/>
              <a:t>+ </a:t>
            </a:r>
            <a:r>
              <a:rPr lang="en-US" dirty="0" err="1" smtClean="0"/>
              <a:t>Nsg</a:t>
            </a:r>
            <a:r>
              <a:rPr lang="en-US" dirty="0" smtClean="0"/>
              <a:t> (no DET)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214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Found examples: 64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Count v. mass is not represented in LASSY/CGN so these have to be distinguished by hand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Many contain  mass nouns and are therefore not special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There are some count nouns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420785953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Henriette’s 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215</a:t>
            </a:fld>
            <a:endParaRPr lang="en-GB" noProof="0" dirty="0"/>
          </a:p>
        </p:txBody>
      </p:sp>
      <p:sp>
        <p:nvSpPr>
          <p:cNvPr id="2" name="TextBox 1"/>
          <p:cNvSpPr txBox="1"/>
          <p:nvPr/>
        </p:nvSpPr>
        <p:spPr>
          <a:xfrm>
            <a:off x="539552" y="1988840"/>
            <a:ext cx="813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 smtClean="0">
                <a:hlinkClick r:id="rId2" action="ppaction://hlinksldjump"/>
              </a:rPr>
              <a:t>Met+adj+Nsg</a:t>
            </a:r>
            <a:endParaRPr lang="en-US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P1/p3 with past/perfect (LASSY):</a:t>
            </a:r>
            <a:endParaRPr lang="nl-NL" sz="3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41297"/>
              </p:ext>
            </p:extLst>
          </p:nvPr>
        </p:nvGraphicFramePr>
        <p:xfrm>
          <a:off x="1081724" y="3066058"/>
          <a:ext cx="7096507" cy="351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9098"/>
                <a:gridCol w="1416368"/>
                <a:gridCol w="1589405"/>
                <a:gridCol w="1302068"/>
                <a:gridCol w="161956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Subject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past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Hebben</a:t>
                      </a:r>
                      <a:r>
                        <a:rPr lang="en-US" dirty="0" smtClean="0"/>
                        <a:t> + part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Zijn</a:t>
                      </a:r>
                      <a:r>
                        <a:rPr lang="en-US" dirty="0" smtClean="0"/>
                        <a:t> + part</a:t>
                      </a:r>
                    </a:p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Proportion</a:t>
                      </a:r>
                    </a:p>
                    <a:p>
                      <a:r>
                        <a:rPr lang="en-US" dirty="0" smtClean="0"/>
                        <a:t>Past : perfect</a:t>
                      </a:r>
                    </a:p>
                    <a:p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ik</a:t>
                      </a:r>
                      <a:endParaRPr lang="nl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hlinkClick r:id="rId3" action="ppaction://hlinksldjump"/>
                        </a:rPr>
                        <a:t>359(306)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hlinkClick r:id="rId4" action="ppaction://hlinksldjump"/>
                        </a:rPr>
                        <a:t>113(109)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hlinkClick r:id="rId5" action="ppaction://hlinksldjump"/>
                        </a:rPr>
                        <a:t>22(20)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75%:25%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Wij</a:t>
                      </a:r>
                      <a:endParaRPr lang="nl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hlinkClick r:id="rId6" action="ppaction://hlinksldjump"/>
                        </a:rPr>
                        <a:t>29(27)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hlinkClick r:id="rId7" action="ppaction://hlinksldjump"/>
                        </a:rPr>
                        <a:t>22(20)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hlinkClick r:id="rId8" action="ppaction://hlinksldjump"/>
                        </a:rPr>
                        <a:t>5(5)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52%:48%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 Total</a:t>
                      </a:r>
                      <a:endParaRPr lang="nl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388</a:t>
                      </a:r>
                      <a:endParaRPr lang="nl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135</a:t>
                      </a:r>
                      <a:endParaRPr lang="nl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27</a:t>
                      </a:r>
                      <a:endParaRPr lang="nl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75%:25%</a:t>
                      </a:r>
                      <a:endParaRPr lang="nl-NL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Hij</a:t>
                      </a:r>
                      <a:r>
                        <a:rPr lang="en-US" b="1" dirty="0" smtClean="0"/>
                        <a:t>/</a:t>
                      </a:r>
                      <a:r>
                        <a:rPr lang="en-US" b="1" dirty="0" err="1" smtClean="0"/>
                        <a:t>zij</a:t>
                      </a:r>
                      <a:r>
                        <a:rPr lang="en-US" b="1" dirty="0" smtClean="0"/>
                        <a:t>/het</a:t>
                      </a:r>
                      <a:endParaRPr lang="nl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hlinkClick r:id="rId9" action="ppaction://hlinksldjump"/>
                        </a:rPr>
                        <a:t>*2448(2173</a:t>
                      </a:r>
                      <a:r>
                        <a:rPr lang="en-US" dirty="0" smtClean="0"/>
                        <a:t>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hlinkClick r:id="rId10" action="ppaction://hlinksldjump"/>
                        </a:rPr>
                        <a:t>*306(299)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hlinkClick r:id="rId11" action="ppaction://hlinksldjump"/>
                        </a:rPr>
                        <a:t>*117(117)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85%:15%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Zij</a:t>
                      </a:r>
                      <a:r>
                        <a:rPr lang="en-US" b="1" dirty="0" smtClean="0"/>
                        <a:t> (</a:t>
                      </a:r>
                      <a:r>
                        <a:rPr lang="en-US" b="1" dirty="0" err="1" smtClean="0"/>
                        <a:t>pl</a:t>
                      </a:r>
                      <a:r>
                        <a:rPr lang="en-US" b="1" dirty="0" smtClean="0"/>
                        <a:t>)</a:t>
                      </a:r>
                      <a:endParaRPr lang="nl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hlinkClick r:id="rId12" action="ppaction://hlinksldjump"/>
                        </a:rPr>
                        <a:t>203(196)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hlinkClick r:id="rId13" action="ppaction://hlinksldjump"/>
                        </a:rPr>
                        <a:t>*70(70)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hlinkClick r:id="rId14" action="ppaction://hlinksldjump"/>
                        </a:rPr>
                        <a:t>*22(22)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69%:31%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NP</a:t>
                      </a:r>
                      <a:endParaRPr lang="nl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hlinkClick r:id="rId15" action="ppaction://hlinksldjump"/>
                        </a:rPr>
                        <a:t>10835(9465)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hlinkClick r:id="rId16" action="ppaction://hlinksldjump"/>
                        </a:rPr>
                        <a:t>689(687)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hlinkClick r:id="rId17" action="ppaction://hlinksldjump"/>
                        </a:rPr>
                        <a:t>2438(2382)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78%:22%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 Total</a:t>
                      </a:r>
                      <a:endParaRPr lang="nl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13486</a:t>
                      </a:r>
                      <a:endParaRPr lang="nl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1065</a:t>
                      </a:r>
                      <a:endParaRPr lang="nl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2577</a:t>
                      </a:r>
                      <a:endParaRPr lang="nl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79%:21%</a:t>
                      </a:r>
                      <a:endParaRPr lang="nl-NL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4987792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Henriette’s 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216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We cannot exclude perfect passives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But did not include past passives (</a:t>
            </a:r>
            <a:r>
              <a:rPr lang="en-US" sz="3200" i="1" dirty="0" err="1" smtClean="0"/>
              <a:t>werd</a:t>
            </a:r>
            <a:r>
              <a:rPr lang="en-US" sz="3200" dirty="0" smtClean="0"/>
              <a:t> + part)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Played around with different query options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Maybe some are not `minimal pair queries’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127745729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Ik</a:t>
            </a:r>
            <a:r>
              <a:rPr lang="en-US" dirty="0" smtClean="0"/>
              <a:t> </a:t>
            </a:r>
            <a:r>
              <a:rPr lang="en-US" dirty="0" err="1" smtClean="0"/>
              <a:t>zwom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217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7" name="Picture 6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5134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Ik</a:t>
            </a:r>
            <a:r>
              <a:rPr lang="en-US" dirty="0" smtClean="0"/>
              <a:t> </a:t>
            </a:r>
            <a:r>
              <a:rPr lang="en-US" dirty="0" err="1" smtClean="0"/>
              <a:t>zwom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218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/>
              <a:t>Return Page</a:t>
            </a:r>
            <a:endParaRPr lang="en-US" sz="3200" dirty="0" smtClean="0"/>
          </a:p>
        </p:txBody>
      </p:sp>
      <p:pic>
        <p:nvPicPr>
          <p:cNvPr id="7" name="Picture 6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74597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Ik</a:t>
            </a:r>
            <a:r>
              <a:rPr lang="en-US" dirty="0" smtClean="0"/>
              <a:t> </a:t>
            </a:r>
            <a:r>
              <a:rPr lang="en-US" dirty="0" err="1" smtClean="0"/>
              <a:t>zwom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219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6" name="Picture 5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74597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with GrETEL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22</a:t>
            </a:fld>
            <a:endParaRPr lang="en-GB" noProof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63488"/>
            <a:ext cx="9144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776182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Ik</a:t>
            </a:r>
            <a:r>
              <a:rPr lang="en-US" dirty="0" smtClean="0"/>
              <a:t> </a:t>
            </a:r>
            <a:r>
              <a:rPr lang="en-US" dirty="0" err="1" smtClean="0"/>
              <a:t>zwom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220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</p:spTree>
    <p:extLst>
      <p:ext uri="{BB962C8B-B14F-4D97-AF65-F5344CB8AC3E}">
        <p14:creationId xmlns:p14="http://schemas.microsoft.com/office/powerpoint/2010/main" val="1044974597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Wij</a:t>
            </a:r>
            <a:r>
              <a:rPr lang="en-US" dirty="0" smtClean="0"/>
              <a:t> </a:t>
            </a:r>
            <a:r>
              <a:rPr lang="en-US" dirty="0" err="1" smtClean="0"/>
              <a:t>zwommen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221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6" name="Picture 5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84373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Wij</a:t>
            </a:r>
            <a:r>
              <a:rPr lang="en-US" dirty="0" smtClean="0"/>
              <a:t> </a:t>
            </a:r>
            <a:r>
              <a:rPr lang="en-US" dirty="0" err="1" smtClean="0"/>
              <a:t>zwommen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222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6" name="Picture 5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78122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Wij</a:t>
            </a:r>
            <a:r>
              <a:rPr lang="en-US" dirty="0" smtClean="0"/>
              <a:t> </a:t>
            </a:r>
            <a:r>
              <a:rPr lang="en-US" dirty="0" err="1" smtClean="0"/>
              <a:t>zwommen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223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6" name="Picture 5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78122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Wij</a:t>
            </a:r>
            <a:r>
              <a:rPr lang="en-US" dirty="0" smtClean="0"/>
              <a:t> </a:t>
            </a:r>
            <a:r>
              <a:rPr lang="en-US" dirty="0" err="1" smtClean="0"/>
              <a:t>zwommen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224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</p:spTree>
    <p:extLst>
      <p:ext uri="{BB962C8B-B14F-4D97-AF65-F5344CB8AC3E}">
        <p14:creationId xmlns:p14="http://schemas.microsoft.com/office/powerpoint/2010/main" val="2466178122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Ik</a:t>
            </a:r>
            <a:r>
              <a:rPr lang="en-US" dirty="0" smtClean="0"/>
              <a:t> </a:t>
            </a:r>
            <a:r>
              <a:rPr lang="en-US" dirty="0" err="1" smtClean="0"/>
              <a:t>heb</a:t>
            </a:r>
            <a:r>
              <a:rPr lang="en-US" dirty="0" smtClean="0"/>
              <a:t> </a:t>
            </a:r>
            <a:r>
              <a:rPr lang="en-US" dirty="0" err="1" smtClean="0"/>
              <a:t>gezwommen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225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7" name="Picture 6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72092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Ik</a:t>
            </a:r>
            <a:r>
              <a:rPr lang="en-US" dirty="0" smtClean="0"/>
              <a:t> </a:t>
            </a:r>
            <a:r>
              <a:rPr lang="en-US" dirty="0" err="1" smtClean="0"/>
              <a:t>heb</a:t>
            </a:r>
            <a:r>
              <a:rPr lang="en-US" dirty="0" smtClean="0"/>
              <a:t> </a:t>
            </a:r>
            <a:r>
              <a:rPr lang="en-US" dirty="0" err="1" smtClean="0"/>
              <a:t>gezwommen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226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06638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Ik</a:t>
            </a:r>
            <a:r>
              <a:rPr lang="en-US" dirty="0" smtClean="0"/>
              <a:t> </a:t>
            </a:r>
            <a:r>
              <a:rPr lang="en-US" dirty="0" err="1" smtClean="0"/>
              <a:t>heb</a:t>
            </a:r>
            <a:r>
              <a:rPr lang="en-US" dirty="0" smtClean="0"/>
              <a:t> </a:t>
            </a:r>
            <a:r>
              <a:rPr lang="en-US" dirty="0" err="1" smtClean="0"/>
              <a:t>gezwommen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227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06638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Ik</a:t>
            </a:r>
            <a:r>
              <a:rPr lang="en-US" dirty="0" smtClean="0"/>
              <a:t> </a:t>
            </a:r>
            <a:r>
              <a:rPr lang="en-US" dirty="0" err="1" smtClean="0"/>
              <a:t>heb</a:t>
            </a:r>
            <a:r>
              <a:rPr lang="en-US" dirty="0" smtClean="0"/>
              <a:t> </a:t>
            </a:r>
            <a:r>
              <a:rPr lang="en-US" dirty="0" err="1" smtClean="0"/>
              <a:t>gezwommen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228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</p:spTree>
    <p:extLst>
      <p:ext uri="{BB962C8B-B14F-4D97-AF65-F5344CB8AC3E}">
        <p14:creationId xmlns:p14="http://schemas.microsoft.com/office/powerpoint/2010/main" val="887206638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Wij</a:t>
            </a:r>
            <a:r>
              <a:rPr lang="en-US" dirty="0" smtClean="0"/>
              <a:t> </a:t>
            </a:r>
            <a:r>
              <a:rPr lang="en-US" dirty="0" err="1" smtClean="0"/>
              <a:t>hebben</a:t>
            </a:r>
            <a:r>
              <a:rPr lang="en-US" dirty="0" smtClean="0"/>
              <a:t> </a:t>
            </a:r>
            <a:r>
              <a:rPr lang="en-US" dirty="0" err="1" smtClean="0"/>
              <a:t>gezwommen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229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6" name="Picture 5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0385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with GrETEL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23</a:t>
            </a:fld>
            <a:endParaRPr lang="en-GB" noProof="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21078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899983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Wij</a:t>
            </a:r>
            <a:r>
              <a:rPr lang="en-US" dirty="0" smtClean="0"/>
              <a:t> </a:t>
            </a:r>
            <a:r>
              <a:rPr lang="en-US" dirty="0" err="1" smtClean="0"/>
              <a:t>hebben</a:t>
            </a:r>
            <a:r>
              <a:rPr lang="en-US" dirty="0" smtClean="0"/>
              <a:t> </a:t>
            </a:r>
            <a:r>
              <a:rPr lang="en-US" dirty="0" err="1" smtClean="0"/>
              <a:t>gezwommen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230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6" name="Picture 5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0385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Wij</a:t>
            </a:r>
            <a:r>
              <a:rPr lang="en-US" dirty="0" smtClean="0"/>
              <a:t> </a:t>
            </a:r>
            <a:r>
              <a:rPr lang="en-US" dirty="0" err="1" smtClean="0"/>
              <a:t>hebben</a:t>
            </a:r>
            <a:r>
              <a:rPr lang="en-US" dirty="0" smtClean="0"/>
              <a:t> </a:t>
            </a:r>
            <a:r>
              <a:rPr lang="en-US" dirty="0" err="1" smtClean="0"/>
              <a:t>gezwommen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231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0385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Wij</a:t>
            </a:r>
            <a:r>
              <a:rPr lang="en-US" dirty="0" smtClean="0"/>
              <a:t> </a:t>
            </a:r>
            <a:r>
              <a:rPr lang="en-US" dirty="0" err="1" smtClean="0"/>
              <a:t>hebben</a:t>
            </a:r>
            <a:r>
              <a:rPr lang="en-US" dirty="0" smtClean="0"/>
              <a:t> </a:t>
            </a:r>
            <a:r>
              <a:rPr lang="en-US" dirty="0" err="1" smtClean="0"/>
              <a:t>gezwommen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232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</p:spTree>
    <p:extLst>
      <p:ext uri="{BB962C8B-B14F-4D97-AF65-F5344CB8AC3E}">
        <p14:creationId xmlns:p14="http://schemas.microsoft.com/office/powerpoint/2010/main" val="2193081372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Ik</a:t>
            </a:r>
            <a:r>
              <a:rPr lang="en-US" dirty="0" smtClean="0"/>
              <a:t> ben </a:t>
            </a:r>
            <a:r>
              <a:rPr lang="en-US" dirty="0" err="1" smtClean="0"/>
              <a:t>gekomen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233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4788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Ik</a:t>
            </a:r>
            <a:r>
              <a:rPr lang="en-US" dirty="0" smtClean="0"/>
              <a:t> ben </a:t>
            </a:r>
            <a:r>
              <a:rPr lang="en-US" dirty="0" err="1" smtClean="0"/>
              <a:t>gekomen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234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8237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Ik</a:t>
            </a:r>
            <a:r>
              <a:rPr lang="en-US" dirty="0" smtClean="0"/>
              <a:t> ben </a:t>
            </a:r>
            <a:r>
              <a:rPr lang="en-US" dirty="0" err="1" smtClean="0"/>
              <a:t>gekomen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235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8237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Ik</a:t>
            </a:r>
            <a:r>
              <a:rPr lang="en-US" dirty="0" smtClean="0"/>
              <a:t> ben </a:t>
            </a:r>
            <a:r>
              <a:rPr lang="en-US" dirty="0" err="1" smtClean="0"/>
              <a:t>gekomen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236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</p:spTree>
    <p:extLst>
      <p:ext uri="{BB962C8B-B14F-4D97-AF65-F5344CB8AC3E}">
        <p14:creationId xmlns:p14="http://schemas.microsoft.com/office/powerpoint/2010/main" val="67178237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Wij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err="1" smtClean="0"/>
              <a:t>gekomen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237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9279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Wij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err="1" smtClean="0"/>
              <a:t>gekomen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238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9956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Wij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err="1" smtClean="0"/>
              <a:t>gekomen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239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9956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Query is now automatically generated: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//node[@cat="</a:t>
            </a:r>
            <a:r>
              <a:rPr lang="en-US" dirty="0" err="1" smtClean="0"/>
              <a:t>ap</a:t>
            </a:r>
            <a:r>
              <a:rPr lang="en-US" dirty="0" smtClean="0"/>
              <a:t>" and node[@</a:t>
            </a:r>
            <a:r>
              <a:rPr lang="en-US" dirty="0" err="1" smtClean="0"/>
              <a:t>rel</a:t>
            </a:r>
            <a:r>
              <a:rPr lang="en-US" dirty="0" smtClean="0"/>
              <a:t>="mod" and @pos="</a:t>
            </a:r>
            <a:r>
              <a:rPr lang="en-US" dirty="0" err="1" smtClean="0"/>
              <a:t>adj</a:t>
            </a:r>
            <a:r>
              <a:rPr lang="en-US" dirty="0" smtClean="0"/>
              <a:t>"] and node[@</a:t>
            </a:r>
            <a:r>
              <a:rPr lang="en-US" dirty="0" err="1" smtClean="0"/>
              <a:t>rel</a:t>
            </a:r>
            <a:r>
              <a:rPr lang="en-US" dirty="0" smtClean="0"/>
              <a:t>="</a:t>
            </a:r>
            <a:r>
              <a:rPr lang="en-US" dirty="0" err="1" smtClean="0"/>
              <a:t>hd</a:t>
            </a:r>
            <a:r>
              <a:rPr lang="en-US" dirty="0" smtClean="0"/>
              <a:t>" and @pos="</a:t>
            </a:r>
            <a:r>
              <a:rPr lang="en-US" dirty="0" err="1" smtClean="0"/>
              <a:t>adj</a:t>
            </a:r>
            <a:r>
              <a:rPr lang="en-US" dirty="0" smtClean="0"/>
              <a:t>"]] (= the query of </a:t>
            </a:r>
            <a:r>
              <a:rPr lang="en-US" dirty="0" smtClean="0">
                <a:hlinkClick r:id="rId2" action="ppaction://hlinksldjump"/>
              </a:rPr>
              <a:t>this slide</a:t>
            </a:r>
            <a:r>
              <a:rPr lang="en-US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Applied to LASSY-Small yields 2474 hits</a:t>
            </a:r>
          </a:p>
          <a:p>
            <a:pPr>
              <a:lnSpc>
                <a:spcPct val="80000"/>
              </a:lnSpc>
            </a:pPr>
            <a:r>
              <a:rPr lang="en-US" i="1" dirty="0" smtClean="0"/>
              <a:t>Greedy</a:t>
            </a:r>
            <a:r>
              <a:rPr lang="en-US" dirty="0" smtClean="0"/>
              <a:t>: it finds sentences that at least contain and adjective modifying an adverb in an AP, but the sentence and also the AP node can contain many other elements as well</a:t>
            </a:r>
            <a:endParaRPr lang="en-US" i="1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with GrETEL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58118523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Wij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err="1" smtClean="0"/>
              <a:t>gekomen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240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</p:spTree>
    <p:extLst>
      <p:ext uri="{BB962C8B-B14F-4D97-AF65-F5344CB8AC3E}">
        <p14:creationId xmlns:p14="http://schemas.microsoft.com/office/powerpoint/2010/main" val="426179956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Hij</a:t>
            </a:r>
            <a:r>
              <a:rPr lang="en-US" dirty="0" smtClean="0"/>
              <a:t>/</a:t>
            </a:r>
            <a:r>
              <a:rPr lang="en-US" dirty="0" err="1" smtClean="0"/>
              <a:t>zij</a:t>
            </a:r>
            <a:r>
              <a:rPr lang="en-US" dirty="0" smtClean="0"/>
              <a:t>/het </a:t>
            </a:r>
            <a:r>
              <a:rPr lang="en-US" dirty="0" err="1" smtClean="0"/>
              <a:t>zwom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241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59661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Hij</a:t>
            </a:r>
            <a:r>
              <a:rPr lang="en-US" dirty="0" smtClean="0"/>
              <a:t>/</a:t>
            </a:r>
            <a:r>
              <a:rPr lang="en-US" dirty="0" err="1" smtClean="0"/>
              <a:t>zij</a:t>
            </a:r>
            <a:r>
              <a:rPr lang="en-US" dirty="0" smtClean="0"/>
              <a:t>/het </a:t>
            </a:r>
            <a:r>
              <a:rPr lang="en-US" dirty="0" err="1" smtClean="0"/>
              <a:t>zwom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242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6607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Hij</a:t>
            </a:r>
            <a:r>
              <a:rPr lang="en-US" dirty="0" smtClean="0"/>
              <a:t>/</a:t>
            </a:r>
            <a:r>
              <a:rPr lang="en-US" dirty="0" err="1" smtClean="0"/>
              <a:t>zij</a:t>
            </a:r>
            <a:r>
              <a:rPr lang="en-US" dirty="0" smtClean="0"/>
              <a:t>/het </a:t>
            </a:r>
            <a:r>
              <a:rPr lang="en-US" dirty="0" err="1" smtClean="0"/>
              <a:t>zwom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243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//node[@cat and node[@</a:t>
            </a:r>
            <a:r>
              <a:rPr lang="en-GB" sz="3200" dirty="0" err="1"/>
              <a:t>rel</a:t>
            </a:r>
            <a:r>
              <a:rPr lang="en-GB" sz="3200" dirty="0"/>
              <a:t>="</a:t>
            </a:r>
            <a:r>
              <a:rPr lang="en-GB" sz="3200" dirty="0" err="1"/>
              <a:t>su</a:t>
            </a:r>
            <a:r>
              <a:rPr lang="en-GB" sz="3200" dirty="0"/>
              <a:t>" and </a:t>
            </a:r>
            <a:r>
              <a:rPr lang="en-GB" sz="3200" b="1" strike="sngStrike" dirty="0"/>
              <a:t>@status="</a:t>
            </a:r>
            <a:r>
              <a:rPr lang="en-GB" sz="3200" b="1" strike="sngStrike" dirty="0" err="1"/>
              <a:t>vol</a:t>
            </a:r>
            <a:r>
              <a:rPr lang="en-GB" sz="3200" b="1" strike="sngStrike" dirty="0"/>
              <a:t>" and @genus="</a:t>
            </a:r>
            <a:r>
              <a:rPr lang="en-GB" sz="3200" b="1" strike="sngStrike" dirty="0" err="1"/>
              <a:t>masc</a:t>
            </a:r>
            <a:r>
              <a:rPr lang="en-GB" sz="3200" b="1" strike="sngStrike" dirty="0"/>
              <a:t>" and</a:t>
            </a:r>
            <a:r>
              <a:rPr lang="en-GB" sz="3200" dirty="0"/>
              <a:t> @</a:t>
            </a:r>
            <a:r>
              <a:rPr lang="en-GB" sz="3200" dirty="0" err="1"/>
              <a:t>vwtype</a:t>
            </a:r>
            <a:r>
              <a:rPr lang="en-GB" sz="3200" dirty="0"/>
              <a:t>="</a:t>
            </a:r>
            <a:r>
              <a:rPr lang="en-GB" sz="3200" dirty="0" err="1"/>
              <a:t>pers</a:t>
            </a:r>
            <a:r>
              <a:rPr lang="en-GB" sz="3200" dirty="0"/>
              <a:t>" and @</a:t>
            </a:r>
            <a:r>
              <a:rPr lang="en-GB" sz="3200" dirty="0" err="1"/>
              <a:t>getal</a:t>
            </a:r>
            <a:r>
              <a:rPr lang="en-GB" sz="3200" dirty="0"/>
              <a:t>="</a:t>
            </a:r>
            <a:r>
              <a:rPr lang="en-GB" sz="3200" dirty="0" err="1"/>
              <a:t>ev</a:t>
            </a:r>
            <a:r>
              <a:rPr lang="en-GB" sz="3200" dirty="0"/>
              <a:t>" and </a:t>
            </a:r>
            <a:r>
              <a:rPr lang="en-GB" sz="3200" b="1" strike="sngStrike" dirty="0" smtClean="0"/>
              <a:t>@</a:t>
            </a:r>
            <a:r>
              <a:rPr lang="en-GB" sz="3200" b="1" strike="sngStrike" dirty="0" err="1" smtClean="0"/>
              <a:t>persoon</a:t>
            </a:r>
            <a:r>
              <a:rPr lang="en-GB" sz="3200" b="1" strike="sngStrike" dirty="0" smtClean="0"/>
              <a:t>="3" </a:t>
            </a:r>
            <a:r>
              <a:rPr lang="en-GB" sz="3200" b="1" dirty="0" smtClean="0"/>
              <a:t>contains(@persoon,”3”) </a:t>
            </a:r>
            <a:r>
              <a:rPr lang="en-GB" sz="3200" dirty="0" smtClean="0"/>
              <a:t>and </a:t>
            </a:r>
            <a:r>
              <a:rPr lang="en-GB" sz="3200" dirty="0"/>
              <a:t>@</a:t>
            </a:r>
            <a:r>
              <a:rPr lang="en-GB" sz="3200" dirty="0" err="1"/>
              <a:t>naamval</a:t>
            </a:r>
            <a:r>
              <a:rPr lang="en-GB" sz="3200" dirty="0"/>
              <a:t>="</a:t>
            </a:r>
            <a:r>
              <a:rPr lang="en-GB" sz="3200" dirty="0" err="1"/>
              <a:t>nomin</a:t>
            </a:r>
            <a:r>
              <a:rPr lang="en-GB" sz="3200" dirty="0"/>
              <a:t>" and @</a:t>
            </a:r>
            <a:r>
              <a:rPr lang="en-GB" sz="3200" dirty="0" err="1"/>
              <a:t>pos</a:t>
            </a:r>
            <a:r>
              <a:rPr lang="en-GB" sz="3200" dirty="0"/>
              <a:t>="</a:t>
            </a:r>
            <a:r>
              <a:rPr lang="en-GB" sz="3200" dirty="0" err="1"/>
              <a:t>pron</a:t>
            </a:r>
            <a:r>
              <a:rPr lang="en-GB" sz="3200" dirty="0"/>
              <a:t>" and @</a:t>
            </a:r>
            <a:r>
              <a:rPr lang="en-GB" sz="3200" dirty="0" err="1"/>
              <a:t>pdtype</a:t>
            </a:r>
            <a:r>
              <a:rPr lang="en-GB" sz="3200" dirty="0"/>
              <a:t>="</a:t>
            </a:r>
            <a:r>
              <a:rPr lang="en-GB" sz="3200" dirty="0" err="1"/>
              <a:t>pron</a:t>
            </a:r>
            <a:r>
              <a:rPr lang="en-GB" sz="3200" dirty="0"/>
              <a:t>"] and node[@</a:t>
            </a:r>
            <a:r>
              <a:rPr lang="en-GB" sz="3200" dirty="0" err="1"/>
              <a:t>rel</a:t>
            </a:r>
            <a:r>
              <a:rPr lang="en-GB" sz="3200" dirty="0"/>
              <a:t>="</a:t>
            </a:r>
            <a:r>
              <a:rPr lang="en-GB" sz="3200" dirty="0" err="1"/>
              <a:t>hd</a:t>
            </a:r>
            <a:r>
              <a:rPr lang="en-GB" sz="3200" dirty="0"/>
              <a:t>" and @</a:t>
            </a:r>
            <a:r>
              <a:rPr lang="en-GB" sz="3200" dirty="0" err="1"/>
              <a:t>pvtijd</a:t>
            </a:r>
            <a:r>
              <a:rPr lang="en-GB" sz="3200" dirty="0"/>
              <a:t>="</a:t>
            </a:r>
            <a:r>
              <a:rPr lang="en-GB" sz="3200" dirty="0" err="1"/>
              <a:t>verl</a:t>
            </a:r>
            <a:r>
              <a:rPr lang="en-GB" sz="3200" dirty="0"/>
              <a:t>" and @</a:t>
            </a:r>
            <a:r>
              <a:rPr lang="en-GB" sz="3200" dirty="0" err="1"/>
              <a:t>wvorm</a:t>
            </a:r>
            <a:r>
              <a:rPr lang="en-GB" sz="3200" dirty="0"/>
              <a:t>="</a:t>
            </a:r>
            <a:r>
              <a:rPr lang="en-GB" sz="3200" dirty="0" err="1"/>
              <a:t>pv</a:t>
            </a:r>
            <a:r>
              <a:rPr lang="en-GB" sz="3200" dirty="0"/>
              <a:t>" and @</a:t>
            </a:r>
            <a:r>
              <a:rPr lang="en-GB" sz="3200" dirty="0" err="1"/>
              <a:t>pos</a:t>
            </a:r>
            <a:r>
              <a:rPr lang="en-GB" sz="3200" dirty="0"/>
              <a:t>="verb" and @</a:t>
            </a:r>
            <a:r>
              <a:rPr lang="en-GB" sz="3200" dirty="0" err="1"/>
              <a:t>pvagr</a:t>
            </a:r>
            <a:r>
              <a:rPr lang="en-GB" sz="3200" dirty="0"/>
              <a:t>="</a:t>
            </a:r>
            <a:r>
              <a:rPr lang="en-GB" sz="3200" dirty="0" err="1"/>
              <a:t>ev</a:t>
            </a:r>
            <a:r>
              <a:rPr lang="en-GB" sz="3200" dirty="0"/>
              <a:t>"]]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68456607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Hij</a:t>
            </a:r>
            <a:r>
              <a:rPr lang="en-US" dirty="0" smtClean="0"/>
              <a:t>/</a:t>
            </a:r>
            <a:r>
              <a:rPr lang="en-US" dirty="0" err="1" smtClean="0"/>
              <a:t>zij</a:t>
            </a:r>
            <a:r>
              <a:rPr lang="en-US" dirty="0" smtClean="0"/>
              <a:t>/het </a:t>
            </a:r>
            <a:r>
              <a:rPr lang="en-US" dirty="0" err="1" smtClean="0"/>
              <a:t>zwom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244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6" name="Picture 5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6607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Hij</a:t>
            </a:r>
            <a:r>
              <a:rPr lang="en-US" dirty="0" smtClean="0"/>
              <a:t>/</a:t>
            </a:r>
            <a:r>
              <a:rPr lang="en-US" dirty="0" err="1" smtClean="0"/>
              <a:t>zij</a:t>
            </a:r>
            <a:r>
              <a:rPr lang="en-US" dirty="0" smtClean="0"/>
              <a:t>/het </a:t>
            </a:r>
            <a:r>
              <a:rPr lang="en-US" dirty="0" err="1" smtClean="0"/>
              <a:t>zwom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245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</p:spTree>
    <p:extLst>
      <p:ext uri="{BB962C8B-B14F-4D97-AF65-F5344CB8AC3E}">
        <p14:creationId xmlns:p14="http://schemas.microsoft.com/office/powerpoint/2010/main" val="68456607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Hij</a:t>
            </a:r>
            <a:r>
              <a:rPr lang="en-US" dirty="0" smtClean="0"/>
              <a:t>/</a:t>
            </a:r>
            <a:r>
              <a:rPr lang="en-US" dirty="0" err="1" smtClean="0"/>
              <a:t>zij</a:t>
            </a:r>
            <a:r>
              <a:rPr lang="en-US" dirty="0" smtClean="0"/>
              <a:t>/het </a:t>
            </a:r>
            <a:r>
              <a:rPr lang="en-US" dirty="0" err="1" smtClean="0"/>
              <a:t>heeft</a:t>
            </a:r>
            <a:r>
              <a:rPr lang="en-US" dirty="0" smtClean="0"/>
              <a:t>  </a:t>
            </a:r>
            <a:r>
              <a:rPr lang="en-US" dirty="0" err="1" smtClean="0"/>
              <a:t>gezwommen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246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6" name="Picture 5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9740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Hij</a:t>
            </a:r>
            <a:r>
              <a:rPr lang="en-US" dirty="0"/>
              <a:t>/</a:t>
            </a:r>
            <a:r>
              <a:rPr lang="en-US" dirty="0" err="1"/>
              <a:t>zij</a:t>
            </a:r>
            <a:r>
              <a:rPr lang="en-US" dirty="0"/>
              <a:t>/het </a:t>
            </a:r>
            <a:r>
              <a:rPr lang="en-US" dirty="0" err="1"/>
              <a:t>heeft</a:t>
            </a:r>
            <a:r>
              <a:rPr lang="en-US" dirty="0"/>
              <a:t>  </a:t>
            </a:r>
            <a:r>
              <a:rPr lang="en-US" dirty="0" err="1"/>
              <a:t>gezwommen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247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6" name="Picture 5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9740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Hij</a:t>
            </a:r>
            <a:r>
              <a:rPr lang="en-US" dirty="0"/>
              <a:t>/</a:t>
            </a:r>
            <a:r>
              <a:rPr lang="en-US" dirty="0" err="1"/>
              <a:t>zij</a:t>
            </a:r>
            <a:r>
              <a:rPr lang="en-US" dirty="0"/>
              <a:t>/het </a:t>
            </a:r>
            <a:r>
              <a:rPr lang="en-US" dirty="0" err="1"/>
              <a:t>heeft</a:t>
            </a:r>
            <a:r>
              <a:rPr lang="en-US" dirty="0"/>
              <a:t>  </a:t>
            </a:r>
            <a:r>
              <a:rPr lang="en-US" dirty="0" err="1"/>
              <a:t>gezwommen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248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//node[@cat and node[@</a:t>
            </a:r>
            <a:r>
              <a:rPr lang="en-GB" sz="3200" dirty="0" err="1"/>
              <a:t>rel</a:t>
            </a:r>
            <a:r>
              <a:rPr lang="en-GB" sz="3200" dirty="0"/>
              <a:t>="</a:t>
            </a:r>
            <a:r>
              <a:rPr lang="en-GB" sz="3200" dirty="0" err="1"/>
              <a:t>su</a:t>
            </a:r>
            <a:r>
              <a:rPr lang="en-GB" sz="3200" dirty="0"/>
              <a:t>" and </a:t>
            </a:r>
            <a:r>
              <a:rPr lang="en-GB" sz="3200" b="1" strike="sngStrike" dirty="0"/>
              <a:t>@status="</a:t>
            </a:r>
            <a:r>
              <a:rPr lang="en-GB" sz="3200" b="1" strike="sngStrike" dirty="0" err="1"/>
              <a:t>vol</a:t>
            </a:r>
            <a:r>
              <a:rPr lang="en-GB" sz="3200" b="1" strike="sngStrike" dirty="0"/>
              <a:t>" and @genus="</a:t>
            </a:r>
            <a:r>
              <a:rPr lang="en-GB" sz="3200" b="1" strike="sngStrike" dirty="0" err="1"/>
              <a:t>masc</a:t>
            </a:r>
            <a:r>
              <a:rPr lang="en-GB" sz="3200" b="1" strike="sngStrike" dirty="0"/>
              <a:t>" and </a:t>
            </a:r>
            <a:r>
              <a:rPr lang="en-GB" sz="3200" dirty="0"/>
              <a:t>@</a:t>
            </a:r>
            <a:r>
              <a:rPr lang="en-GB" sz="3200" dirty="0" err="1"/>
              <a:t>vwtype</a:t>
            </a:r>
            <a:r>
              <a:rPr lang="en-GB" sz="3200" dirty="0"/>
              <a:t>="</a:t>
            </a:r>
            <a:r>
              <a:rPr lang="en-GB" sz="3200" dirty="0" err="1"/>
              <a:t>pers</a:t>
            </a:r>
            <a:r>
              <a:rPr lang="en-GB" sz="3200" dirty="0"/>
              <a:t>" and @</a:t>
            </a:r>
            <a:r>
              <a:rPr lang="en-GB" sz="3200" dirty="0" err="1"/>
              <a:t>getal</a:t>
            </a:r>
            <a:r>
              <a:rPr lang="en-GB" sz="3200" dirty="0"/>
              <a:t>="</a:t>
            </a:r>
            <a:r>
              <a:rPr lang="en-GB" sz="3200" dirty="0" err="1"/>
              <a:t>ev</a:t>
            </a:r>
            <a:r>
              <a:rPr lang="en-GB" sz="3200" dirty="0"/>
              <a:t>" and </a:t>
            </a:r>
            <a:r>
              <a:rPr lang="en-GB" sz="3200" b="1" strike="sngStrike" dirty="0"/>
              <a:t>@</a:t>
            </a:r>
            <a:r>
              <a:rPr lang="en-GB" sz="3200" b="1" strike="sngStrike" dirty="0" err="1"/>
              <a:t>persoon</a:t>
            </a:r>
            <a:r>
              <a:rPr lang="en-GB" sz="3200" b="1" strike="sngStrike" dirty="0"/>
              <a:t>="3" </a:t>
            </a:r>
            <a:r>
              <a:rPr lang="en-GB" sz="3200" b="1" strike="sngStrike" dirty="0" smtClean="0"/>
              <a:t> </a:t>
            </a:r>
            <a:r>
              <a:rPr lang="en-GB" sz="3200" b="1" dirty="0" smtClean="0"/>
              <a:t>contains(@persoon,"3“) </a:t>
            </a:r>
            <a:r>
              <a:rPr lang="en-GB" sz="3200" dirty="0" smtClean="0"/>
              <a:t>and </a:t>
            </a:r>
            <a:r>
              <a:rPr lang="en-GB" sz="3200" dirty="0"/>
              <a:t>@</a:t>
            </a:r>
            <a:r>
              <a:rPr lang="en-GB" sz="3200" dirty="0" err="1"/>
              <a:t>naamval</a:t>
            </a:r>
            <a:r>
              <a:rPr lang="en-GB" sz="3200" dirty="0"/>
              <a:t>="</a:t>
            </a:r>
            <a:r>
              <a:rPr lang="en-GB" sz="3200" dirty="0" err="1"/>
              <a:t>nomin</a:t>
            </a:r>
            <a:r>
              <a:rPr lang="en-GB" sz="3200" dirty="0"/>
              <a:t>" and @</a:t>
            </a:r>
            <a:r>
              <a:rPr lang="en-GB" sz="3200" dirty="0" err="1"/>
              <a:t>pos</a:t>
            </a:r>
            <a:r>
              <a:rPr lang="en-GB" sz="3200" dirty="0"/>
              <a:t>="</a:t>
            </a:r>
            <a:r>
              <a:rPr lang="en-GB" sz="3200" dirty="0" err="1"/>
              <a:t>pron</a:t>
            </a:r>
            <a:r>
              <a:rPr lang="en-GB" sz="3200" dirty="0"/>
              <a:t>" and @</a:t>
            </a:r>
            <a:r>
              <a:rPr lang="en-GB" sz="3200" dirty="0" err="1"/>
              <a:t>pdtype</a:t>
            </a:r>
            <a:r>
              <a:rPr lang="en-GB" sz="3200" dirty="0"/>
              <a:t>="</a:t>
            </a:r>
            <a:r>
              <a:rPr lang="en-GB" sz="3200" dirty="0" err="1"/>
              <a:t>pron</a:t>
            </a:r>
            <a:r>
              <a:rPr lang="en-GB" sz="3200" dirty="0"/>
              <a:t>"] and node[@</a:t>
            </a:r>
            <a:r>
              <a:rPr lang="en-GB" sz="3200" dirty="0" err="1"/>
              <a:t>rel</a:t>
            </a:r>
            <a:r>
              <a:rPr lang="en-GB" sz="3200" dirty="0"/>
              <a:t>="</a:t>
            </a:r>
            <a:r>
              <a:rPr lang="en-GB" sz="3200" dirty="0" err="1"/>
              <a:t>hd</a:t>
            </a:r>
            <a:r>
              <a:rPr lang="en-GB" sz="3200" dirty="0"/>
              <a:t>" and </a:t>
            </a:r>
            <a:r>
              <a:rPr lang="en-GB" sz="3200" dirty="0" smtClean="0"/>
              <a:t>@</a:t>
            </a:r>
            <a:r>
              <a:rPr lang="en-GB" sz="3200" dirty="0"/>
              <a:t>root="</a:t>
            </a:r>
            <a:r>
              <a:rPr lang="en-GB" sz="3200" dirty="0" err="1"/>
              <a:t>heb</a:t>
            </a:r>
            <a:r>
              <a:rPr lang="en-GB" sz="3200" dirty="0"/>
              <a:t>" and @</a:t>
            </a:r>
            <a:r>
              <a:rPr lang="en-GB" sz="3200" dirty="0" err="1"/>
              <a:t>pos</a:t>
            </a:r>
            <a:r>
              <a:rPr lang="en-GB" sz="3200" dirty="0"/>
              <a:t>="verb"] and node[@</a:t>
            </a:r>
            <a:r>
              <a:rPr lang="en-GB" sz="3200" dirty="0" err="1"/>
              <a:t>rel</a:t>
            </a:r>
            <a:r>
              <a:rPr lang="en-GB" sz="3200" dirty="0"/>
              <a:t>="</a:t>
            </a:r>
            <a:r>
              <a:rPr lang="en-GB" sz="3200" dirty="0" err="1"/>
              <a:t>vc</a:t>
            </a:r>
            <a:r>
              <a:rPr lang="en-GB" sz="3200" dirty="0"/>
              <a:t>" and @cat="</a:t>
            </a:r>
            <a:r>
              <a:rPr lang="en-GB" sz="3200" dirty="0" err="1"/>
              <a:t>ppart</a:t>
            </a:r>
            <a:r>
              <a:rPr lang="en-GB" sz="3200" dirty="0"/>
              <a:t>" and node[@</a:t>
            </a:r>
            <a:r>
              <a:rPr lang="en-GB" sz="3200" dirty="0" err="1"/>
              <a:t>rel</a:t>
            </a:r>
            <a:r>
              <a:rPr lang="en-GB" sz="3200" dirty="0"/>
              <a:t>="</a:t>
            </a:r>
            <a:r>
              <a:rPr lang="en-GB" sz="3200" dirty="0" err="1"/>
              <a:t>hd</a:t>
            </a:r>
            <a:r>
              <a:rPr lang="en-GB" sz="3200" dirty="0"/>
              <a:t>" and @</a:t>
            </a:r>
            <a:r>
              <a:rPr lang="en-GB" sz="3200" dirty="0" err="1"/>
              <a:t>pos</a:t>
            </a:r>
            <a:r>
              <a:rPr lang="en-GB" sz="3200" dirty="0"/>
              <a:t>="verb"]]]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74989740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Hij</a:t>
            </a:r>
            <a:r>
              <a:rPr lang="en-US" dirty="0"/>
              <a:t>/</a:t>
            </a:r>
            <a:r>
              <a:rPr lang="en-US" dirty="0" err="1"/>
              <a:t>zij</a:t>
            </a:r>
            <a:r>
              <a:rPr lang="en-US" dirty="0"/>
              <a:t>/het </a:t>
            </a:r>
            <a:r>
              <a:rPr lang="en-US" dirty="0" err="1"/>
              <a:t>heeft</a:t>
            </a:r>
            <a:r>
              <a:rPr lang="en-US" dirty="0"/>
              <a:t>  </a:t>
            </a:r>
            <a:r>
              <a:rPr lang="en-US" dirty="0" err="1"/>
              <a:t>gezwommen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249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9740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with GrETEL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25</a:t>
            </a:fld>
            <a:endParaRPr lang="en-GB" noProof="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2656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2869152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Hij</a:t>
            </a:r>
            <a:r>
              <a:rPr lang="en-US" dirty="0"/>
              <a:t>/</a:t>
            </a:r>
            <a:r>
              <a:rPr lang="en-US" dirty="0" err="1"/>
              <a:t>zij</a:t>
            </a:r>
            <a:r>
              <a:rPr lang="en-US" dirty="0"/>
              <a:t>/het </a:t>
            </a:r>
            <a:r>
              <a:rPr lang="en-US" dirty="0" err="1"/>
              <a:t>heeft</a:t>
            </a:r>
            <a:r>
              <a:rPr lang="en-US" dirty="0"/>
              <a:t>  </a:t>
            </a:r>
            <a:r>
              <a:rPr lang="en-US" dirty="0" err="1"/>
              <a:t>gezwommen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250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</p:spTree>
    <p:extLst>
      <p:ext uri="{BB962C8B-B14F-4D97-AF65-F5344CB8AC3E}">
        <p14:creationId xmlns:p14="http://schemas.microsoft.com/office/powerpoint/2010/main" val="74989740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Hij</a:t>
            </a:r>
            <a:r>
              <a:rPr lang="en-US" dirty="0"/>
              <a:t>/</a:t>
            </a:r>
            <a:r>
              <a:rPr lang="en-US" dirty="0" err="1"/>
              <a:t>zij</a:t>
            </a:r>
            <a:r>
              <a:rPr lang="en-US" dirty="0"/>
              <a:t>/het </a:t>
            </a:r>
            <a:r>
              <a:rPr lang="en-US" dirty="0" smtClean="0"/>
              <a:t>is </a:t>
            </a:r>
            <a:r>
              <a:rPr lang="en-US" dirty="0" err="1" smtClean="0"/>
              <a:t>gekomen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251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01297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Hij</a:t>
            </a:r>
            <a:r>
              <a:rPr lang="en-US" dirty="0"/>
              <a:t>/</a:t>
            </a:r>
            <a:r>
              <a:rPr lang="en-US" dirty="0" err="1"/>
              <a:t>zij</a:t>
            </a:r>
            <a:r>
              <a:rPr lang="en-US" dirty="0"/>
              <a:t>/het </a:t>
            </a:r>
            <a:r>
              <a:rPr lang="en-US" dirty="0" smtClean="0"/>
              <a:t>is </a:t>
            </a:r>
            <a:r>
              <a:rPr lang="en-US" dirty="0" err="1" smtClean="0"/>
              <a:t>gekomen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252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01297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Hij</a:t>
            </a:r>
            <a:r>
              <a:rPr lang="en-US" dirty="0"/>
              <a:t>/</a:t>
            </a:r>
            <a:r>
              <a:rPr lang="en-US" dirty="0" err="1"/>
              <a:t>zij</a:t>
            </a:r>
            <a:r>
              <a:rPr lang="en-US" dirty="0"/>
              <a:t>/het </a:t>
            </a:r>
            <a:r>
              <a:rPr lang="en-US" dirty="0" smtClean="0"/>
              <a:t>is </a:t>
            </a:r>
            <a:r>
              <a:rPr lang="en-US" dirty="0" err="1" smtClean="0"/>
              <a:t>gekomen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253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//node[@cat and node[@</a:t>
            </a:r>
            <a:r>
              <a:rPr lang="en-GB" sz="2800" dirty="0" err="1"/>
              <a:t>rel</a:t>
            </a:r>
            <a:r>
              <a:rPr lang="en-GB" sz="2800" dirty="0"/>
              <a:t>="</a:t>
            </a:r>
            <a:r>
              <a:rPr lang="en-GB" sz="2800" dirty="0" err="1"/>
              <a:t>su</a:t>
            </a:r>
            <a:r>
              <a:rPr lang="en-GB" sz="2800" dirty="0"/>
              <a:t>" and </a:t>
            </a:r>
            <a:r>
              <a:rPr lang="en-GB" sz="2800" b="1" strike="sngStrike" dirty="0"/>
              <a:t>@status="</a:t>
            </a:r>
            <a:r>
              <a:rPr lang="en-GB" sz="2800" b="1" strike="sngStrike" dirty="0" err="1"/>
              <a:t>vol</a:t>
            </a:r>
            <a:r>
              <a:rPr lang="en-GB" sz="2800" b="1" strike="sngStrike" dirty="0"/>
              <a:t>" and @genus="</a:t>
            </a:r>
            <a:r>
              <a:rPr lang="en-GB" sz="2800" b="1" strike="sngStrike" dirty="0" err="1"/>
              <a:t>masc</a:t>
            </a:r>
            <a:r>
              <a:rPr lang="en-GB" sz="2800" b="1" strike="sngStrike" dirty="0"/>
              <a:t>" and </a:t>
            </a:r>
            <a:r>
              <a:rPr lang="en-GB" sz="2800" dirty="0"/>
              <a:t>@</a:t>
            </a:r>
            <a:r>
              <a:rPr lang="en-GB" sz="2800" dirty="0" err="1"/>
              <a:t>vwtype</a:t>
            </a:r>
            <a:r>
              <a:rPr lang="en-GB" sz="2800" dirty="0"/>
              <a:t>="</a:t>
            </a:r>
            <a:r>
              <a:rPr lang="en-GB" sz="2800" dirty="0" err="1"/>
              <a:t>pers</a:t>
            </a:r>
            <a:r>
              <a:rPr lang="en-GB" sz="2800" dirty="0"/>
              <a:t>" and @</a:t>
            </a:r>
            <a:r>
              <a:rPr lang="en-GB" sz="2800" dirty="0" err="1"/>
              <a:t>getal</a:t>
            </a:r>
            <a:r>
              <a:rPr lang="en-GB" sz="2800" dirty="0"/>
              <a:t>="</a:t>
            </a:r>
            <a:r>
              <a:rPr lang="en-GB" sz="2800" dirty="0" err="1"/>
              <a:t>ev</a:t>
            </a:r>
            <a:r>
              <a:rPr lang="en-GB" sz="2800" dirty="0"/>
              <a:t>" and </a:t>
            </a:r>
            <a:r>
              <a:rPr lang="en-GB" sz="2800" b="1" strike="sngStrike" dirty="0"/>
              <a:t>@</a:t>
            </a:r>
            <a:r>
              <a:rPr lang="en-GB" sz="2800" b="1" strike="sngStrike" dirty="0" err="1"/>
              <a:t>persoon</a:t>
            </a:r>
            <a:r>
              <a:rPr lang="en-GB" sz="2800" b="1" strike="sngStrike" dirty="0"/>
              <a:t>="3"</a:t>
            </a:r>
            <a:r>
              <a:rPr lang="en-GB" sz="2800" b="1" dirty="0"/>
              <a:t> </a:t>
            </a:r>
            <a:r>
              <a:rPr lang="en-GB" sz="2800" b="1" dirty="0" smtClean="0"/>
              <a:t>contains(@persoon,"3“)</a:t>
            </a:r>
            <a:r>
              <a:rPr lang="en-GB" sz="2800" dirty="0" smtClean="0"/>
              <a:t> and </a:t>
            </a:r>
            <a:r>
              <a:rPr lang="en-GB" sz="2800" dirty="0"/>
              <a:t>@</a:t>
            </a:r>
            <a:r>
              <a:rPr lang="en-GB" sz="2800" dirty="0" err="1"/>
              <a:t>naamval</a:t>
            </a:r>
            <a:r>
              <a:rPr lang="en-GB" sz="2800" dirty="0"/>
              <a:t>="</a:t>
            </a:r>
            <a:r>
              <a:rPr lang="en-GB" sz="2800" dirty="0" err="1"/>
              <a:t>nomin</a:t>
            </a:r>
            <a:r>
              <a:rPr lang="en-GB" sz="2800" dirty="0"/>
              <a:t>" and @</a:t>
            </a:r>
            <a:r>
              <a:rPr lang="en-GB" sz="2800" dirty="0" err="1"/>
              <a:t>pos</a:t>
            </a:r>
            <a:r>
              <a:rPr lang="en-GB" sz="2800" dirty="0"/>
              <a:t>="</a:t>
            </a:r>
            <a:r>
              <a:rPr lang="en-GB" sz="2800" dirty="0" err="1"/>
              <a:t>pron</a:t>
            </a:r>
            <a:r>
              <a:rPr lang="en-GB" sz="2800" dirty="0"/>
              <a:t>" and @</a:t>
            </a:r>
            <a:r>
              <a:rPr lang="en-GB" sz="2800" dirty="0" err="1"/>
              <a:t>pdtype</a:t>
            </a:r>
            <a:r>
              <a:rPr lang="en-GB" sz="2800" dirty="0"/>
              <a:t>="</a:t>
            </a:r>
            <a:r>
              <a:rPr lang="en-GB" sz="2800" dirty="0" err="1"/>
              <a:t>pron</a:t>
            </a:r>
            <a:r>
              <a:rPr lang="en-GB" sz="2800" dirty="0"/>
              <a:t>"] and node[@</a:t>
            </a:r>
            <a:r>
              <a:rPr lang="en-GB" sz="2800" dirty="0" err="1"/>
              <a:t>rel</a:t>
            </a:r>
            <a:r>
              <a:rPr lang="en-GB" sz="2800" dirty="0"/>
              <a:t>="</a:t>
            </a:r>
            <a:r>
              <a:rPr lang="en-GB" sz="2800" dirty="0" err="1"/>
              <a:t>hd</a:t>
            </a:r>
            <a:r>
              <a:rPr lang="en-GB" sz="2800" dirty="0"/>
              <a:t>" and @root="ben" and @</a:t>
            </a:r>
            <a:r>
              <a:rPr lang="en-GB" sz="2800" dirty="0" err="1"/>
              <a:t>pos</a:t>
            </a:r>
            <a:r>
              <a:rPr lang="en-GB" sz="2800" dirty="0"/>
              <a:t>="verb"] and node[@</a:t>
            </a:r>
            <a:r>
              <a:rPr lang="en-GB" sz="2800" dirty="0" err="1"/>
              <a:t>rel</a:t>
            </a:r>
            <a:r>
              <a:rPr lang="en-GB" sz="2800" dirty="0"/>
              <a:t>="</a:t>
            </a:r>
            <a:r>
              <a:rPr lang="en-GB" sz="2800" dirty="0" err="1"/>
              <a:t>vc</a:t>
            </a:r>
            <a:r>
              <a:rPr lang="en-GB" sz="2800" dirty="0"/>
              <a:t>" and @cat="</a:t>
            </a:r>
            <a:r>
              <a:rPr lang="en-GB" sz="2800" dirty="0" err="1"/>
              <a:t>ppart</a:t>
            </a:r>
            <a:r>
              <a:rPr lang="en-GB" sz="2800" dirty="0"/>
              <a:t>" and node[@</a:t>
            </a:r>
            <a:r>
              <a:rPr lang="en-GB" sz="2800" dirty="0" err="1"/>
              <a:t>rel</a:t>
            </a:r>
            <a:r>
              <a:rPr lang="en-GB" sz="2800" dirty="0"/>
              <a:t>="</a:t>
            </a:r>
            <a:r>
              <a:rPr lang="en-GB" sz="2800" dirty="0" err="1"/>
              <a:t>hd</a:t>
            </a:r>
            <a:r>
              <a:rPr lang="en-GB" sz="2800" dirty="0"/>
              <a:t>" and @</a:t>
            </a:r>
            <a:r>
              <a:rPr lang="en-GB" sz="2800" dirty="0" err="1"/>
              <a:t>wvorm</a:t>
            </a:r>
            <a:r>
              <a:rPr lang="en-GB" sz="2800" dirty="0"/>
              <a:t>="</a:t>
            </a:r>
            <a:r>
              <a:rPr lang="en-GB" sz="2800" dirty="0" err="1"/>
              <a:t>vd</a:t>
            </a:r>
            <a:r>
              <a:rPr lang="en-GB" sz="2800" dirty="0"/>
              <a:t>" and @</a:t>
            </a:r>
            <a:r>
              <a:rPr lang="en-GB" sz="2800" dirty="0" err="1"/>
              <a:t>pos</a:t>
            </a:r>
            <a:r>
              <a:rPr lang="en-GB" sz="2800" dirty="0"/>
              <a:t>="verb" and @</a:t>
            </a:r>
            <a:r>
              <a:rPr lang="en-GB" sz="2800" dirty="0" err="1"/>
              <a:t>positie</a:t>
            </a:r>
            <a:r>
              <a:rPr lang="en-GB" sz="2800" dirty="0"/>
              <a:t>="</a:t>
            </a:r>
            <a:r>
              <a:rPr lang="en-GB" sz="2800" dirty="0" err="1"/>
              <a:t>vrij</a:t>
            </a:r>
            <a:r>
              <a:rPr lang="en-GB" sz="2800" dirty="0"/>
              <a:t>" and @</a:t>
            </a:r>
            <a:r>
              <a:rPr lang="en-GB" sz="2800" dirty="0" err="1"/>
              <a:t>buiging</a:t>
            </a:r>
            <a:r>
              <a:rPr lang="en-GB" sz="2800" dirty="0"/>
              <a:t>="</a:t>
            </a:r>
            <a:r>
              <a:rPr lang="en-GB" sz="2800" dirty="0" err="1"/>
              <a:t>zonder</a:t>
            </a:r>
            <a:r>
              <a:rPr lang="en-GB" sz="2800" dirty="0"/>
              <a:t>"]]]</a:t>
            </a:r>
          </a:p>
        </p:txBody>
      </p:sp>
    </p:spTree>
    <p:extLst>
      <p:ext uri="{BB962C8B-B14F-4D97-AF65-F5344CB8AC3E}">
        <p14:creationId xmlns:p14="http://schemas.microsoft.com/office/powerpoint/2010/main" val="3677101297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Hij</a:t>
            </a:r>
            <a:r>
              <a:rPr lang="en-US" dirty="0"/>
              <a:t>/</a:t>
            </a:r>
            <a:r>
              <a:rPr lang="en-US" dirty="0" err="1"/>
              <a:t>zij</a:t>
            </a:r>
            <a:r>
              <a:rPr lang="en-US" dirty="0"/>
              <a:t>/het </a:t>
            </a:r>
            <a:r>
              <a:rPr lang="en-US" dirty="0" smtClean="0"/>
              <a:t>is </a:t>
            </a:r>
            <a:r>
              <a:rPr lang="en-US" dirty="0" err="1" smtClean="0"/>
              <a:t>gekomen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254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01297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Hij</a:t>
            </a:r>
            <a:r>
              <a:rPr lang="en-US" dirty="0"/>
              <a:t>/</a:t>
            </a:r>
            <a:r>
              <a:rPr lang="en-US" dirty="0" err="1"/>
              <a:t>zij</a:t>
            </a:r>
            <a:r>
              <a:rPr lang="en-US" dirty="0"/>
              <a:t>/het </a:t>
            </a:r>
            <a:r>
              <a:rPr lang="en-US" dirty="0" smtClean="0"/>
              <a:t>is </a:t>
            </a:r>
            <a:r>
              <a:rPr lang="en-US" dirty="0" err="1" smtClean="0"/>
              <a:t>gekomen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255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</p:spTree>
    <p:extLst>
      <p:ext uri="{BB962C8B-B14F-4D97-AF65-F5344CB8AC3E}">
        <p14:creationId xmlns:p14="http://schemas.microsoft.com/office/powerpoint/2010/main" val="206546194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Zij</a:t>
            </a:r>
            <a:r>
              <a:rPr lang="en-US" dirty="0" smtClean="0"/>
              <a:t> </a:t>
            </a:r>
            <a:r>
              <a:rPr lang="en-US" dirty="0" err="1" smtClean="0"/>
              <a:t>zwommen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256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33551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Zij</a:t>
            </a:r>
            <a:r>
              <a:rPr lang="en-US" dirty="0" smtClean="0"/>
              <a:t> </a:t>
            </a:r>
            <a:r>
              <a:rPr lang="en-US" dirty="0" err="1" smtClean="0"/>
              <a:t>zwommen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257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6" name="Picture 5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1275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Zij</a:t>
            </a:r>
            <a:r>
              <a:rPr lang="en-US" dirty="0" smtClean="0"/>
              <a:t> </a:t>
            </a:r>
            <a:r>
              <a:rPr lang="en-US" dirty="0" err="1" smtClean="0"/>
              <a:t>zwommen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258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6" name="Picture 5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1275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Zij</a:t>
            </a:r>
            <a:r>
              <a:rPr lang="en-US" dirty="0" smtClean="0"/>
              <a:t> </a:t>
            </a:r>
            <a:r>
              <a:rPr lang="en-US" dirty="0" err="1" smtClean="0"/>
              <a:t>zwommen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259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</p:spTree>
    <p:extLst>
      <p:ext uri="{BB962C8B-B14F-4D97-AF65-F5344CB8AC3E}">
        <p14:creationId xmlns:p14="http://schemas.microsoft.com/office/powerpoint/2010/main" val="268131275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hlinkClick r:id="rId2" action="ppaction://hlinksldjump"/>
              </a:rPr>
              <a:t>Causative ‘</a:t>
            </a:r>
            <a:r>
              <a:rPr lang="en-US" dirty="0" err="1" smtClean="0">
                <a:hlinkClick r:id="rId2" action="ppaction://hlinksldjump"/>
              </a:rPr>
              <a:t>doen</a:t>
            </a:r>
            <a:r>
              <a:rPr lang="en-US" dirty="0" smtClean="0">
                <a:hlinkClick r:id="rId2" action="ppaction://hlinksldjump"/>
              </a:rPr>
              <a:t>’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i="1" dirty="0" smtClean="0">
                <a:hlinkClick r:id="rId3" action="ppaction://hlinksldjump"/>
              </a:rPr>
              <a:t>Het </a:t>
            </a:r>
            <a:r>
              <a:rPr lang="en-US" i="1" dirty="0" err="1" smtClean="0">
                <a:hlinkClick r:id="rId3" action="ppaction://hlinksldjump"/>
              </a:rPr>
              <a:t>bijvoeglijk</a:t>
            </a:r>
            <a:r>
              <a:rPr lang="en-US" i="1" dirty="0" smtClean="0">
                <a:hlinkClick r:id="rId3" action="ppaction://hlinksldjump"/>
              </a:rPr>
              <a:t> </a:t>
            </a:r>
            <a:r>
              <a:rPr lang="en-US" i="1" dirty="0" err="1" smtClean="0">
                <a:hlinkClick r:id="rId3" action="ppaction://hlinksldjump"/>
              </a:rPr>
              <a:t>naamwoord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err="1" smtClean="0">
                <a:hlinkClick r:id="rId4" action="ppaction://hlinksldjump"/>
              </a:rPr>
              <a:t>Circumpositions</a:t>
            </a:r>
            <a:r>
              <a:rPr lang="en-US" dirty="0" smtClean="0"/>
              <a:t> (</a:t>
            </a:r>
            <a:r>
              <a:rPr lang="en-US" i="1" dirty="0" smtClean="0"/>
              <a:t>op de man </a:t>
            </a:r>
            <a:r>
              <a:rPr lang="en-US" i="1" dirty="0" err="1" smtClean="0"/>
              <a:t>af</a:t>
            </a:r>
            <a:r>
              <a:rPr lang="en-US" i="1" dirty="0" smtClean="0"/>
              <a:t>)</a:t>
            </a:r>
            <a:endParaRPr lang="en-US" i="1" dirty="0"/>
          </a:p>
          <a:p>
            <a:pPr>
              <a:lnSpc>
                <a:spcPct val="80000"/>
              </a:lnSpc>
            </a:pPr>
            <a:r>
              <a:rPr lang="en-US" i="1" dirty="0" err="1" smtClean="0">
                <a:hlinkClick r:id="rId5" action="ppaction://hlinksldjump"/>
              </a:rPr>
              <a:t>Krijgen</a:t>
            </a:r>
            <a:r>
              <a:rPr lang="en-US" dirty="0" smtClean="0">
                <a:hlinkClick r:id="rId5" action="ppaction://hlinksldjump"/>
              </a:rPr>
              <a:t> passive</a:t>
            </a:r>
            <a:r>
              <a:rPr lang="en-US" i="1" dirty="0" smtClean="0">
                <a:hlinkClick r:id="rId5" action="ppaction://hlinksldjump"/>
              </a:rPr>
              <a:t> </a:t>
            </a:r>
            <a:endParaRPr lang="en-US" i="1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*</a:t>
            </a:r>
            <a:r>
              <a:rPr lang="en-US" dirty="0" smtClean="0">
                <a:hlinkClick r:id="rId6" action="ppaction://hlinksldjump"/>
              </a:rPr>
              <a:t>Bare nouns </a:t>
            </a:r>
            <a:r>
              <a:rPr lang="en-US" dirty="0" smtClean="0"/>
              <a:t>(attempt)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**</a:t>
            </a:r>
            <a:r>
              <a:rPr lang="en-US" dirty="0" smtClean="0">
                <a:hlinkClick r:id="rId7" action="ppaction://hlinksldjump"/>
              </a:rPr>
              <a:t>Modified Bare Nouns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**</a:t>
            </a:r>
            <a:r>
              <a:rPr lang="en-US" dirty="0" smtClean="0">
                <a:hlinkClick r:id="rId8" action="ppaction://hlinksldjump"/>
              </a:rPr>
              <a:t>Object </a:t>
            </a:r>
            <a:r>
              <a:rPr lang="en-US" dirty="0" err="1" smtClean="0">
                <a:hlinkClick r:id="rId8" action="ppaction://hlinksldjump"/>
              </a:rPr>
              <a:t>topicalisation</a:t>
            </a:r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91680" y="188640"/>
            <a:ext cx="7452320" cy="836712"/>
          </a:xfrm>
        </p:spPr>
        <p:txBody>
          <a:bodyPr/>
          <a:lstStyle/>
          <a:p>
            <a:r>
              <a:rPr lang="en-US" dirty="0" smtClean="0"/>
              <a:t>Searching with GrETEL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26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0164690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Zij</a:t>
            </a:r>
            <a:r>
              <a:rPr lang="en-US" dirty="0" smtClean="0"/>
              <a:t> </a:t>
            </a:r>
            <a:r>
              <a:rPr lang="en-US" dirty="0" err="1" smtClean="0"/>
              <a:t>hebben</a:t>
            </a:r>
            <a:r>
              <a:rPr lang="en-US" dirty="0" smtClean="0"/>
              <a:t> </a:t>
            </a:r>
            <a:r>
              <a:rPr lang="en-US" dirty="0" err="1" smtClean="0"/>
              <a:t>gezwommen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260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6" name="Picture 5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1275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Zij</a:t>
            </a:r>
            <a:r>
              <a:rPr lang="en-US" dirty="0" smtClean="0"/>
              <a:t> </a:t>
            </a:r>
            <a:r>
              <a:rPr lang="en-US" dirty="0" err="1" smtClean="0"/>
              <a:t>hebben</a:t>
            </a:r>
            <a:r>
              <a:rPr lang="en-US" dirty="0" smtClean="0"/>
              <a:t> </a:t>
            </a:r>
            <a:r>
              <a:rPr lang="en-US" dirty="0" err="1" smtClean="0"/>
              <a:t>gezwommen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261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6" name="Picture 5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7308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Zij</a:t>
            </a:r>
            <a:r>
              <a:rPr lang="en-US" dirty="0" smtClean="0"/>
              <a:t> </a:t>
            </a:r>
            <a:r>
              <a:rPr lang="en-US" dirty="0" err="1" smtClean="0"/>
              <a:t>hebben</a:t>
            </a:r>
            <a:r>
              <a:rPr lang="en-US" dirty="0" smtClean="0"/>
              <a:t> </a:t>
            </a:r>
            <a:r>
              <a:rPr lang="en-US" dirty="0" err="1" smtClean="0"/>
              <a:t>gezwommen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262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//node[@cat and node[@</a:t>
            </a:r>
            <a:r>
              <a:rPr lang="en-GB" sz="3200" dirty="0" err="1"/>
              <a:t>rel</a:t>
            </a:r>
            <a:r>
              <a:rPr lang="en-GB" sz="3200" dirty="0"/>
              <a:t>="</a:t>
            </a:r>
            <a:r>
              <a:rPr lang="en-GB" sz="3200" dirty="0" err="1"/>
              <a:t>su</a:t>
            </a:r>
            <a:r>
              <a:rPr lang="en-GB" sz="3200" dirty="0"/>
              <a:t>" and </a:t>
            </a:r>
            <a:r>
              <a:rPr lang="en-GB" sz="3200" b="1" strike="sngStrike" dirty="0"/>
              <a:t>@status="</a:t>
            </a:r>
            <a:r>
              <a:rPr lang="en-GB" sz="3200" b="1" strike="sngStrike" dirty="0" err="1"/>
              <a:t>vol</a:t>
            </a:r>
            <a:r>
              <a:rPr lang="en-GB" sz="3200" b="1" strike="sngStrike" dirty="0"/>
              <a:t>" and </a:t>
            </a:r>
            <a:r>
              <a:rPr lang="en-GB" sz="3200" dirty="0"/>
              <a:t>@</a:t>
            </a:r>
            <a:r>
              <a:rPr lang="en-GB" sz="3200" dirty="0" err="1"/>
              <a:t>vwtype</a:t>
            </a:r>
            <a:r>
              <a:rPr lang="en-GB" sz="3200" dirty="0"/>
              <a:t>="</a:t>
            </a:r>
            <a:r>
              <a:rPr lang="en-GB" sz="3200" dirty="0" err="1"/>
              <a:t>pers</a:t>
            </a:r>
            <a:r>
              <a:rPr lang="en-GB" sz="3200" dirty="0"/>
              <a:t>" and @</a:t>
            </a:r>
            <a:r>
              <a:rPr lang="en-GB" sz="3200" dirty="0" err="1"/>
              <a:t>persoon</a:t>
            </a:r>
            <a:r>
              <a:rPr lang="en-GB" sz="3200" dirty="0"/>
              <a:t>="3p" </a:t>
            </a:r>
            <a:r>
              <a:rPr lang="en-GB" sz="3200" b="1" strike="sngStrike" dirty="0"/>
              <a:t>and @</a:t>
            </a:r>
            <a:r>
              <a:rPr lang="en-GB" sz="3200" b="1" strike="sngStrike" dirty="0" err="1"/>
              <a:t>npagr</a:t>
            </a:r>
            <a:r>
              <a:rPr lang="en-GB" sz="3200" b="1" strike="sngStrike" dirty="0"/>
              <a:t>="mv" </a:t>
            </a:r>
            <a:r>
              <a:rPr lang="en-GB" sz="3200" dirty="0"/>
              <a:t>and @</a:t>
            </a:r>
            <a:r>
              <a:rPr lang="en-GB" sz="3200" dirty="0" err="1"/>
              <a:t>naamval</a:t>
            </a:r>
            <a:r>
              <a:rPr lang="en-GB" sz="3200" dirty="0"/>
              <a:t>="</a:t>
            </a:r>
            <a:r>
              <a:rPr lang="en-GB" sz="3200" dirty="0" err="1"/>
              <a:t>nomin</a:t>
            </a:r>
            <a:r>
              <a:rPr lang="en-GB" sz="3200" dirty="0"/>
              <a:t>" and @</a:t>
            </a:r>
            <a:r>
              <a:rPr lang="en-GB" sz="3200" dirty="0" err="1"/>
              <a:t>pos</a:t>
            </a:r>
            <a:r>
              <a:rPr lang="en-GB" sz="3200" dirty="0"/>
              <a:t>="</a:t>
            </a:r>
            <a:r>
              <a:rPr lang="en-GB" sz="3200" dirty="0" err="1"/>
              <a:t>pron</a:t>
            </a:r>
            <a:r>
              <a:rPr lang="en-GB" sz="3200" dirty="0"/>
              <a:t>" and @</a:t>
            </a:r>
            <a:r>
              <a:rPr lang="en-GB" sz="3200" dirty="0" err="1"/>
              <a:t>pdtype</a:t>
            </a:r>
            <a:r>
              <a:rPr lang="en-GB" sz="3200" dirty="0"/>
              <a:t>="</a:t>
            </a:r>
            <a:r>
              <a:rPr lang="en-GB" sz="3200" dirty="0" err="1"/>
              <a:t>pron</a:t>
            </a:r>
            <a:r>
              <a:rPr lang="en-GB" sz="3200" dirty="0"/>
              <a:t>"] and node[@</a:t>
            </a:r>
            <a:r>
              <a:rPr lang="en-GB" sz="3200" dirty="0" err="1"/>
              <a:t>rel</a:t>
            </a:r>
            <a:r>
              <a:rPr lang="en-GB" sz="3200" dirty="0"/>
              <a:t>="</a:t>
            </a:r>
            <a:r>
              <a:rPr lang="en-GB" sz="3200" dirty="0" err="1"/>
              <a:t>hd</a:t>
            </a:r>
            <a:r>
              <a:rPr lang="en-GB" sz="3200" dirty="0"/>
              <a:t>" and @root="</a:t>
            </a:r>
            <a:r>
              <a:rPr lang="en-GB" sz="3200" dirty="0" err="1"/>
              <a:t>heb</a:t>
            </a:r>
            <a:r>
              <a:rPr lang="en-GB" sz="3200" dirty="0"/>
              <a:t>" and @</a:t>
            </a:r>
            <a:r>
              <a:rPr lang="en-GB" sz="3200" dirty="0" err="1"/>
              <a:t>pos</a:t>
            </a:r>
            <a:r>
              <a:rPr lang="en-GB" sz="3200" dirty="0"/>
              <a:t>="verb"] and node[@</a:t>
            </a:r>
            <a:r>
              <a:rPr lang="en-GB" sz="3200" dirty="0" err="1"/>
              <a:t>rel</a:t>
            </a:r>
            <a:r>
              <a:rPr lang="en-GB" sz="3200" dirty="0"/>
              <a:t>="</a:t>
            </a:r>
            <a:r>
              <a:rPr lang="en-GB" sz="3200" dirty="0" err="1"/>
              <a:t>vc</a:t>
            </a:r>
            <a:r>
              <a:rPr lang="en-GB" sz="3200" dirty="0"/>
              <a:t>" and @cat="</a:t>
            </a:r>
            <a:r>
              <a:rPr lang="en-GB" sz="3200" dirty="0" err="1"/>
              <a:t>ppart</a:t>
            </a:r>
            <a:r>
              <a:rPr lang="en-GB" sz="3200" dirty="0"/>
              <a:t>" and node[@</a:t>
            </a:r>
            <a:r>
              <a:rPr lang="en-GB" sz="3200" dirty="0" err="1"/>
              <a:t>rel</a:t>
            </a:r>
            <a:r>
              <a:rPr lang="en-GB" sz="3200" dirty="0"/>
              <a:t>="</a:t>
            </a:r>
            <a:r>
              <a:rPr lang="en-GB" sz="3200" dirty="0" err="1"/>
              <a:t>hd</a:t>
            </a:r>
            <a:r>
              <a:rPr lang="en-GB" sz="3200" dirty="0"/>
              <a:t>" and @</a:t>
            </a:r>
            <a:r>
              <a:rPr lang="en-GB" sz="3200" dirty="0" err="1"/>
              <a:t>wvorm</a:t>
            </a:r>
            <a:r>
              <a:rPr lang="en-GB" sz="3200" dirty="0"/>
              <a:t>="</a:t>
            </a:r>
            <a:r>
              <a:rPr lang="en-GB" sz="3200" dirty="0" err="1"/>
              <a:t>vd</a:t>
            </a:r>
            <a:r>
              <a:rPr lang="en-GB" sz="3200" dirty="0"/>
              <a:t>" and @</a:t>
            </a:r>
            <a:r>
              <a:rPr lang="en-GB" sz="3200" dirty="0" err="1"/>
              <a:t>pos</a:t>
            </a:r>
            <a:r>
              <a:rPr lang="en-GB" sz="3200" dirty="0"/>
              <a:t>="verb" and @</a:t>
            </a:r>
            <a:r>
              <a:rPr lang="en-GB" sz="3200" dirty="0" err="1"/>
              <a:t>positie</a:t>
            </a:r>
            <a:r>
              <a:rPr lang="en-GB" sz="3200" dirty="0"/>
              <a:t>="</a:t>
            </a:r>
            <a:r>
              <a:rPr lang="en-GB" sz="3200" dirty="0" err="1"/>
              <a:t>vrij</a:t>
            </a:r>
            <a:r>
              <a:rPr lang="en-GB" sz="3200" dirty="0"/>
              <a:t>" and @</a:t>
            </a:r>
            <a:r>
              <a:rPr lang="en-GB" sz="3200" dirty="0" err="1"/>
              <a:t>buiging</a:t>
            </a:r>
            <a:r>
              <a:rPr lang="en-GB" sz="3200" dirty="0"/>
              <a:t>="</a:t>
            </a:r>
            <a:r>
              <a:rPr lang="en-GB" sz="3200" dirty="0" err="1"/>
              <a:t>zonder</a:t>
            </a:r>
            <a:r>
              <a:rPr lang="en-GB" sz="3200" dirty="0"/>
              <a:t>"]]]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91877308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Zij</a:t>
            </a:r>
            <a:r>
              <a:rPr lang="en-US" dirty="0" smtClean="0"/>
              <a:t> </a:t>
            </a:r>
            <a:r>
              <a:rPr lang="en-US" dirty="0" err="1" smtClean="0"/>
              <a:t>hebben</a:t>
            </a:r>
            <a:r>
              <a:rPr lang="en-US" dirty="0" smtClean="0"/>
              <a:t> </a:t>
            </a:r>
            <a:r>
              <a:rPr lang="en-US" dirty="0" err="1" smtClean="0"/>
              <a:t>gezwommen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263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Return Page</a:t>
            </a:r>
          </a:p>
        </p:txBody>
      </p:sp>
      <p:pic>
        <p:nvPicPr>
          <p:cNvPr id="6" name="Picture 5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7308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Zij</a:t>
            </a:r>
            <a:r>
              <a:rPr lang="en-US" dirty="0" smtClean="0"/>
              <a:t> </a:t>
            </a:r>
            <a:r>
              <a:rPr lang="en-US" dirty="0" err="1" smtClean="0"/>
              <a:t>hebben</a:t>
            </a:r>
            <a:r>
              <a:rPr lang="en-US" dirty="0" smtClean="0"/>
              <a:t> </a:t>
            </a:r>
            <a:r>
              <a:rPr lang="en-US" dirty="0" err="1" smtClean="0"/>
              <a:t>gezwommen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264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Return Page</a:t>
            </a:r>
          </a:p>
        </p:txBody>
      </p:sp>
    </p:spTree>
    <p:extLst>
      <p:ext uri="{BB962C8B-B14F-4D97-AF65-F5344CB8AC3E}">
        <p14:creationId xmlns:p14="http://schemas.microsoft.com/office/powerpoint/2010/main" val="4065203819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Zij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err="1" smtClean="0"/>
              <a:t>gekomen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265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7308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Zij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err="1" smtClean="0"/>
              <a:t>gekomen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266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41729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Zij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err="1" smtClean="0"/>
              <a:t>gekomen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267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//node[@cat and node[@</a:t>
            </a:r>
            <a:r>
              <a:rPr lang="en-GB" sz="3200" dirty="0" err="1"/>
              <a:t>rel</a:t>
            </a:r>
            <a:r>
              <a:rPr lang="en-GB" sz="3200" dirty="0"/>
              <a:t>="</a:t>
            </a:r>
            <a:r>
              <a:rPr lang="en-GB" sz="3200" dirty="0" err="1"/>
              <a:t>su</a:t>
            </a:r>
            <a:r>
              <a:rPr lang="en-GB" sz="3200" dirty="0"/>
              <a:t>" and </a:t>
            </a:r>
            <a:r>
              <a:rPr lang="en-GB" sz="3200" b="1" strike="sngStrike" dirty="0"/>
              <a:t>@status="</a:t>
            </a:r>
            <a:r>
              <a:rPr lang="en-GB" sz="3200" b="1" strike="sngStrike" dirty="0" err="1"/>
              <a:t>vol</a:t>
            </a:r>
            <a:r>
              <a:rPr lang="en-GB" sz="3200" b="1" strike="sngStrike" dirty="0"/>
              <a:t>" and </a:t>
            </a:r>
            <a:r>
              <a:rPr lang="en-GB" sz="3200" dirty="0"/>
              <a:t>@</a:t>
            </a:r>
            <a:r>
              <a:rPr lang="en-GB" sz="3200" dirty="0" err="1"/>
              <a:t>vwtype</a:t>
            </a:r>
            <a:r>
              <a:rPr lang="en-GB" sz="3200" dirty="0"/>
              <a:t>="</a:t>
            </a:r>
            <a:r>
              <a:rPr lang="en-GB" sz="3200" dirty="0" err="1"/>
              <a:t>pers</a:t>
            </a:r>
            <a:r>
              <a:rPr lang="en-GB" sz="3200" dirty="0"/>
              <a:t>" and @</a:t>
            </a:r>
            <a:r>
              <a:rPr lang="en-GB" sz="3200" dirty="0" err="1"/>
              <a:t>persoon</a:t>
            </a:r>
            <a:r>
              <a:rPr lang="en-GB" sz="3200" dirty="0"/>
              <a:t>="3p" </a:t>
            </a:r>
            <a:r>
              <a:rPr lang="en-GB" sz="3200" b="1" strike="sngStrike" dirty="0"/>
              <a:t>and @</a:t>
            </a:r>
            <a:r>
              <a:rPr lang="en-GB" sz="3200" b="1" strike="sngStrike" dirty="0" err="1"/>
              <a:t>npagr</a:t>
            </a:r>
            <a:r>
              <a:rPr lang="en-GB" sz="3200" b="1" strike="sngStrike" dirty="0"/>
              <a:t>="mv" </a:t>
            </a:r>
            <a:r>
              <a:rPr lang="en-GB" sz="3200" dirty="0"/>
              <a:t>and @</a:t>
            </a:r>
            <a:r>
              <a:rPr lang="en-GB" sz="3200" dirty="0" err="1"/>
              <a:t>naamval</a:t>
            </a:r>
            <a:r>
              <a:rPr lang="en-GB" sz="3200" dirty="0"/>
              <a:t>="</a:t>
            </a:r>
            <a:r>
              <a:rPr lang="en-GB" sz="3200" dirty="0" err="1"/>
              <a:t>nomin</a:t>
            </a:r>
            <a:r>
              <a:rPr lang="en-GB" sz="3200" dirty="0"/>
              <a:t>" and @</a:t>
            </a:r>
            <a:r>
              <a:rPr lang="en-GB" sz="3200" dirty="0" err="1"/>
              <a:t>pos</a:t>
            </a:r>
            <a:r>
              <a:rPr lang="en-GB" sz="3200" dirty="0"/>
              <a:t>="</a:t>
            </a:r>
            <a:r>
              <a:rPr lang="en-GB" sz="3200" dirty="0" err="1"/>
              <a:t>pron</a:t>
            </a:r>
            <a:r>
              <a:rPr lang="en-GB" sz="3200" dirty="0"/>
              <a:t>" and @</a:t>
            </a:r>
            <a:r>
              <a:rPr lang="en-GB" sz="3200" dirty="0" err="1"/>
              <a:t>pdtype</a:t>
            </a:r>
            <a:r>
              <a:rPr lang="en-GB" sz="3200" dirty="0"/>
              <a:t>="</a:t>
            </a:r>
            <a:r>
              <a:rPr lang="en-GB" sz="3200" dirty="0" err="1"/>
              <a:t>pron</a:t>
            </a:r>
            <a:r>
              <a:rPr lang="en-GB" sz="3200" dirty="0"/>
              <a:t>"] and node[@</a:t>
            </a:r>
            <a:r>
              <a:rPr lang="en-GB" sz="3200" dirty="0" err="1"/>
              <a:t>rel</a:t>
            </a:r>
            <a:r>
              <a:rPr lang="en-GB" sz="3200" dirty="0"/>
              <a:t>="</a:t>
            </a:r>
            <a:r>
              <a:rPr lang="en-GB" sz="3200" dirty="0" err="1"/>
              <a:t>hd</a:t>
            </a:r>
            <a:r>
              <a:rPr lang="en-GB" sz="3200" dirty="0"/>
              <a:t>" and @root="ben" and @</a:t>
            </a:r>
            <a:r>
              <a:rPr lang="en-GB" sz="3200" dirty="0" err="1"/>
              <a:t>pos</a:t>
            </a:r>
            <a:r>
              <a:rPr lang="en-GB" sz="3200" dirty="0"/>
              <a:t>="verb"] and node[@</a:t>
            </a:r>
            <a:r>
              <a:rPr lang="en-GB" sz="3200" dirty="0" err="1"/>
              <a:t>rel</a:t>
            </a:r>
            <a:r>
              <a:rPr lang="en-GB" sz="3200" dirty="0"/>
              <a:t>="</a:t>
            </a:r>
            <a:r>
              <a:rPr lang="en-GB" sz="3200" dirty="0" err="1"/>
              <a:t>vc</a:t>
            </a:r>
            <a:r>
              <a:rPr lang="en-GB" sz="3200" dirty="0"/>
              <a:t>" and @cat="</a:t>
            </a:r>
            <a:r>
              <a:rPr lang="en-GB" sz="3200" dirty="0" err="1"/>
              <a:t>ppart</a:t>
            </a:r>
            <a:r>
              <a:rPr lang="en-GB" sz="3200" dirty="0"/>
              <a:t>" and node[@</a:t>
            </a:r>
            <a:r>
              <a:rPr lang="en-GB" sz="3200" dirty="0" err="1"/>
              <a:t>rel</a:t>
            </a:r>
            <a:r>
              <a:rPr lang="en-GB" sz="3200" dirty="0"/>
              <a:t>="</a:t>
            </a:r>
            <a:r>
              <a:rPr lang="en-GB" sz="3200" dirty="0" err="1"/>
              <a:t>hd</a:t>
            </a:r>
            <a:r>
              <a:rPr lang="en-GB" sz="3200" dirty="0"/>
              <a:t>" and @</a:t>
            </a:r>
            <a:r>
              <a:rPr lang="en-GB" sz="3200" dirty="0" err="1"/>
              <a:t>wvorm</a:t>
            </a:r>
            <a:r>
              <a:rPr lang="en-GB" sz="3200" dirty="0"/>
              <a:t>="</a:t>
            </a:r>
            <a:r>
              <a:rPr lang="en-GB" sz="3200" dirty="0" err="1"/>
              <a:t>vd</a:t>
            </a:r>
            <a:r>
              <a:rPr lang="en-GB" sz="3200" dirty="0"/>
              <a:t>" and @</a:t>
            </a:r>
            <a:r>
              <a:rPr lang="en-GB" sz="3200" dirty="0" err="1"/>
              <a:t>pos</a:t>
            </a:r>
            <a:r>
              <a:rPr lang="en-GB" sz="3200" dirty="0"/>
              <a:t>="verb" and @</a:t>
            </a:r>
            <a:r>
              <a:rPr lang="en-GB" sz="3200" dirty="0" err="1"/>
              <a:t>positie</a:t>
            </a:r>
            <a:r>
              <a:rPr lang="en-GB" sz="3200" dirty="0"/>
              <a:t>="</a:t>
            </a:r>
            <a:r>
              <a:rPr lang="en-GB" sz="3200" dirty="0" err="1"/>
              <a:t>vrij</a:t>
            </a:r>
            <a:r>
              <a:rPr lang="en-GB" sz="3200" dirty="0"/>
              <a:t>" and @</a:t>
            </a:r>
            <a:r>
              <a:rPr lang="en-GB" sz="3200" dirty="0" err="1"/>
              <a:t>buiging</a:t>
            </a:r>
            <a:r>
              <a:rPr lang="en-GB" sz="3200" dirty="0"/>
              <a:t>="</a:t>
            </a:r>
            <a:r>
              <a:rPr lang="en-GB" sz="3200" dirty="0" err="1"/>
              <a:t>zonder</a:t>
            </a:r>
            <a:r>
              <a:rPr lang="en-GB" sz="3200" dirty="0"/>
              <a:t>"]]]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653141729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Zij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err="1" smtClean="0"/>
              <a:t>gekomen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268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605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41729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Zij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err="1" smtClean="0"/>
              <a:t>gekomen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269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</p:spTree>
    <p:extLst>
      <p:ext uri="{BB962C8B-B14F-4D97-AF65-F5344CB8AC3E}">
        <p14:creationId xmlns:p14="http://schemas.microsoft.com/office/powerpoint/2010/main" val="3202984279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Try these at home: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Two or more attributive adjectives (</a:t>
            </a:r>
            <a:r>
              <a:rPr lang="en-US" i="1" dirty="0" err="1" smtClean="0"/>
              <a:t>mooie</a:t>
            </a:r>
            <a:r>
              <a:rPr lang="en-US" i="1" dirty="0" smtClean="0"/>
              <a:t> </a:t>
            </a:r>
            <a:r>
              <a:rPr lang="en-US" i="1" dirty="0" err="1" smtClean="0"/>
              <a:t>blauwe</a:t>
            </a:r>
            <a:r>
              <a:rPr lang="en-US" i="1" dirty="0" smtClean="0"/>
              <a:t> </a:t>
            </a:r>
            <a:r>
              <a:rPr lang="en-US" i="1" dirty="0" err="1" smtClean="0"/>
              <a:t>ogen</a:t>
            </a:r>
            <a:r>
              <a:rPr lang="en-US" dirty="0" smtClean="0"/>
              <a:t>)</a:t>
            </a:r>
          </a:p>
          <a:p>
            <a:pPr lvl="1">
              <a:lnSpc>
                <a:spcPct val="80000"/>
              </a:lnSpc>
            </a:pPr>
            <a:r>
              <a:rPr lang="en-US" i="1" dirty="0" smtClean="0"/>
              <a:t>De </a:t>
            </a:r>
            <a:r>
              <a:rPr lang="en-US" i="1" dirty="0" err="1" smtClean="0"/>
              <a:t>medisch</a:t>
            </a:r>
            <a:r>
              <a:rPr lang="en-US" i="1" dirty="0" smtClean="0"/>
              <a:t> specialist</a:t>
            </a:r>
            <a:r>
              <a:rPr lang="en-US" dirty="0" smtClean="0"/>
              <a:t> 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*‘</a:t>
            </a:r>
            <a:r>
              <a:rPr lang="en-US" i="1" dirty="0" err="1" smtClean="0"/>
              <a:t>hun</a:t>
            </a:r>
            <a:r>
              <a:rPr lang="en-US" dirty="0" smtClean="0"/>
              <a:t>’ as subject in (1) CGN, and (2) LASSY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Indirect object with </a:t>
            </a:r>
            <a:r>
              <a:rPr lang="en-US" i="1" dirty="0" err="1" smtClean="0"/>
              <a:t>aan</a:t>
            </a:r>
            <a:r>
              <a:rPr lang="en-US" dirty="0" smtClean="0"/>
              <a:t> (1) before the direct object; (2) after the direct </a:t>
            </a:r>
            <a:r>
              <a:rPr lang="en-US" dirty="0"/>
              <a:t>o</a:t>
            </a:r>
            <a:r>
              <a:rPr lang="en-US" dirty="0" smtClean="0"/>
              <a:t>bject but before the verb; (3) after the direct object and after the verb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Binominal NPs: </a:t>
            </a:r>
            <a:r>
              <a:rPr lang="en-US" i="1" dirty="0" err="1" smtClean="0"/>
              <a:t>een</a:t>
            </a:r>
            <a:r>
              <a:rPr lang="en-US" i="1" dirty="0" smtClean="0"/>
              <a:t> </a:t>
            </a:r>
            <a:r>
              <a:rPr lang="en-US" i="1" dirty="0" err="1" smtClean="0"/>
              <a:t>kudde</a:t>
            </a:r>
            <a:r>
              <a:rPr lang="en-US" i="1" dirty="0" smtClean="0"/>
              <a:t> </a:t>
            </a:r>
            <a:r>
              <a:rPr lang="en-US" i="1" dirty="0" err="1" smtClean="0"/>
              <a:t>olifanten</a:t>
            </a:r>
            <a:endParaRPr lang="en-US" i="1" dirty="0" smtClean="0"/>
          </a:p>
          <a:p>
            <a:pPr lvl="1">
              <a:lnSpc>
                <a:spcPct val="80000"/>
              </a:lnSpc>
            </a:pPr>
            <a:r>
              <a:rPr lang="en-US" dirty="0" err="1" smtClean="0"/>
              <a:t>Substantivised</a:t>
            </a:r>
            <a:r>
              <a:rPr lang="en-US" dirty="0" smtClean="0"/>
              <a:t> infinitives: </a:t>
            </a:r>
            <a:r>
              <a:rPr lang="en-US" i="1" dirty="0" smtClean="0"/>
              <a:t>het </a:t>
            </a:r>
            <a:r>
              <a:rPr lang="en-US" i="1" dirty="0" err="1" smtClean="0"/>
              <a:t>doden</a:t>
            </a:r>
            <a:r>
              <a:rPr lang="en-US" i="1" dirty="0" smtClean="0"/>
              <a:t> van </a:t>
            </a:r>
            <a:r>
              <a:rPr lang="en-US" i="1" dirty="0" err="1" smtClean="0"/>
              <a:t>dieren</a:t>
            </a:r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91680" y="188640"/>
            <a:ext cx="7452320" cy="836712"/>
          </a:xfrm>
        </p:spPr>
        <p:txBody>
          <a:bodyPr/>
          <a:lstStyle/>
          <a:p>
            <a:r>
              <a:rPr lang="en-US" dirty="0" smtClean="0"/>
              <a:t>Searching with GrETEL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27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7680785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man </a:t>
            </a:r>
            <a:r>
              <a:rPr lang="en-US" dirty="0" err="1" smtClean="0"/>
              <a:t>zwom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270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6" name="Picture 5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7979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man </a:t>
            </a:r>
            <a:r>
              <a:rPr lang="en-US" dirty="0" err="1" smtClean="0"/>
              <a:t>zwom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271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6" name="Picture 5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5228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man </a:t>
            </a:r>
            <a:r>
              <a:rPr lang="en-US" dirty="0" err="1" smtClean="0"/>
              <a:t>zwom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272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//node[@cat and node[@</a:t>
            </a:r>
            <a:r>
              <a:rPr lang="en-GB" sz="3200" dirty="0" err="1"/>
              <a:t>rel</a:t>
            </a:r>
            <a:r>
              <a:rPr lang="en-GB" sz="3200" dirty="0"/>
              <a:t>="</a:t>
            </a:r>
            <a:r>
              <a:rPr lang="en-GB" sz="3200" dirty="0" err="1"/>
              <a:t>su</a:t>
            </a:r>
            <a:r>
              <a:rPr lang="en-GB" sz="3200" dirty="0"/>
              <a:t>" and @cat="np" and node[@</a:t>
            </a:r>
            <a:r>
              <a:rPr lang="en-GB" sz="3200" dirty="0" err="1"/>
              <a:t>rel</a:t>
            </a:r>
            <a:r>
              <a:rPr lang="en-GB" sz="3200" dirty="0"/>
              <a:t>="</a:t>
            </a:r>
            <a:r>
              <a:rPr lang="en-GB" sz="3200" dirty="0" err="1"/>
              <a:t>hd</a:t>
            </a:r>
            <a:r>
              <a:rPr lang="en-GB" sz="3200" dirty="0"/>
              <a:t>" and @</a:t>
            </a:r>
            <a:r>
              <a:rPr lang="en-GB" sz="3200" dirty="0" err="1"/>
              <a:t>pos</a:t>
            </a:r>
            <a:r>
              <a:rPr lang="en-GB" sz="3200" dirty="0"/>
              <a:t>="noun"]] and node[@</a:t>
            </a:r>
            <a:r>
              <a:rPr lang="en-GB" sz="3200" dirty="0" err="1"/>
              <a:t>rel</a:t>
            </a:r>
            <a:r>
              <a:rPr lang="en-GB" sz="3200" dirty="0"/>
              <a:t>="</a:t>
            </a:r>
            <a:r>
              <a:rPr lang="en-GB" sz="3200" dirty="0" err="1"/>
              <a:t>hd</a:t>
            </a:r>
            <a:r>
              <a:rPr lang="en-GB" sz="3200" dirty="0"/>
              <a:t>" and @</a:t>
            </a:r>
            <a:r>
              <a:rPr lang="en-GB" sz="3200" dirty="0" err="1"/>
              <a:t>pvtijd</a:t>
            </a:r>
            <a:r>
              <a:rPr lang="en-GB" sz="3200" dirty="0"/>
              <a:t>="</a:t>
            </a:r>
            <a:r>
              <a:rPr lang="en-GB" sz="3200" dirty="0" err="1"/>
              <a:t>verl</a:t>
            </a:r>
            <a:r>
              <a:rPr lang="en-GB" sz="3200" dirty="0"/>
              <a:t>" and @</a:t>
            </a:r>
            <a:r>
              <a:rPr lang="en-GB" sz="3200" dirty="0" err="1"/>
              <a:t>wvorm</a:t>
            </a:r>
            <a:r>
              <a:rPr lang="en-GB" sz="3200" dirty="0"/>
              <a:t>="</a:t>
            </a:r>
            <a:r>
              <a:rPr lang="en-GB" sz="3200" dirty="0" err="1"/>
              <a:t>pv</a:t>
            </a:r>
            <a:r>
              <a:rPr lang="en-GB" sz="3200" dirty="0"/>
              <a:t>" and @</a:t>
            </a:r>
            <a:r>
              <a:rPr lang="en-GB" sz="3200" dirty="0" err="1"/>
              <a:t>pos</a:t>
            </a:r>
            <a:r>
              <a:rPr lang="en-GB" sz="3200" dirty="0"/>
              <a:t>="verb" </a:t>
            </a:r>
            <a:r>
              <a:rPr lang="en-GB" sz="3200" b="1" strike="sngStrike" dirty="0"/>
              <a:t>and @</a:t>
            </a:r>
            <a:r>
              <a:rPr lang="en-GB" sz="3200" b="1" strike="sngStrike" dirty="0" err="1"/>
              <a:t>pvagr</a:t>
            </a:r>
            <a:r>
              <a:rPr lang="en-GB" sz="3200" b="1" strike="sngStrike" dirty="0"/>
              <a:t>="</a:t>
            </a:r>
            <a:r>
              <a:rPr lang="en-GB" sz="3200" b="1" strike="sngStrike" dirty="0" err="1"/>
              <a:t>ev</a:t>
            </a:r>
            <a:r>
              <a:rPr lang="en-GB" sz="3200" b="1" strike="sngStrike" dirty="0"/>
              <a:t>"</a:t>
            </a:r>
            <a:r>
              <a:rPr lang="en-GB" sz="3200" dirty="0"/>
              <a:t>]]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03385228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man </a:t>
            </a:r>
            <a:r>
              <a:rPr lang="en-US" dirty="0" err="1" smtClean="0"/>
              <a:t>zwom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273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3390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man </a:t>
            </a:r>
            <a:r>
              <a:rPr lang="en-US" dirty="0" err="1" smtClean="0"/>
              <a:t>zwom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274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</p:spTree>
    <p:extLst>
      <p:ext uri="{BB962C8B-B14F-4D97-AF65-F5344CB8AC3E}">
        <p14:creationId xmlns:p14="http://schemas.microsoft.com/office/powerpoint/2010/main" val="196023390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man </a:t>
            </a:r>
            <a:r>
              <a:rPr lang="en-US" dirty="0" err="1" smtClean="0"/>
              <a:t>heeft</a:t>
            </a:r>
            <a:r>
              <a:rPr lang="en-US" dirty="0" smtClean="0"/>
              <a:t> </a:t>
            </a:r>
            <a:r>
              <a:rPr lang="en-US" dirty="0" err="1" smtClean="0"/>
              <a:t>gezwommen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275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5228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man </a:t>
            </a:r>
            <a:r>
              <a:rPr lang="en-US" dirty="0" err="1" smtClean="0"/>
              <a:t>heeft</a:t>
            </a:r>
            <a:r>
              <a:rPr lang="en-US" dirty="0" smtClean="0"/>
              <a:t> </a:t>
            </a:r>
            <a:r>
              <a:rPr lang="en-US" dirty="0" err="1" smtClean="0"/>
              <a:t>gezwommen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276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2869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man </a:t>
            </a:r>
            <a:r>
              <a:rPr lang="en-US" dirty="0" err="1" smtClean="0"/>
              <a:t>heeft</a:t>
            </a:r>
            <a:r>
              <a:rPr lang="en-US" dirty="0" smtClean="0"/>
              <a:t> </a:t>
            </a:r>
            <a:r>
              <a:rPr lang="en-US" dirty="0" err="1" smtClean="0"/>
              <a:t>gezwommen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277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2869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man </a:t>
            </a:r>
            <a:r>
              <a:rPr lang="en-US" dirty="0" err="1" smtClean="0"/>
              <a:t>heeft</a:t>
            </a:r>
            <a:r>
              <a:rPr lang="en-US" dirty="0" smtClean="0"/>
              <a:t> </a:t>
            </a:r>
            <a:r>
              <a:rPr lang="en-US" dirty="0" err="1" smtClean="0"/>
              <a:t>gezwommen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278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</p:spTree>
    <p:extLst>
      <p:ext uri="{BB962C8B-B14F-4D97-AF65-F5344CB8AC3E}">
        <p14:creationId xmlns:p14="http://schemas.microsoft.com/office/powerpoint/2010/main" val="290372869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man is </a:t>
            </a:r>
            <a:r>
              <a:rPr lang="en-US" dirty="0" err="1" smtClean="0"/>
              <a:t>Gekomen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279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2869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Context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GrETEL and </a:t>
            </a:r>
            <a:r>
              <a:rPr lang="en-US" sz="2800" dirty="0" err="1" smtClean="0"/>
              <a:t>Treebanks</a:t>
            </a: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Example Parse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Searching in treebanks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Searching with GrETEL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800" b="1" dirty="0" smtClean="0"/>
              <a:t>Searching with GrETEL: Limitations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Comparison with Google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Conclusions and Invitation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28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2560891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man is </a:t>
            </a:r>
            <a:r>
              <a:rPr lang="en-US" dirty="0" err="1" smtClean="0"/>
              <a:t>Gekomen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280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6553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man is </a:t>
            </a:r>
            <a:r>
              <a:rPr lang="en-US" dirty="0" err="1" smtClean="0"/>
              <a:t>Gekomen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281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6553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man is </a:t>
            </a:r>
            <a:r>
              <a:rPr lang="en-US" dirty="0" err="1" smtClean="0"/>
              <a:t>Gekomen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282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</p:spTree>
    <p:extLst>
      <p:ext uri="{BB962C8B-B14F-4D97-AF65-F5344CB8AC3E}">
        <p14:creationId xmlns:p14="http://schemas.microsoft.com/office/powerpoint/2010/main" val="353156553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Jolien’s</a:t>
            </a:r>
            <a:r>
              <a:rPr lang="en-US" dirty="0" smtClean="0"/>
              <a:t> 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283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 smtClean="0">
                <a:hlinkClick r:id="rId4" action="ppaction://hlinksldjump"/>
              </a:rPr>
              <a:t>Ik</a:t>
            </a:r>
            <a:r>
              <a:rPr lang="en-US" sz="3200" dirty="0" smtClean="0">
                <a:hlinkClick r:id="rId4" action="ppaction://hlinksldjump"/>
              </a:rPr>
              <a:t> </a:t>
            </a:r>
            <a:r>
              <a:rPr lang="en-US" sz="3200" dirty="0" err="1" smtClean="0">
                <a:hlinkClick r:id="rId4" action="ppaction://hlinksldjump"/>
              </a:rPr>
              <a:t>heb</a:t>
            </a:r>
            <a:r>
              <a:rPr lang="en-US" sz="3200" dirty="0" smtClean="0">
                <a:hlinkClick r:id="rId4" action="ppaction://hlinksldjump"/>
              </a:rPr>
              <a:t> de band </a:t>
            </a:r>
            <a:r>
              <a:rPr lang="en-US" sz="3200" dirty="0" err="1" smtClean="0">
                <a:hlinkClick r:id="rId4" action="ppaction://hlinksldjump"/>
              </a:rPr>
              <a:t>lek</a:t>
            </a:r>
            <a:r>
              <a:rPr lang="en-US" sz="3200" dirty="0" smtClean="0">
                <a:hlinkClick r:id="rId4" action="ppaction://hlinksldjump"/>
              </a:rPr>
              <a:t> </a:t>
            </a:r>
            <a:r>
              <a:rPr lang="en-US" sz="3200" dirty="0" smtClean="0"/>
              <a:t>: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 smtClean="0">
                <a:hlinkClick r:id="rId5" action="ppaction://hlinksldjump"/>
              </a:rPr>
              <a:t>Ik</a:t>
            </a:r>
            <a:r>
              <a:rPr lang="en-US" sz="3200" dirty="0" smtClean="0">
                <a:hlinkClick r:id="rId5" action="ppaction://hlinksldjump"/>
              </a:rPr>
              <a:t> </a:t>
            </a:r>
            <a:r>
              <a:rPr lang="en-US" sz="3200" dirty="0" err="1" smtClean="0">
                <a:hlinkClick r:id="rId5" action="ppaction://hlinksldjump"/>
              </a:rPr>
              <a:t>heb</a:t>
            </a:r>
            <a:r>
              <a:rPr lang="en-US" sz="3200" dirty="0" smtClean="0">
                <a:hlinkClick r:id="rId5" action="ppaction://hlinksldjump"/>
              </a:rPr>
              <a:t> het water </a:t>
            </a:r>
            <a:r>
              <a:rPr lang="en-US" sz="3200" dirty="0" err="1" smtClean="0">
                <a:hlinkClick r:id="rId5" action="ppaction://hlinksldjump"/>
              </a:rPr>
              <a:t>nodig</a:t>
            </a:r>
            <a:r>
              <a:rPr lang="en-US" sz="3200" dirty="0" smtClean="0"/>
              <a:t>: 3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745017049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Ik</a:t>
            </a:r>
            <a:r>
              <a:rPr lang="en-US" dirty="0" smtClean="0"/>
              <a:t> </a:t>
            </a:r>
            <a:r>
              <a:rPr lang="en-US" dirty="0" err="1" smtClean="0"/>
              <a:t>heb</a:t>
            </a:r>
            <a:r>
              <a:rPr lang="en-US" dirty="0" smtClean="0"/>
              <a:t> de band </a:t>
            </a:r>
            <a:r>
              <a:rPr lang="en-US" dirty="0" err="1" smtClean="0"/>
              <a:t>lek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284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04747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Ik</a:t>
            </a:r>
            <a:r>
              <a:rPr lang="en-US" dirty="0" smtClean="0"/>
              <a:t> </a:t>
            </a:r>
            <a:r>
              <a:rPr lang="en-US" dirty="0" err="1" smtClean="0"/>
              <a:t>heb</a:t>
            </a:r>
            <a:r>
              <a:rPr lang="en-US" dirty="0" smtClean="0"/>
              <a:t> de band </a:t>
            </a:r>
            <a:r>
              <a:rPr lang="en-US" dirty="0" err="1" smtClean="0"/>
              <a:t>lek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285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7145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Ik</a:t>
            </a:r>
            <a:r>
              <a:rPr lang="en-US" dirty="0" smtClean="0"/>
              <a:t> </a:t>
            </a:r>
            <a:r>
              <a:rPr lang="en-US" dirty="0" err="1" smtClean="0"/>
              <a:t>heb</a:t>
            </a:r>
            <a:r>
              <a:rPr lang="en-US" dirty="0" smtClean="0"/>
              <a:t> de band </a:t>
            </a:r>
            <a:r>
              <a:rPr lang="en-US" dirty="0" err="1" smtClean="0"/>
              <a:t>lek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286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7145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Ik</a:t>
            </a:r>
            <a:r>
              <a:rPr lang="en-US" dirty="0" smtClean="0"/>
              <a:t> </a:t>
            </a:r>
            <a:r>
              <a:rPr lang="en-US" dirty="0" err="1" smtClean="0"/>
              <a:t>heb</a:t>
            </a:r>
            <a:r>
              <a:rPr lang="en-US" dirty="0" smtClean="0"/>
              <a:t> de band </a:t>
            </a:r>
            <a:r>
              <a:rPr lang="en-US" dirty="0" err="1" smtClean="0"/>
              <a:t>lek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287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78966" y="1988840"/>
            <a:ext cx="81369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`definite determiner’ is difficult to express in CGN/LASSY </a:t>
            </a:r>
            <a:r>
              <a:rPr lang="en-US" sz="3200" dirty="0" err="1" smtClean="0"/>
              <a:t>Pos</a:t>
            </a:r>
            <a:r>
              <a:rPr lang="en-US" sz="3200" dirty="0" smtClean="0"/>
              <a:t>-tag 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Easy to find examples with </a:t>
            </a:r>
            <a:r>
              <a:rPr lang="en-US" sz="3200" i="1" dirty="0" smtClean="0"/>
              <a:t>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There are not many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And they all lack a crucial property: </a:t>
            </a:r>
            <a:r>
              <a:rPr lang="en-US" sz="3200" i="1" dirty="0" smtClean="0"/>
              <a:t>de</a:t>
            </a:r>
            <a:r>
              <a:rPr lang="en-US" sz="3200" dirty="0" smtClean="0"/>
              <a:t> is interpreted as bound by the subject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425187145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Ik</a:t>
            </a:r>
            <a:r>
              <a:rPr lang="en-US" dirty="0" smtClean="0"/>
              <a:t> </a:t>
            </a:r>
            <a:r>
              <a:rPr lang="en-US" dirty="0" err="1" smtClean="0"/>
              <a:t>heb</a:t>
            </a:r>
            <a:r>
              <a:rPr lang="en-US" dirty="0" smtClean="0"/>
              <a:t> het water </a:t>
            </a:r>
            <a:r>
              <a:rPr lang="en-US" dirty="0" err="1" smtClean="0"/>
              <a:t>nodig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288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7145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Ik</a:t>
            </a:r>
            <a:r>
              <a:rPr lang="en-US" dirty="0" smtClean="0"/>
              <a:t> </a:t>
            </a:r>
            <a:r>
              <a:rPr lang="en-US" dirty="0" err="1" smtClean="0"/>
              <a:t>heb</a:t>
            </a:r>
            <a:r>
              <a:rPr lang="en-US" dirty="0" smtClean="0"/>
              <a:t> het water </a:t>
            </a:r>
            <a:r>
              <a:rPr lang="en-US" dirty="0" err="1" smtClean="0"/>
              <a:t>nodig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289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3042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‘Performance’ (actually used) data</a:t>
            </a:r>
          </a:p>
          <a:p>
            <a:pPr lvl="2">
              <a:lnSpc>
                <a:spcPct val="80000"/>
              </a:lnSpc>
            </a:pPr>
            <a:r>
              <a:rPr lang="en-US" dirty="0" smtClean="0"/>
              <a:t>Including errors, hesitations, fillers, etc</a:t>
            </a:r>
          </a:p>
          <a:p>
            <a:pPr lvl="2">
              <a:lnSpc>
                <a:spcPct val="80000"/>
              </a:lnSpc>
            </a:pPr>
            <a:r>
              <a:rPr lang="en-US" dirty="0" smtClean="0"/>
              <a:t>Good for certain research questions</a:t>
            </a:r>
          </a:p>
          <a:p>
            <a:pPr lvl="2">
              <a:lnSpc>
                <a:spcPct val="80000"/>
              </a:lnSpc>
            </a:pPr>
            <a:r>
              <a:rPr lang="en-US" dirty="0" smtClean="0"/>
              <a:t>Less good for other research questions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No `negative’ data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Linguists sometimes want to know what is NOT possible in language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More difficult to find non-standard examples (examples not covered by the </a:t>
            </a:r>
            <a:r>
              <a:rPr lang="en-US" dirty="0" err="1" smtClean="0"/>
              <a:t>Alpino</a:t>
            </a:r>
            <a:r>
              <a:rPr lang="en-US" dirty="0" smtClean="0"/>
              <a:t> grammar)</a:t>
            </a:r>
          </a:p>
          <a:p>
            <a:pPr lvl="1"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91680" y="188640"/>
            <a:ext cx="7452320" cy="836712"/>
          </a:xfrm>
        </p:spPr>
        <p:txBody>
          <a:bodyPr/>
          <a:lstStyle/>
          <a:p>
            <a:r>
              <a:rPr lang="en-US" dirty="0" smtClean="0"/>
              <a:t>Searching with GrETEL</a:t>
            </a:r>
            <a:br>
              <a:rPr lang="en-US" dirty="0" smtClean="0"/>
            </a:br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29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20857368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Ik</a:t>
            </a:r>
            <a:r>
              <a:rPr lang="en-US" dirty="0" smtClean="0"/>
              <a:t> </a:t>
            </a:r>
            <a:r>
              <a:rPr lang="en-US" dirty="0" err="1" smtClean="0"/>
              <a:t>heb</a:t>
            </a:r>
            <a:r>
              <a:rPr lang="en-US" dirty="0" smtClean="0"/>
              <a:t> het water </a:t>
            </a:r>
            <a:r>
              <a:rPr lang="en-US" dirty="0" err="1" smtClean="0"/>
              <a:t>nodig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290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3042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GB" dirty="0"/>
          </a:p>
          <a:p>
            <a:pPr lvl="1"/>
            <a:endParaRPr lang="en-GB" sz="24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Ik</a:t>
            </a:r>
            <a:r>
              <a:rPr lang="en-US" dirty="0" smtClean="0"/>
              <a:t> </a:t>
            </a:r>
            <a:r>
              <a:rPr lang="en-US" dirty="0" err="1" smtClean="0"/>
              <a:t>heb</a:t>
            </a:r>
            <a:r>
              <a:rPr lang="en-US" dirty="0" smtClean="0"/>
              <a:t> het water </a:t>
            </a:r>
            <a:r>
              <a:rPr lang="en-US" dirty="0" err="1" smtClean="0"/>
              <a:t>nodig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291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19888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Return Page</a:t>
            </a:r>
          </a:p>
        </p:txBody>
      </p:sp>
    </p:spTree>
    <p:extLst>
      <p:ext uri="{BB962C8B-B14F-4D97-AF65-F5344CB8AC3E}">
        <p14:creationId xmlns:p14="http://schemas.microsoft.com/office/powerpoint/2010/main" val="260653042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GB" i="1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CLARIN-NL</a:t>
            </a:r>
            <a:br>
              <a:rPr lang="en-US" dirty="0" smtClean="0"/>
            </a:br>
            <a:r>
              <a:rPr lang="en-US" dirty="0" err="1" smtClean="0"/>
              <a:t>Morpho</a:t>
            </a:r>
            <a:r>
              <a:rPr lang="en-US" dirty="0" smtClean="0"/>
              <a:t>-syntactic 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292</a:t>
            </a:fld>
            <a:endParaRPr lang="en-GB" noProof="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439598"/>
              </p:ext>
            </p:extLst>
          </p:nvPr>
        </p:nvGraphicFramePr>
        <p:xfrm>
          <a:off x="107504" y="1340768"/>
          <a:ext cx="8851713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4729"/>
                <a:gridCol w="1822394"/>
                <a:gridCol w="940765"/>
                <a:gridCol w="940765"/>
                <a:gridCol w="940765"/>
                <a:gridCol w="940765"/>
                <a:gridCol w="940765"/>
                <a:gridCol w="940765"/>
              </a:tblGrid>
              <a:tr h="720080">
                <a:tc>
                  <a:txBody>
                    <a:bodyPr/>
                    <a:lstStyle/>
                    <a:p>
                      <a:r>
                        <a:rPr lang="en-US" dirty="0" smtClean="0"/>
                        <a:t>Application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Resource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Size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Pos</a:t>
                      </a:r>
                      <a:r>
                        <a:rPr lang="en-US" dirty="0" smtClean="0"/>
                        <a:t>-Codes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Dependencies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Order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Suited for</a:t>
                      </a:r>
                      <a:endParaRPr lang="nl-NL" dirty="0" smtClean="0"/>
                    </a:p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Syntax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(</a:t>
                      </a:r>
                      <a:r>
                        <a:rPr lang="en-US" dirty="0" smtClean="0"/>
                        <a:t>Open</a:t>
                      </a:r>
                    </a:p>
                    <a:p>
                      <a:r>
                        <a:rPr lang="en-US" dirty="0" smtClean="0"/>
                        <a:t>SONAR</a:t>
                      </a:r>
                      <a:r>
                        <a:rPr lang="en-US" dirty="0" smtClean="0"/>
                        <a:t>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SONAR-500</a:t>
                      </a:r>
                    </a:p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500m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auto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Modern Standard Dutch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local</a:t>
                      </a:r>
                      <a:endParaRPr lang="nl-NL" dirty="0" smtClean="0"/>
                    </a:p>
                    <a:p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LASSY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r>
                        <a:rPr lang="en-US" baseline="0" dirty="0" smtClean="0"/>
                        <a:t>Relations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LASSY-Small;</a:t>
                      </a:r>
                    </a:p>
                    <a:p>
                      <a:r>
                        <a:rPr lang="en-US" dirty="0" smtClean="0"/>
                        <a:t>LASSY-LARGE</a:t>
                      </a:r>
                      <a:r>
                        <a:rPr lang="en-US" baseline="0" dirty="0" smtClean="0"/>
                        <a:t>/wiki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1m;</a:t>
                      </a:r>
                    </a:p>
                    <a:p>
                      <a:r>
                        <a:rPr lang="en-US" dirty="0" smtClean="0"/>
                        <a:t>127m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checked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checked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Modern Standard Dutch</a:t>
                      </a:r>
                      <a:endParaRPr lang="nl-N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2 words</a:t>
                      </a:r>
                    </a:p>
                    <a:p>
                      <a:r>
                        <a:rPr lang="en-US" baseline="0" dirty="0" err="1" smtClean="0"/>
                        <a:t>rels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GrETEL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LASSY-SMALL;</a:t>
                      </a:r>
                    </a:p>
                    <a:p>
                      <a:r>
                        <a:rPr lang="en-US" dirty="0" smtClean="0"/>
                        <a:t>CGN;</a:t>
                      </a:r>
                    </a:p>
                    <a:p>
                      <a:r>
                        <a:rPr lang="en-US" dirty="0" smtClean="0"/>
                        <a:t>Soon: LASSY-LARGE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1m;</a:t>
                      </a:r>
                    </a:p>
                    <a:p>
                      <a:r>
                        <a:rPr lang="en-US" dirty="0" smtClean="0"/>
                        <a:t>1m;</a:t>
                      </a:r>
                    </a:p>
                    <a:p>
                      <a:r>
                        <a:rPr lang="en-US" dirty="0" smtClean="0"/>
                        <a:t>700m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Checked;</a:t>
                      </a:r>
                    </a:p>
                    <a:p>
                      <a:r>
                        <a:rPr lang="en-US" dirty="0" smtClean="0"/>
                        <a:t>Checked;</a:t>
                      </a:r>
                    </a:p>
                    <a:p>
                      <a:r>
                        <a:rPr lang="en-US" dirty="0" smtClean="0"/>
                        <a:t>auto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Checked;</a:t>
                      </a:r>
                    </a:p>
                    <a:p>
                      <a:r>
                        <a:rPr lang="en-US" dirty="0" smtClean="0"/>
                        <a:t>Checked;</a:t>
                      </a:r>
                    </a:p>
                    <a:p>
                      <a:r>
                        <a:rPr lang="en-US" dirty="0" smtClean="0"/>
                        <a:t>auto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</a:p>
                    <a:p>
                      <a:r>
                        <a:rPr lang="en-US" dirty="0" smtClean="0"/>
                        <a:t>Yes</a:t>
                      </a:r>
                    </a:p>
                    <a:p>
                      <a:r>
                        <a:rPr lang="en-US" dirty="0" smtClean="0"/>
                        <a:t>yes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Modern Standard Dutch</a:t>
                      </a:r>
                      <a:endParaRPr lang="nl-NL" dirty="0" smtClean="0"/>
                    </a:p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Constructions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COAVA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CHILDES Dutch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??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Nouns </a:t>
                      </a:r>
                      <a:r>
                        <a:rPr lang="en-US" dirty="0" smtClean="0"/>
                        <a:t>auto</a:t>
                      </a:r>
                      <a:r>
                        <a:rPr lang="en-US" dirty="0" smtClean="0"/>
                        <a:t>?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L1A, lexical dialect variation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Word search, </a:t>
                      </a:r>
                    </a:p>
                    <a:p>
                      <a:r>
                        <a:rPr lang="en-US" baseline="0" dirty="0" smtClean="0"/>
                        <a:t>L1A</a:t>
                      </a:r>
                      <a:endParaRPr lang="nl-N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152147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GB" i="1" dirty="0" smtClean="0"/>
          </a:p>
          <a:p>
            <a:pPr>
              <a:lnSpc>
                <a:spcPct val="80000"/>
              </a:lnSpc>
            </a:pPr>
            <a:endParaRPr lang="en-GB" i="1" dirty="0"/>
          </a:p>
          <a:p>
            <a:pPr>
              <a:lnSpc>
                <a:spcPct val="80000"/>
              </a:lnSpc>
            </a:pPr>
            <a:endParaRPr lang="en-GB" i="1" dirty="0" smtClean="0"/>
          </a:p>
          <a:p>
            <a:pPr>
              <a:lnSpc>
                <a:spcPct val="80000"/>
              </a:lnSpc>
            </a:pPr>
            <a:endParaRPr lang="en-GB" i="1" dirty="0"/>
          </a:p>
          <a:p>
            <a:pPr>
              <a:lnSpc>
                <a:spcPct val="80000"/>
              </a:lnSpc>
            </a:pPr>
            <a:endParaRPr lang="en-GB" i="1" dirty="0" smtClean="0"/>
          </a:p>
          <a:p>
            <a:pPr>
              <a:lnSpc>
                <a:spcPct val="80000"/>
              </a:lnSpc>
            </a:pPr>
            <a:endParaRPr lang="en-GB" i="1" dirty="0"/>
          </a:p>
          <a:p>
            <a:pPr>
              <a:lnSpc>
                <a:spcPct val="80000"/>
              </a:lnSpc>
            </a:pPr>
            <a:r>
              <a:rPr lang="en-GB" dirty="0" smtClean="0"/>
              <a:t>And more: INL corpora, Typological Database System, …</a:t>
            </a:r>
            <a:endParaRPr lang="en-GB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CLARIN-NL</a:t>
            </a:r>
            <a:br>
              <a:rPr lang="en-US" dirty="0" smtClean="0"/>
            </a:br>
            <a:r>
              <a:rPr lang="en-US" dirty="0" err="1" smtClean="0"/>
              <a:t>Morpho</a:t>
            </a:r>
            <a:r>
              <a:rPr lang="en-US" dirty="0" smtClean="0"/>
              <a:t>-syntactic 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293</a:t>
            </a:fld>
            <a:endParaRPr lang="en-GB" noProof="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998435"/>
              </p:ext>
            </p:extLst>
          </p:nvPr>
        </p:nvGraphicFramePr>
        <p:xfrm>
          <a:off x="107504" y="1340768"/>
          <a:ext cx="8851713" cy="338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4729"/>
                <a:gridCol w="1822394"/>
                <a:gridCol w="940765"/>
                <a:gridCol w="940765"/>
                <a:gridCol w="940765"/>
                <a:gridCol w="940765"/>
                <a:gridCol w="940765"/>
                <a:gridCol w="940765"/>
              </a:tblGrid>
              <a:tr h="720080">
                <a:tc>
                  <a:txBody>
                    <a:bodyPr/>
                    <a:lstStyle/>
                    <a:p>
                      <a:r>
                        <a:rPr lang="en-US" dirty="0" smtClean="0"/>
                        <a:t>Application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Resource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Size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Pos</a:t>
                      </a:r>
                      <a:r>
                        <a:rPr lang="en-US" dirty="0" smtClean="0"/>
                        <a:t>-Codes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Dependencies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Order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Suited for</a:t>
                      </a:r>
                      <a:endParaRPr lang="nl-NL" dirty="0" smtClean="0"/>
                    </a:p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Syntax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FESLI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UvA</a:t>
                      </a:r>
                      <a:r>
                        <a:rPr lang="en-US" dirty="0" smtClean="0"/>
                        <a:t> SLI </a:t>
                      </a:r>
                      <a:r>
                        <a:rPr lang="en-US" dirty="0" smtClean="0"/>
                        <a:t>data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??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auto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SLI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Local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MIMORE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DiDDD</a:t>
                      </a:r>
                      <a:r>
                        <a:rPr lang="en-US" dirty="0" smtClean="0"/>
                        <a:t>, GTRP, </a:t>
                      </a:r>
                      <a:r>
                        <a:rPr lang="en-US" dirty="0" err="1" smtClean="0"/>
                        <a:t>Dynasand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??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auto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Micro-comp</a:t>
                      </a:r>
                      <a:r>
                        <a:rPr lang="en-US" baseline="0" dirty="0" smtClean="0"/>
                        <a:t> research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Local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INPOLDER / </a:t>
                      </a:r>
                    </a:p>
                    <a:p>
                      <a:r>
                        <a:rPr lang="en-US" dirty="0" err="1" smtClean="0"/>
                        <a:t>Adelheid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 13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dirty="0" smtClean="0"/>
                        <a:t> century Dutch texts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baseline="0" dirty="0" smtClean="0"/>
                        <a:t> century Dutch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Local,</a:t>
                      </a:r>
                    </a:p>
                    <a:p>
                      <a:r>
                        <a:rPr lang="en-US" dirty="0" err="1" smtClean="0"/>
                        <a:t>dependecies</a:t>
                      </a:r>
                      <a:endParaRPr lang="nl-N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260648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141634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800" b="1" dirty="0" smtClean="0"/>
              <a:t>Context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GrETEL and </a:t>
            </a:r>
            <a:r>
              <a:rPr lang="en-US" sz="2800" dirty="0" err="1" smtClean="0"/>
              <a:t>Treebanks</a:t>
            </a: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Example Parse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Searching in treebanks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Searching with GrETEL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Searching with GrETEL: Limitations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Comparison with Google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Conclusions and Invitation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3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60320018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Danger of circularity</a:t>
            </a:r>
          </a:p>
          <a:p>
            <a:pPr lvl="2">
              <a:lnSpc>
                <a:spcPct val="80000"/>
              </a:lnSpc>
            </a:pPr>
            <a:r>
              <a:rPr lang="en-US" dirty="0" smtClean="0"/>
              <a:t>‘Which verbs occur with a predicative adjective?’</a:t>
            </a:r>
          </a:p>
          <a:p>
            <a:pPr lvl="2">
              <a:lnSpc>
                <a:spcPct val="80000"/>
              </a:lnSpc>
            </a:pPr>
            <a:r>
              <a:rPr lang="en-US" dirty="0" smtClean="0">
                <a:sym typeface="Wingdings" pitchFamily="2" charset="2"/>
              </a:rPr>
              <a:t>the verbs that have been specified as such in the Alpino grammar</a:t>
            </a:r>
          </a:p>
          <a:p>
            <a:pPr lvl="2">
              <a:lnSpc>
                <a:spcPct val="80000"/>
              </a:lnSpc>
            </a:pPr>
            <a:r>
              <a:rPr lang="en-US" dirty="0" smtClean="0">
                <a:sym typeface="Wingdings" pitchFamily="2" charset="2"/>
              </a:rPr>
              <a:t>Can be avoided by globally knowing how the Alpino grammar works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No controlled experiments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Minimal pairs seldom occur naturally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BUT: GrETEL can be used to construct minimal pairs on the basis of really occurring examples</a:t>
            </a:r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 lvl="1">
              <a:lnSpc>
                <a:spcPct val="80000"/>
              </a:lnSpc>
              <a:buNone/>
            </a:pPr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91680" y="188640"/>
            <a:ext cx="7452320" cy="836712"/>
          </a:xfrm>
        </p:spPr>
        <p:txBody>
          <a:bodyPr/>
          <a:lstStyle/>
          <a:p>
            <a:r>
              <a:rPr lang="en-US" dirty="0" smtClean="0"/>
              <a:t>Searching with GrETEL</a:t>
            </a:r>
            <a:br>
              <a:rPr lang="en-US" dirty="0" smtClean="0"/>
            </a:br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30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57327453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dirty="0" smtClean="0"/>
              <a:t>User friendly interface implies limitations: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NOT:</a:t>
            </a:r>
            <a:r>
              <a:rPr lang="en-US" i="1" dirty="0" smtClean="0"/>
              <a:t> </a:t>
            </a:r>
            <a:r>
              <a:rPr lang="en-US" dirty="0" smtClean="0"/>
              <a:t>‘give</a:t>
            </a:r>
            <a:r>
              <a:rPr lang="en-US" i="1" dirty="0" smtClean="0"/>
              <a:t> </a:t>
            </a:r>
            <a:r>
              <a:rPr lang="en-US" dirty="0" smtClean="0"/>
              <a:t>me nouns that occur with any determiner’ (</a:t>
            </a:r>
            <a:r>
              <a:rPr lang="en-US" i="1" dirty="0" smtClean="0"/>
              <a:t>de, het, </a:t>
            </a:r>
            <a:r>
              <a:rPr lang="en-US" i="1" dirty="0" err="1" smtClean="0"/>
              <a:t>deze</a:t>
            </a:r>
            <a:r>
              <a:rPr lang="en-US" i="1" dirty="0" smtClean="0"/>
              <a:t>, die, </a:t>
            </a:r>
            <a:r>
              <a:rPr lang="en-US" i="1" dirty="0" err="1" smtClean="0"/>
              <a:t>een</a:t>
            </a:r>
            <a:r>
              <a:rPr lang="en-US" i="1" dirty="0" smtClean="0"/>
              <a:t>, </a:t>
            </a:r>
            <a:r>
              <a:rPr lang="en-US" i="1" dirty="0" err="1" smtClean="0"/>
              <a:t>enkele</a:t>
            </a:r>
            <a:r>
              <a:rPr lang="en-US" i="1" dirty="0" smtClean="0"/>
              <a:t>…) 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NOT: </a:t>
            </a:r>
            <a:r>
              <a:rPr lang="en-US" i="1" dirty="0" smtClean="0"/>
              <a:t> ‘give me nouns that occur with a definite determiner</a:t>
            </a:r>
            <a:r>
              <a:rPr lang="en-US" dirty="0" smtClean="0"/>
              <a:t> (</a:t>
            </a:r>
            <a:r>
              <a:rPr lang="en-US" i="1" dirty="0" smtClean="0"/>
              <a:t>de, het, </a:t>
            </a:r>
            <a:r>
              <a:rPr lang="en-US" i="1" dirty="0" err="1" smtClean="0"/>
              <a:t>deze</a:t>
            </a:r>
            <a:r>
              <a:rPr lang="en-US" i="1" dirty="0" smtClean="0"/>
              <a:t>, die, ... </a:t>
            </a:r>
            <a:r>
              <a:rPr lang="en-US" dirty="0" smtClean="0"/>
              <a:t>but not</a:t>
            </a:r>
            <a:r>
              <a:rPr lang="en-US" i="1" dirty="0" smtClean="0"/>
              <a:t>  </a:t>
            </a:r>
            <a:r>
              <a:rPr lang="en-US" i="1" dirty="0" err="1" smtClean="0"/>
              <a:t>een</a:t>
            </a:r>
            <a:r>
              <a:rPr lang="en-US" i="1" dirty="0" smtClean="0"/>
              <a:t>, </a:t>
            </a:r>
            <a:r>
              <a:rPr lang="en-US" i="1" dirty="0" err="1" smtClean="0"/>
              <a:t>geen</a:t>
            </a:r>
            <a:r>
              <a:rPr lang="en-US" i="1" dirty="0" smtClean="0"/>
              <a:t> </a:t>
            </a:r>
            <a:r>
              <a:rPr lang="en-US" i="1" dirty="0" err="1" smtClean="0"/>
              <a:t>enkele</a:t>
            </a:r>
            <a:r>
              <a:rPr lang="en-US" i="1" dirty="0" smtClean="0"/>
              <a:t>, …)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NOT: ‘give me verbs that occur with a predicative </a:t>
            </a:r>
            <a:r>
              <a:rPr lang="en-US" dirty="0" smtClean="0"/>
              <a:t>complement’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91680" y="188640"/>
            <a:ext cx="7452320" cy="836712"/>
          </a:xfrm>
        </p:spPr>
        <p:txBody>
          <a:bodyPr/>
          <a:lstStyle/>
          <a:p>
            <a:r>
              <a:rPr lang="en-US" dirty="0" smtClean="0"/>
              <a:t>Searching with GrETEL</a:t>
            </a:r>
            <a:br>
              <a:rPr lang="en-US" dirty="0" smtClean="0"/>
            </a:br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31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8156240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Simple cases can be solved by small adaptations in the </a:t>
            </a:r>
            <a:r>
              <a:rPr lang="en-US" dirty="0" err="1" smtClean="0"/>
              <a:t>Xpath</a:t>
            </a:r>
            <a:r>
              <a:rPr lang="en-US" dirty="0" smtClean="0"/>
              <a:t> </a:t>
            </a:r>
            <a:r>
              <a:rPr lang="en-US" dirty="0" err="1" smtClean="0"/>
              <a:t>query,e.g</a:t>
            </a:r>
            <a:r>
              <a:rPr lang="en-US" dirty="0" smtClean="0"/>
              <a:t>.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Verbs that take a predicative complement of pos adjective:</a:t>
            </a:r>
          </a:p>
          <a:p>
            <a:pPr lvl="2">
              <a:lnSpc>
                <a:spcPct val="80000"/>
              </a:lnSpc>
            </a:pPr>
            <a:r>
              <a:rPr lang="en-US" dirty="0" smtClean="0"/>
              <a:t>//node[@cat="</a:t>
            </a:r>
            <a:r>
              <a:rPr lang="en-US" dirty="0" err="1" smtClean="0"/>
              <a:t>ssub</a:t>
            </a:r>
            <a:r>
              <a:rPr lang="en-US" dirty="0" smtClean="0"/>
              <a:t>" and node[@</a:t>
            </a:r>
            <a:r>
              <a:rPr lang="en-US" dirty="0" err="1" smtClean="0"/>
              <a:t>rel</a:t>
            </a:r>
            <a:r>
              <a:rPr lang="en-US" dirty="0" smtClean="0"/>
              <a:t>="</a:t>
            </a:r>
            <a:r>
              <a:rPr lang="en-US" dirty="0" err="1" smtClean="0"/>
              <a:t>predc</a:t>
            </a:r>
            <a:r>
              <a:rPr lang="en-US" dirty="0" smtClean="0"/>
              <a:t>" </a:t>
            </a:r>
            <a:r>
              <a:rPr lang="en-US" b="1" dirty="0" smtClean="0"/>
              <a:t>and @pos="</a:t>
            </a:r>
            <a:r>
              <a:rPr lang="en-US" b="1" dirty="0" err="1" smtClean="0"/>
              <a:t>adj</a:t>
            </a:r>
            <a:r>
              <a:rPr lang="en-US" b="1" dirty="0" smtClean="0"/>
              <a:t>"</a:t>
            </a:r>
            <a:r>
              <a:rPr lang="en-US" dirty="0" smtClean="0"/>
              <a:t>] and node[@</a:t>
            </a:r>
            <a:r>
              <a:rPr lang="en-US" dirty="0" err="1" smtClean="0"/>
              <a:t>rel</a:t>
            </a:r>
            <a:r>
              <a:rPr lang="en-US" dirty="0" smtClean="0"/>
              <a:t>="</a:t>
            </a:r>
            <a:r>
              <a:rPr lang="en-US" dirty="0" err="1" smtClean="0"/>
              <a:t>hd</a:t>
            </a:r>
            <a:r>
              <a:rPr lang="en-US" dirty="0" smtClean="0"/>
              <a:t>" and @pos="verb"]]</a:t>
            </a:r>
          </a:p>
          <a:p>
            <a:pPr lvl="2">
              <a:lnSpc>
                <a:spcPct val="80000"/>
              </a:lnSpc>
            </a:pPr>
            <a:r>
              <a:rPr lang="en-US" dirty="0" smtClean="0"/>
              <a:t>1044 hits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Verbs that take a predicative complement: </a:t>
            </a:r>
          </a:p>
          <a:p>
            <a:pPr lvl="2">
              <a:lnSpc>
                <a:spcPct val="80000"/>
              </a:lnSpc>
            </a:pPr>
            <a:r>
              <a:rPr lang="en-US" dirty="0" smtClean="0"/>
              <a:t>//node[@cat="</a:t>
            </a:r>
            <a:r>
              <a:rPr lang="en-US" dirty="0" err="1" smtClean="0"/>
              <a:t>ssub</a:t>
            </a:r>
            <a:r>
              <a:rPr lang="en-US" dirty="0" smtClean="0"/>
              <a:t>" and node[@</a:t>
            </a:r>
            <a:r>
              <a:rPr lang="en-US" dirty="0" err="1" smtClean="0"/>
              <a:t>rel</a:t>
            </a:r>
            <a:r>
              <a:rPr lang="en-US" dirty="0" smtClean="0"/>
              <a:t>="</a:t>
            </a:r>
            <a:r>
              <a:rPr lang="en-US" dirty="0" err="1" smtClean="0"/>
              <a:t>predc</a:t>
            </a:r>
            <a:r>
              <a:rPr lang="en-US" dirty="0" smtClean="0"/>
              <a:t>" </a:t>
            </a:r>
            <a:r>
              <a:rPr lang="en-US" b="1" strike="sngStrike" dirty="0" smtClean="0"/>
              <a:t>and @pos="</a:t>
            </a:r>
            <a:r>
              <a:rPr lang="en-US" b="1" strike="sngStrike" dirty="0" err="1" smtClean="0"/>
              <a:t>adj</a:t>
            </a:r>
            <a:r>
              <a:rPr lang="en-US" b="1" strike="sngStrike" dirty="0" smtClean="0"/>
              <a:t>"</a:t>
            </a:r>
            <a:r>
              <a:rPr lang="en-US" dirty="0" smtClean="0"/>
              <a:t>] and node[@</a:t>
            </a:r>
            <a:r>
              <a:rPr lang="en-US" dirty="0" err="1" smtClean="0"/>
              <a:t>rel</a:t>
            </a:r>
            <a:r>
              <a:rPr lang="en-US" dirty="0" smtClean="0"/>
              <a:t>="</a:t>
            </a:r>
            <a:r>
              <a:rPr lang="en-US" dirty="0" err="1" smtClean="0"/>
              <a:t>hd</a:t>
            </a:r>
            <a:r>
              <a:rPr lang="en-US" dirty="0" smtClean="0"/>
              <a:t>" and @pos="verb"]]</a:t>
            </a:r>
          </a:p>
          <a:p>
            <a:pPr lvl="2">
              <a:lnSpc>
                <a:spcPct val="80000"/>
              </a:lnSpc>
            </a:pPr>
            <a:r>
              <a:rPr lang="en-US" dirty="0" smtClean="0"/>
              <a:t>3429 hits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Try this at home!</a:t>
            </a:r>
          </a:p>
          <a:p>
            <a:pPr lvl="1"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91680" y="188640"/>
            <a:ext cx="7452320" cy="836712"/>
          </a:xfrm>
        </p:spPr>
        <p:txBody>
          <a:bodyPr/>
          <a:lstStyle/>
          <a:p>
            <a:r>
              <a:rPr lang="en-US" dirty="0" smtClean="0"/>
              <a:t>Searching with GrETEL</a:t>
            </a:r>
            <a:br>
              <a:rPr lang="en-US" dirty="0" smtClean="0"/>
            </a:br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32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93522979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Context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GrETEL and </a:t>
            </a:r>
            <a:r>
              <a:rPr lang="en-US" sz="2800" dirty="0" err="1" smtClean="0"/>
              <a:t>Treebanks</a:t>
            </a: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Example Parse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Searching in treebanks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Searching with GrETEL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Searching with GrETEL: Limitations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800" b="1" dirty="0" smtClean="0"/>
              <a:t>Comparison with Google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Conclusions and Invitation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33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2560891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91680" y="188640"/>
            <a:ext cx="7452320" cy="836712"/>
          </a:xfrm>
        </p:spPr>
        <p:txBody>
          <a:bodyPr/>
          <a:lstStyle/>
          <a:p>
            <a:r>
              <a:rPr lang="en-US" dirty="0" smtClean="0"/>
              <a:t>Searching with GrETEL</a:t>
            </a:r>
            <a:br>
              <a:rPr lang="en-US" dirty="0" smtClean="0"/>
            </a:br>
            <a:r>
              <a:rPr lang="en-US" dirty="0" smtClean="0"/>
              <a:t>v. Google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34</a:t>
            </a:fld>
            <a:endParaRPr lang="en-GB" noProof="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029132"/>
              </p:ext>
            </p:extLst>
          </p:nvPr>
        </p:nvGraphicFramePr>
        <p:xfrm>
          <a:off x="395536" y="1124744"/>
          <a:ext cx="8352927" cy="5455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4309"/>
                <a:gridCol w="2784309"/>
                <a:gridCol w="2784309"/>
              </a:tblGrid>
              <a:tr h="558024">
                <a:tc>
                  <a:txBody>
                    <a:bodyPr/>
                    <a:lstStyle/>
                    <a:p>
                      <a:r>
                        <a:rPr lang="en-US" dirty="0" smtClean="0"/>
                        <a:t>Property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Google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GrETEL</a:t>
                      </a:r>
                      <a:endParaRPr lang="nl-NL" dirty="0"/>
                    </a:p>
                  </a:txBody>
                  <a:tcPr/>
                </a:tc>
              </a:tr>
              <a:tr h="558024">
                <a:tc>
                  <a:txBody>
                    <a:bodyPr/>
                    <a:lstStyle/>
                    <a:p>
                      <a:r>
                        <a:rPr lang="en-US" dirty="0" smtClean="0"/>
                        <a:t>String search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nl-NL" dirty="0"/>
                    </a:p>
                  </a:txBody>
                  <a:tcPr/>
                </a:tc>
              </a:tr>
              <a:tr h="963164">
                <a:tc>
                  <a:txBody>
                    <a:bodyPr/>
                    <a:lstStyle/>
                    <a:p>
                      <a:r>
                        <a:rPr lang="en-US" dirty="0" smtClean="0"/>
                        <a:t>Relation between strings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nearness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Grammatical relation</a:t>
                      </a:r>
                      <a:endParaRPr lang="nl-NL" dirty="0"/>
                    </a:p>
                  </a:txBody>
                  <a:tcPr/>
                </a:tc>
              </a:tr>
              <a:tr h="513076">
                <a:tc>
                  <a:txBody>
                    <a:bodyPr/>
                    <a:lstStyle/>
                    <a:p>
                      <a:r>
                        <a:rPr lang="en-US" dirty="0" smtClean="0"/>
                        <a:t>Search for function words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 / unreliable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nl-NL" dirty="0"/>
                    </a:p>
                  </a:txBody>
                  <a:tcPr/>
                </a:tc>
              </a:tr>
              <a:tr h="963164">
                <a:tc>
                  <a:txBody>
                    <a:bodyPr/>
                    <a:lstStyle/>
                    <a:p>
                      <a:r>
                        <a:rPr lang="en-US" dirty="0" smtClean="0"/>
                        <a:t>Search for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morpho</a:t>
                      </a:r>
                      <a:r>
                        <a:rPr lang="en-US" baseline="0" dirty="0" smtClean="0"/>
                        <a:t>-syntactic and syntactic properties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nl-NL" dirty="0"/>
                    </a:p>
                  </a:txBody>
                  <a:tcPr/>
                </a:tc>
              </a:tr>
              <a:tr h="702040">
                <a:tc>
                  <a:txBody>
                    <a:bodyPr/>
                    <a:lstStyle/>
                    <a:p>
                      <a:r>
                        <a:rPr lang="en-US" dirty="0" smtClean="0"/>
                        <a:t>Construction search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nl-NL" dirty="0"/>
                    </a:p>
                  </a:txBody>
                  <a:tcPr/>
                </a:tc>
              </a:tr>
              <a:tr h="558024">
                <a:tc>
                  <a:txBody>
                    <a:bodyPr/>
                    <a:lstStyle/>
                    <a:p>
                      <a:r>
                        <a:rPr lang="en-US" dirty="0" smtClean="0"/>
                        <a:t>Dutch only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unreliable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nl-NL" dirty="0"/>
                    </a:p>
                  </a:txBody>
                  <a:tcPr/>
                </a:tc>
              </a:tr>
              <a:tr h="558024">
                <a:tc>
                  <a:txBody>
                    <a:bodyPr/>
                    <a:lstStyle/>
                    <a:p>
                      <a:r>
                        <a:rPr lang="en-US" dirty="0" smtClean="0"/>
                        <a:t>Size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huge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Currently: Small  (2x 1M) </a:t>
                      </a:r>
                    </a:p>
                    <a:p>
                      <a:r>
                        <a:rPr lang="en-US" dirty="0" smtClean="0"/>
                        <a:t>Soon: Large</a:t>
                      </a:r>
                      <a:r>
                        <a:rPr lang="en-US" baseline="0" dirty="0" smtClean="0"/>
                        <a:t> (700M)</a:t>
                      </a:r>
                      <a:endParaRPr lang="nl-N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336891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dirty="0" smtClean="0"/>
              <a:t>*Martin’s </a:t>
            </a:r>
            <a:r>
              <a:rPr lang="en-US" dirty="0"/>
              <a:t>example: </a:t>
            </a:r>
            <a:r>
              <a:rPr lang="en-US" dirty="0">
                <a:hlinkClick r:id="rId2" action="ppaction://hlinksldjump"/>
              </a:rPr>
              <a:t>Topic </a:t>
            </a:r>
            <a:r>
              <a:rPr lang="en-US" dirty="0" smtClean="0">
                <a:hlinkClick r:id="rId2" action="ppaction://hlinksldjump"/>
              </a:rPr>
              <a:t>Drop</a:t>
            </a:r>
            <a:endParaRPr lang="en-US" dirty="0" smtClean="0"/>
          </a:p>
          <a:p>
            <a:r>
              <a:rPr lang="en-US" dirty="0" err="1" smtClean="0">
                <a:hlinkClick r:id="rId3" action="ppaction://hlinksldjump"/>
              </a:rPr>
              <a:t>Lotte’s</a:t>
            </a:r>
            <a:r>
              <a:rPr lang="en-US" dirty="0" smtClean="0">
                <a:hlinkClick r:id="rId3" action="ppaction://hlinksldjump"/>
              </a:rPr>
              <a:t> examples</a:t>
            </a:r>
            <a:endParaRPr lang="en-US" dirty="0" smtClean="0"/>
          </a:p>
          <a:p>
            <a:r>
              <a:rPr lang="en-US" dirty="0" smtClean="0">
                <a:hlinkClick r:id="rId4" action="ppaction://hlinksldjump"/>
              </a:rPr>
              <a:t>Bert’s examples</a:t>
            </a:r>
            <a:endParaRPr lang="en-US" dirty="0" smtClean="0"/>
          </a:p>
          <a:p>
            <a:r>
              <a:rPr lang="en-US" dirty="0" smtClean="0">
                <a:hlinkClick r:id="rId5" action="ppaction://hlinksldjump"/>
              </a:rPr>
              <a:t>Henriette’s examples</a:t>
            </a:r>
            <a:endParaRPr lang="en-US" dirty="0" smtClean="0"/>
          </a:p>
          <a:p>
            <a:r>
              <a:rPr lang="en-US" dirty="0" smtClean="0">
                <a:hlinkClick r:id="rId6" action="ppaction://hlinksldjump"/>
              </a:rPr>
              <a:t>Heidi/Franca’s </a:t>
            </a:r>
            <a:r>
              <a:rPr lang="en-US" dirty="0" smtClean="0">
                <a:hlinkClick r:id="rId6" action="ppaction://hlinksldjump"/>
              </a:rPr>
              <a:t>examples</a:t>
            </a:r>
            <a:endParaRPr lang="en-US" dirty="0" smtClean="0"/>
          </a:p>
          <a:p>
            <a:r>
              <a:rPr lang="en-US" dirty="0" err="1" smtClean="0">
                <a:hlinkClick r:id="rId7" action="ppaction://hlinksldjump"/>
              </a:rPr>
              <a:t>Jolien’s</a:t>
            </a:r>
            <a:r>
              <a:rPr lang="en-US" dirty="0" smtClean="0">
                <a:hlinkClick r:id="rId7" action="ppaction://hlinksldjump"/>
              </a:rPr>
              <a:t> examples</a:t>
            </a:r>
            <a:endParaRPr lang="en-US" dirty="0"/>
          </a:p>
          <a:p>
            <a:endParaRPr lang="nl-NL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91680" y="188640"/>
            <a:ext cx="7452320" cy="836712"/>
          </a:xfrm>
        </p:spPr>
        <p:txBody>
          <a:bodyPr/>
          <a:lstStyle/>
          <a:p>
            <a:r>
              <a:rPr lang="en-US" dirty="0" smtClean="0"/>
              <a:t>Searching with GrETEL</a:t>
            </a:r>
            <a:br>
              <a:rPr lang="en-US" dirty="0" smtClean="0"/>
            </a:b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examples</a:t>
            </a:r>
            <a:r>
              <a:rPr lang="nl-NL" dirty="0"/>
              <a:t>: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35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8869187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Context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GrETEL and </a:t>
            </a:r>
            <a:r>
              <a:rPr lang="en-US" sz="2800" dirty="0" err="1" smtClean="0"/>
              <a:t>Treebanks</a:t>
            </a: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Example Parse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Searching in treebanks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Searching with GrETEL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Searching with GrETEL: Limitations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Comparison with Google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800" b="1" dirty="0" smtClean="0"/>
              <a:t>Conclusions and Invitation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36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2560891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GrETEL makes formulation of queries significantly simpler than </a:t>
            </a:r>
            <a:r>
              <a:rPr lang="en-US" dirty="0" err="1" smtClean="0"/>
              <a:t>Xpath</a:t>
            </a:r>
            <a:endParaRPr lang="en-US" dirty="0" smtClean="0"/>
          </a:p>
          <a:p>
            <a:pPr lvl="1">
              <a:lnSpc>
                <a:spcPct val="80000"/>
              </a:lnSpc>
            </a:pPr>
            <a:r>
              <a:rPr lang="en-US" dirty="0" smtClean="0"/>
              <a:t>You do not have to know </a:t>
            </a:r>
            <a:r>
              <a:rPr lang="en-US" dirty="0" err="1" smtClean="0"/>
              <a:t>Xpath</a:t>
            </a:r>
            <a:r>
              <a:rPr lang="en-US" dirty="0" smtClean="0"/>
              <a:t> or the exact structure of the treebank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The simple user interface however implies limitations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Some queries cannot be formulated</a:t>
            </a:r>
          </a:p>
          <a:p>
            <a:pPr lvl="1">
              <a:lnSpc>
                <a:spcPct val="80000"/>
              </a:lnSpc>
              <a:buNone/>
            </a:pPr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91680" y="188640"/>
            <a:ext cx="7452320" cy="836712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37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87538979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Some limitations can be overcome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by making small modifications in a generated </a:t>
            </a:r>
            <a:r>
              <a:rPr lang="en-US" dirty="0" err="1" smtClean="0"/>
              <a:t>Xpath</a:t>
            </a:r>
            <a:r>
              <a:rPr lang="en-US" dirty="0" smtClean="0"/>
              <a:t> query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This also makes the researchers more familiar with query languages (educational effect)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It is complementary to other methods of obtaining empirical evidence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And can be used to support  these other methods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Is it really useful despite its limitations?</a:t>
            </a:r>
          </a:p>
          <a:p>
            <a:pPr lvl="2">
              <a:lnSpc>
                <a:spcPct val="80000"/>
              </a:lnSpc>
            </a:pPr>
            <a:r>
              <a:rPr lang="en-US" dirty="0" smtClean="0"/>
              <a:t>Try it and provide feedback!</a:t>
            </a:r>
          </a:p>
          <a:p>
            <a:pPr lvl="1"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91680" y="188640"/>
            <a:ext cx="7452320" cy="836712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38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2015070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 fontScale="92500" lnSpcReduction="10000"/>
          </a:bodyPr>
          <a:lstStyle/>
          <a:p>
            <a:pPr algn="ctr"/>
            <a:endParaRPr lang="en-US" sz="2000" dirty="0" smtClean="0"/>
          </a:p>
          <a:p>
            <a:pPr algn="ctr"/>
            <a:r>
              <a:rPr lang="en-US" dirty="0" smtClean="0"/>
              <a:t>Use GrETEL or other elements from  the CLARIN infrastructure</a:t>
            </a:r>
          </a:p>
          <a:p>
            <a:pPr algn="ctr"/>
            <a:r>
              <a:rPr lang="en-US" dirty="0" smtClean="0"/>
              <a:t>(Questions? Problems? </a:t>
            </a:r>
            <a:r>
              <a:rPr lang="en-US" dirty="0" smtClean="0">
                <a:hlinkClick r:id="rId2"/>
              </a:rPr>
              <a:t>CLARIN-NL Helpdesk</a:t>
            </a:r>
            <a:r>
              <a:rPr lang="en-US" dirty="0" smtClean="0"/>
              <a:t>!)</a:t>
            </a:r>
          </a:p>
          <a:p>
            <a:pPr algn="ctr"/>
            <a:r>
              <a:rPr lang="en-US" dirty="0" smtClean="0"/>
              <a:t>Join user groups of specific services:</a:t>
            </a:r>
          </a:p>
          <a:p>
            <a:pPr marL="0" indent="0" algn="ctr">
              <a:buNone/>
            </a:pPr>
            <a:r>
              <a:rPr lang="en-US" dirty="0" smtClean="0">
                <a:hlinkClick r:id="rId3"/>
              </a:rPr>
              <a:t>gretel@ccl.kuleuven.be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Provide feedback so that we can further improve CLARIN</a:t>
            </a:r>
          </a:p>
          <a:p>
            <a:pPr algn="ctr"/>
            <a:r>
              <a:rPr lang="en-US" dirty="0" smtClean="0"/>
              <a:t>So that you can improve your research</a:t>
            </a:r>
          </a:p>
          <a:p>
            <a:endParaRPr lang="en-US" sz="16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Invitation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39</a:t>
            </a:fld>
            <a:endParaRPr lang="en-GB" noProof="0" dirty="0"/>
          </a:p>
        </p:txBody>
      </p:sp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A </a:t>
            </a:r>
            <a:r>
              <a:rPr lang="en-US" b="1" dirty="0" smtClean="0"/>
              <a:t>research infrastructure </a:t>
            </a:r>
            <a:r>
              <a:rPr lang="en-US" dirty="0" smtClean="0"/>
              <a:t>for </a:t>
            </a:r>
            <a:r>
              <a:rPr lang="en-US" b="1" dirty="0" smtClean="0"/>
              <a:t>humanities</a:t>
            </a:r>
            <a:r>
              <a:rPr lang="en-US" dirty="0" smtClean="0"/>
              <a:t> </a:t>
            </a:r>
            <a:r>
              <a:rPr lang="en-US" b="1" dirty="0" smtClean="0"/>
              <a:t>researchers</a:t>
            </a:r>
            <a:r>
              <a:rPr lang="en-US" dirty="0" smtClean="0"/>
              <a:t> who work with digital </a:t>
            </a:r>
            <a:r>
              <a:rPr lang="en-US" b="1" dirty="0" smtClean="0"/>
              <a:t>language-related resources</a:t>
            </a:r>
          </a:p>
          <a:p>
            <a:pPr>
              <a:lnSpc>
                <a:spcPct val="80000"/>
              </a:lnSpc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CLARIN Infrastructure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43653092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528" y="1412776"/>
            <a:ext cx="8229600" cy="4221163"/>
          </a:xfrm>
        </p:spPr>
        <p:txBody>
          <a:bodyPr/>
          <a:lstStyle/>
          <a:p>
            <a:pPr lvl="1" eaLnBrk="1" hangingPunct="1">
              <a:buNone/>
            </a:pPr>
            <a:endParaRPr lang="en-US" dirty="0" smtClean="0"/>
          </a:p>
          <a:p>
            <a:r>
              <a:rPr lang="en-US" dirty="0" smtClean="0">
                <a:hlinkClick r:id="rId2"/>
              </a:rPr>
              <a:t>LASSY website</a:t>
            </a:r>
            <a:endParaRPr lang="en-US" dirty="0" smtClean="0">
              <a:hlinkClick r:id="rId3"/>
            </a:endParaRPr>
          </a:p>
          <a:p>
            <a:r>
              <a:rPr lang="en-US" dirty="0" smtClean="0">
                <a:hlinkClick r:id="rId3"/>
              </a:rPr>
              <a:t>DACT Manual</a:t>
            </a:r>
            <a:endParaRPr lang="en-US" dirty="0" smtClean="0"/>
          </a:p>
          <a:p>
            <a:pPr eaLnBrk="1" hangingPunct="1"/>
            <a:r>
              <a:rPr lang="en-US" dirty="0" smtClean="0">
                <a:hlinkClick r:id="rId4"/>
              </a:rPr>
              <a:t>LASSY Annotation manual</a:t>
            </a:r>
            <a:r>
              <a:rPr lang="en-US" dirty="0" smtClean="0"/>
              <a:t> (in Dutch)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Exploration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40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08577041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528" y="1412776"/>
            <a:ext cx="8229600" cy="4221163"/>
          </a:xfrm>
        </p:spPr>
        <p:txBody>
          <a:bodyPr>
            <a:normAutofit fontScale="40000" lnSpcReduction="20000"/>
          </a:bodyPr>
          <a:lstStyle/>
          <a:p>
            <a:pPr lvl="1" eaLnBrk="1" hangingPunct="1">
              <a:buNone/>
            </a:pPr>
            <a:endParaRPr lang="en-US" dirty="0" smtClean="0"/>
          </a:p>
          <a:p>
            <a:r>
              <a:rPr lang="en-US" dirty="0" smtClean="0"/>
              <a:t>GrETEL:</a:t>
            </a:r>
          </a:p>
          <a:p>
            <a:pPr lvl="1"/>
            <a:r>
              <a:rPr lang="nl-NL" dirty="0"/>
              <a:t>Liesbeth Augustinus, Vincent </a:t>
            </a:r>
            <a:r>
              <a:rPr lang="nl-NL" dirty="0" err="1"/>
              <a:t>Vandeghinste</a:t>
            </a:r>
            <a:r>
              <a:rPr lang="nl-NL" dirty="0"/>
              <a:t>, </a:t>
            </a:r>
            <a:r>
              <a:rPr lang="nl-NL" dirty="0" err="1"/>
              <a:t>Ineke</a:t>
            </a:r>
            <a:r>
              <a:rPr lang="nl-NL" dirty="0"/>
              <a:t> Schuurman, </a:t>
            </a:r>
            <a:r>
              <a:rPr lang="nl-NL" dirty="0" err="1"/>
              <a:t>and</a:t>
            </a:r>
            <a:r>
              <a:rPr lang="nl-NL" dirty="0"/>
              <a:t> Frank Van </a:t>
            </a:r>
            <a:r>
              <a:rPr lang="nl-NL" dirty="0" err="1"/>
              <a:t>Eynde</a:t>
            </a:r>
            <a:r>
              <a:rPr lang="nl-NL" dirty="0"/>
              <a:t>. (2013). </a:t>
            </a:r>
            <a:r>
              <a:rPr lang="nl-NL" dirty="0">
                <a:hlinkClick r:id="rId2"/>
              </a:rPr>
              <a:t>"</a:t>
            </a:r>
            <a:r>
              <a:rPr lang="nl-NL" dirty="0" err="1">
                <a:hlinkClick r:id="rId2"/>
              </a:rPr>
              <a:t>Example-Based</a:t>
            </a:r>
            <a:r>
              <a:rPr lang="nl-NL" dirty="0">
                <a:hlinkClick r:id="rId2"/>
              </a:rPr>
              <a:t> </a:t>
            </a:r>
            <a:r>
              <a:rPr lang="nl-NL" dirty="0" err="1">
                <a:hlinkClick r:id="rId2"/>
              </a:rPr>
              <a:t>Treebank</a:t>
            </a:r>
            <a:r>
              <a:rPr lang="nl-NL" dirty="0">
                <a:hlinkClick r:id="rId2"/>
              </a:rPr>
              <a:t> </a:t>
            </a:r>
            <a:r>
              <a:rPr lang="nl-NL" dirty="0" err="1">
                <a:hlinkClick r:id="rId2"/>
              </a:rPr>
              <a:t>Querying</a:t>
            </a:r>
            <a:r>
              <a:rPr lang="nl-NL" dirty="0">
                <a:hlinkClick r:id="rId2"/>
              </a:rPr>
              <a:t> </a:t>
            </a:r>
            <a:r>
              <a:rPr lang="nl-NL" dirty="0" err="1">
                <a:hlinkClick r:id="rId2"/>
              </a:rPr>
              <a:t>with</a:t>
            </a:r>
            <a:r>
              <a:rPr lang="nl-NL" dirty="0">
                <a:hlinkClick r:id="rId2"/>
              </a:rPr>
              <a:t> </a:t>
            </a:r>
            <a:r>
              <a:rPr lang="nl-NL" dirty="0" smtClean="0">
                <a:hlinkClick r:id="rId2"/>
              </a:rPr>
              <a:t>GrETEL </a:t>
            </a:r>
            <a:r>
              <a:rPr lang="nl-NL" dirty="0">
                <a:hlinkClick r:id="rId2"/>
              </a:rPr>
              <a:t>– </a:t>
            </a:r>
            <a:r>
              <a:rPr lang="nl-NL" dirty="0" err="1">
                <a:hlinkClick r:id="rId2"/>
              </a:rPr>
              <a:t>now</a:t>
            </a:r>
            <a:r>
              <a:rPr lang="nl-NL" dirty="0">
                <a:hlinkClick r:id="rId2"/>
              </a:rPr>
              <a:t> </a:t>
            </a:r>
            <a:r>
              <a:rPr lang="nl-NL" dirty="0" err="1">
                <a:hlinkClick r:id="rId2"/>
              </a:rPr>
              <a:t>also</a:t>
            </a:r>
            <a:r>
              <a:rPr lang="nl-NL" dirty="0">
                <a:hlinkClick r:id="rId2"/>
              </a:rPr>
              <a:t> </a:t>
            </a:r>
            <a:r>
              <a:rPr lang="nl-NL" dirty="0" err="1">
                <a:hlinkClick r:id="rId2"/>
              </a:rPr>
              <a:t>for</a:t>
            </a:r>
            <a:r>
              <a:rPr lang="nl-NL" dirty="0">
                <a:hlinkClick r:id="rId2"/>
              </a:rPr>
              <a:t> Spoken Dutch"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>In: </a:t>
            </a:r>
            <a:r>
              <a:rPr lang="nl-NL" i="1" dirty="0" err="1"/>
              <a:t>Proceedings</a:t>
            </a:r>
            <a:r>
              <a:rPr lang="nl-NL" i="1" dirty="0"/>
              <a:t> of the 19th </a:t>
            </a:r>
            <a:r>
              <a:rPr lang="nl-NL" i="1" dirty="0" err="1"/>
              <a:t>Nordic</a:t>
            </a:r>
            <a:r>
              <a:rPr lang="nl-NL" i="1" dirty="0"/>
              <a:t> Conference of </a:t>
            </a:r>
            <a:r>
              <a:rPr lang="nl-NL" i="1" dirty="0" err="1"/>
              <a:t>Computational</a:t>
            </a:r>
            <a:r>
              <a:rPr lang="nl-NL" i="1" dirty="0"/>
              <a:t> Linguistics (NODALIDA 2013).</a:t>
            </a:r>
            <a:r>
              <a:rPr lang="nl-NL" dirty="0"/>
              <a:t> NEALT </a:t>
            </a:r>
            <a:r>
              <a:rPr lang="nl-NL" dirty="0" err="1"/>
              <a:t>Proceedings</a:t>
            </a:r>
            <a:r>
              <a:rPr lang="nl-NL" dirty="0"/>
              <a:t> Series 16. Oslo, Norway. pp. 423-428.</a:t>
            </a:r>
            <a:br>
              <a:rPr lang="nl-NL" dirty="0"/>
            </a:br>
            <a:r>
              <a:rPr lang="nl-NL" dirty="0"/>
              <a:t>Liesbeth Augustinus </a:t>
            </a:r>
            <a:r>
              <a:rPr lang="nl-NL" dirty="0" err="1"/>
              <a:t>and</a:t>
            </a:r>
            <a:r>
              <a:rPr lang="nl-NL" dirty="0"/>
              <a:t> Frank Van </a:t>
            </a:r>
            <a:r>
              <a:rPr lang="nl-NL" dirty="0" err="1"/>
              <a:t>Eynde</a:t>
            </a:r>
            <a:r>
              <a:rPr lang="nl-NL" dirty="0"/>
              <a:t> (2012). "A </a:t>
            </a:r>
            <a:r>
              <a:rPr lang="nl-NL" dirty="0" err="1"/>
              <a:t>Treebank-based</a:t>
            </a:r>
            <a:r>
              <a:rPr lang="nl-NL" dirty="0"/>
              <a:t> </a:t>
            </a:r>
            <a:r>
              <a:rPr lang="nl-NL" dirty="0" err="1"/>
              <a:t>Investigation</a:t>
            </a:r>
            <a:r>
              <a:rPr lang="nl-NL" dirty="0"/>
              <a:t> of IPP-triggers in Dutch" Digital Humanities Workshop, Leuven. </a:t>
            </a:r>
            <a:r>
              <a:rPr lang="nl-NL" dirty="0">
                <a:hlinkClick r:id="rId3"/>
              </a:rPr>
              <a:t>[poster]</a:t>
            </a:r>
            <a:endParaRPr lang="en-US" dirty="0" smtClean="0"/>
          </a:p>
          <a:p>
            <a:pPr lvl="1"/>
            <a:r>
              <a:rPr lang="en-US" dirty="0" err="1" smtClean="0"/>
              <a:t>Liesbeth</a:t>
            </a:r>
            <a:r>
              <a:rPr lang="en-US" dirty="0" smtClean="0"/>
              <a:t> Augustinus, Vincent Vandeghinste, and Frank Van Eynde (2012). </a:t>
            </a:r>
            <a:r>
              <a:rPr lang="en-US" dirty="0" smtClean="0">
                <a:hlinkClick r:id="rId4"/>
              </a:rPr>
              <a:t>"Example-Based Treebank Querying"</a:t>
            </a:r>
            <a:r>
              <a:rPr lang="en-US" dirty="0" smtClean="0"/>
              <a:t> In: </a:t>
            </a:r>
            <a:r>
              <a:rPr lang="en-US" i="1" dirty="0" smtClean="0"/>
              <a:t>Proceedings of the 8th International Conference on Language Resources and Evaluation (LREC-2012).</a:t>
            </a:r>
            <a:r>
              <a:rPr lang="en-US" dirty="0" smtClean="0"/>
              <a:t> Istanbul, Turkey.</a:t>
            </a:r>
          </a:p>
          <a:p>
            <a:r>
              <a:rPr lang="en-US" dirty="0" smtClean="0"/>
              <a:t>LASSY:</a:t>
            </a:r>
          </a:p>
          <a:p>
            <a:pPr lvl="1"/>
            <a:r>
              <a:rPr lang="en-US" dirty="0" smtClean="0"/>
              <a:t>Gertjan van Noord, Gosse Bouma, Frank Van Eynde, </a:t>
            </a:r>
            <a:r>
              <a:rPr lang="en-US" dirty="0" err="1" smtClean="0"/>
              <a:t>Daniël</a:t>
            </a:r>
            <a:r>
              <a:rPr lang="en-US" dirty="0" smtClean="0"/>
              <a:t> de Kok, </a:t>
            </a:r>
            <a:r>
              <a:rPr lang="en-US" dirty="0" err="1" smtClean="0"/>
              <a:t>Jelmer</a:t>
            </a:r>
            <a:r>
              <a:rPr lang="en-US" dirty="0" smtClean="0"/>
              <a:t> van der Linde, Ineke Schuurman, Erik Tjong Kim Sang, and Vincent Vandeghinste. (2013). "Large Scale Syntactic Annotation of Written Dutch: Lassy." In: Peter Spyns and Jan Odijk (eds.) </a:t>
            </a:r>
            <a:r>
              <a:rPr lang="en-US" i="1" dirty="0" smtClean="0"/>
              <a:t>Essential Speech and Language Technology for Dutch, Theory and Applications of Natural Language Processing.</a:t>
            </a:r>
            <a:r>
              <a:rPr lang="en-US" dirty="0" smtClean="0"/>
              <a:t> Springer, pp. 147-164.</a:t>
            </a:r>
          </a:p>
          <a:p>
            <a:r>
              <a:rPr lang="en-US" dirty="0" smtClean="0"/>
              <a:t>CGN</a:t>
            </a:r>
          </a:p>
          <a:p>
            <a:pPr lvl="1"/>
            <a:r>
              <a:rPr lang="en-US" dirty="0" smtClean="0"/>
              <a:t>Oostdijk, N., </a:t>
            </a:r>
            <a:r>
              <a:rPr lang="en-US" dirty="0" err="1" smtClean="0"/>
              <a:t>Goedertier</a:t>
            </a:r>
            <a:r>
              <a:rPr lang="en-US" dirty="0" smtClean="0"/>
              <a:t>, W., Van Eynde, F., Boves, L., Martens, J.-P Moortgat, M., and </a:t>
            </a:r>
            <a:r>
              <a:rPr lang="en-US" dirty="0" err="1" smtClean="0"/>
              <a:t>Baayen</a:t>
            </a:r>
            <a:r>
              <a:rPr lang="en-US" dirty="0" smtClean="0"/>
              <a:t>, H. (2002). "Experiences from the Spoken Dutch Corpus Project." In: </a:t>
            </a:r>
            <a:r>
              <a:rPr lang="en-US" i="1" dirty="0" smtClean="0"/>
              <a:t>Proceedings of the 3rd International Conference on Language Resources and Evaluation (LREC-2002)</a:t>
            </a:r>
            <a:r>
              <a:rPr lang="en-US" dirty="0" smtClean="0"/>
              <a:t> Las Palmas, Spain, pp. 340–347.</a:t>
            </a:r>
          </a:p>
          <a:p>
            <a:r>
              <a:rPr lang="en-US" dirty="0" smtClean="0"/>
              <a:t>Alpino</a:t>
            </a:r>
          </a:p>
          <a:p>
            <a:pPr lvl="1"/>
            <a:r>
              <a:rPr lang="en-US" sz="2700" dirty="0" smtClean="0"/>
              <a:t>Gertjan van Noord (2006). "At Last Parsing Is Now Operational" In: TALN 2006, pp. 20-42. </a:t>
            </a:r>
          </a:p>
          <a:p>
            <a:r>
              <a:rPr lang="en-US" sz="3100" dirty="0" smtClean="0"/>
              <a:t>LASSY </a:t>
            </a:r>
            <a:r>
              <a:rPr lang="en-US" sz="3100" dirty="0" err="1" smtClean="0"/>
              <a:t>Annotatie</a:t>
            </a:r>
            <a:endParaRPr lang="en-US" sz="3100" dirty="0" smtClean="0"/>
          </a:p>
          <a:p>
            <a:pPr lvl="1"/>
            <a:r>
              <a:rPr lang="en-US" sz="2700" dirty="0" smtClean="0"/>
              <a:t>Gertjan van Noord, Ineke Schuurman, and Gosse Bouma. (2011). </a:t>
            </a:r>
            <a:r>
              <a:rPr lang="en-US" sz="2700" dirty="0" smtClean="0">
                <a:hlinkClick r:id="rId5"/>
              </a:rPr>
              <a:t>"Lassy </a:t>
            </a:r>
            <a:r>
              <a:rPr lang="en-US" sz="2700" dirty="0" err="1" smtClean="0">
                <a:hlinkClick r:id="rId5"/>
              </a:rPr>
              <a:t>Syntactische</a:t>
            </a:r>
            <a:r>
              <a:rPr lang="en-US" sz="2700" dirty="0" smtClean="0">
                <a:hlinkClick r:id="rId5"/>
              </a:rPr>
              <a:t> </a:t>
            </a:r>
            <a:r>
              <a:rPr lang="en-US" sz="2700" dirty="0" err="1" smtClean="0">
                <a:hlinkClick r:id="rId5"/>
              </a:rPr>
              <a:t>Annotatie</a:t>
            </a:r>
            <a:r>
              <a:rPr lang="en-US" sz="2700" dirty="0" smtClean="0">
                <a:hlinkClick r:id="rId5"/>
              </a:rPr>
              <a:t>"</a:t>
            </a:r>
            <a:endParaRPr lang="en-US" sz="2700" dirty="0" smtClean="0"/>
          </a:p>
          <a:p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41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8513746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endParaRPr lang="en-US" dirty="0" smtClean="0"/>
          </a:p>
          <a:p>
            <a:pPr marL="609600" indent="-609600" eaLnBrk="1" hangingPunct="1">
              <a:buFontTx/>
              <a:buNone/>
            </a:pPr>
            <a:endParaRPr lang="en-US" dirty="0" smtClean="0"/>
          </a:p>
          <a:p>
            <a:pPr marL="609600" indent="-609600" eaLnBrk="1" hangingPunct="1">
              <a:buFontTx/>
              <a:buNone/>
            </a:pPr>
            <a:endParaRPr lang="en-US" dirty="0" smtClean="0"/>
          </a:p>
          <a:p>
            <a:pPr marL="609600" indent="-609600" algn="ctr" eaLnBrk="1" hangingPunct="1">
              <a:buFontTx/>
              <a:buNone/>
            </a:pPr>
            <a:r>
              <a:rPr lang="en-US" sz="5400" dirty="0" smtClean="0"/>
              <a:t>Thanks for your attention!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42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8404638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pPr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33400" y="914400"/>
            <a:ext cx="8077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DO NOT ENTER HERE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43</a:t>
            </a:fld>
            <a:endParaRPr lang="en-GB" noProof="0" dirty="0"/>
          </a:p>
        </p:txBody>
      </p:sp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dirty="0" err="1" smtClean="0"/>
              <a:t>Lotte’s</a:t>
            </a:r>
            <a:r>
              <a:rPr lang="en-US" dirty="0" smtClean="0"/>
              <a:t> examples</a:t>
            </a:r>
          </a:p>
          <a:p>
            <a:pPr lvl="1"/>
            <a:r>
              <a:rPr lang="en-US" dirty="0" smtClean="0"/>
              <a:t> examples of intrusion in verb clusters</a:t>
            </a:r>
          </a:p>
          <a:p>
            <a:pPr lvl="2"/>
            <a:r>
              <a:rPr lang="en-US" dirty="0" smtClean="0"/>
              <a:t>I did a subcase V X V</a:t>
            </a:r>
          </a:p>
          <a:p>
            <a:pPr lvl="1"/>
            <a:r>
              <a:rPr lang="en-US" dirty="0" smtClean="0"/>
              <a:t>Statistics for cluster intrusion/non-intrusion</a:t>
            </a:r>
          </a:p>
          <a:p>
            <a:pPr lvl="2"/>
            <a:r>
              <a:rPr lang="en-US" dirty="0" smtClean="0"/>
              <a:t>I did a specific subcase X </a:t>
            </a:r>
            <a:r>
              <a:rPr lang="en-US" dirty="0" err="1" smtClean="0"/>
              <a:t>Vf</a:t>
            </a:r>
            <a:r>
              <a:rPr lang="en-US" dirty="0" smtClean="0"/>
              <a:t> V v. </a:t>
            </a:r>
            <a:r>
              <a:rPr lang="en-US" dirty="0" err="1" smtClean="0"/>
              <a:t>Vf</a:t>
            </a:r>
            <a:r>
              <a:rPr lang="en-US" dirty="0" smtClean="0"/>
              <a:t> X V</a:t>
            </a:r>
          </a:p>
          <a:p>
            <a:pPr lvl="2"/>
            <a:r>
              <a:rPr lang="en-US" dirty="0" smtClean="0"/>
              <a:t>Mostly in CGN  </a:t>
            </a:r>
            <a:endParaRPr lang="en-US" dirty="0"/>
          </a:p>
          <a:p>
            <a:endParaRPr lang="nl-NL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91680" y="188640"/>
            <a:ext cx="7452320" cy="836712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nl-NL" dirty="0" err="1" smtClean="0"/>
              <a:t>Lotte’s</a:t>
            </a:r>
            <a:r>
              <a:rPr lang="nl-NL" dirty="0" smtClean="0"/>
              <a:t> </a:t>
            </a:r>
            <a:r>
              <a:rPr lang="nl-NL" dirty="0" err="1"/>
              <a:t>examples</a:t>
            </a:r>
            <a:r>
              <a:rPr lang="nl-NL" dirty="0"/>
              <a:t>: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44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03480142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 fontScale="85000" lnSpcReduction="10000"/>
          </a:bodyPr>
          <a:lstStyle/>
          <a:p>
            <a:r>
              <a:rPr lang="nl-NL" dirty="0" err="1" smtClean="0"/>
              <a:t>Lotte’s</a:t>
            </a:r>
            <a:r>
              <a:rPr lang="nl-NL" dirty="0" smtClean="0"/>
              <a:t> </a:t>
            </a:r>
            <a:r>
              <a:rPr lang="nl-NL" dirty="0" err="1" smtClean="0"/>
              <a:t>examples</a:t>
            </a:r>
            <a:r>
              <a:rPr lang="nl-NL" dirty="0" smtClean="0"/>
              <a:t> (</a:t>
            </a:r>
            <a:r>
              <a:rPr lang="nl-NL" dirty="0" err="1" smtClean="0"/>
              <a:t>all</a:t>
            </a:r>
            <a:r>
              <a:rPr lang="nl-NL" dirty="0" smtClean="0"/>
              <a:t> in CGN, 6=5)</a:t>
            </a:r>
          </a:p>
          <a:p>
            <a:pPr marL="971550" lvl="1" indent="-514350">
              <a:buFont typeface="+mj-lt"/>
              <a:buAutoNum type="arabicPeriod"/>
            </a:pPr>
            <a:r>
              <a:rPr lang="nl-NL" dirty="0" smtClean="0">
                <a:hlinkClick r:id="rId2" action="ppaction://hlinksldjump"/>
              </a:rPr>
              <a:t>*(Ik </a:t>
            </a:r>
            <a:r>
              <a:rPr lang="nl-NL" dirty="0">
                <a:hlinkClick r:id="rId2" action="ppaction://hlinksldjump"/>
              </a:rPr>
              <a:t>hoop dat ik er) mag </a:t>
            </a:r>
            <a:r>
              <a:rPr lang="nl-NL" i="1" dirty="0">
                <a:hlinkClick r:id="rId2" action="ppaction://hlinksldjump"/>
              </a:rPr>
              <a:t>in </a:t>
            </a:r>
            <a:r>
              <a:rPr lang="nl-NL" dirty="0">
                <a:hlinkClick r:id="rId2" action="ppaction://hlinksldjump"/>
              </a:rPr>
              <a:t>kijken</a:t>
            </a:r>
            <a:r>
              <a:rPr lang="nl-NL" dirty="0"/>
              <a:t>.  	</a:t>
            </a:r>
            <a:r>
              <a:rPr lang="nl-NL" dirty="0" smtClean="0"/>
              <a:t>****(</a:t>
            </a:r>
            <a:r>
              <a:rPr lang="nl-NL" dirty="0" err="1" smtClean="0"/>
              <a:t>Bz</a:t>
            </a:r>
            <a:r>
              <a:rPr lang="nl-NL" dirty="0" smtClean="0"/>
              <a:t>, </a:t>
            </a:r>
            <a:r>
              <a:rPr lang="nl-NL" dirty="0"/>
              <a:t>1-X-2)</a:t>
            </a:r>
          </a:p>
          <a:p>
            <a:pPr marL="971550" lvl="1" indent="-514350">
              <a:buFont typeface="+mj-lt"/>
              <a:buAutoNum type="arabicPeriod"/>
            </a:pPr>
            <a:r>
              <a:rPr lang="nl-NL" dirty="0" smtClean="0">
                <a:hlinkClick r:id="rId3" action="ppaction://hlinksldjump"/>
              </a:rPr>
              <a:t>*(</a:t>
            </a:r>
            <a:r>
              <a:rPr lang="nl-NL" dirty="0">
                <a:hlinkClick r:id="rId3" action="ppaction://hlinksldjump"/>
              </a:rPr>
              <a:t>Ik zie dat Jan) kan </a:t>
            </a:r>
            <a:r>
              <a:rPr lang="nl-NL" i="1" dirty="0">
                <a:hlinkClick r:id="rId3" action="ppaction://hlinksldjump"/>
              </a:rPr>
              <a:t>een schuur </a:t>
            </a:r>
            <a:r>
              <a:rPr lang="nl-NL" dirty="0">
                <a:hlinkClick r:id="rId3" action="ppaction://hlinksldjump"/>
              </a:rPr>
              <a:t>bouwen.</a:t>
            </a:r>
            <a:r>
              <a:rPr lang="nl-NL" dirty="0"/>
              <a:t>  	</a:t>
            </a:r>
            <a:r>
              <a:rPr lang="nl-NL" dirty="0" smtClean="0"/>
              <a:t>(</a:t>
            </a:r>
            <a:r>
              <a:rPr lang="nl-NL" dirty="0" err="1" smtClean="0"/>
              <a:t>Bz</a:t>
            </a:r>
            <a:r>
              <a:rPr lang="nl-NL" dirty="0" smtClean="0"/>
              <a:t>,</a:t>
            </a:r>
            <a:r>
              <a:rPr lang="nl-NL" dirty="0"/>
              <a:t> 1-X-2)</a:t>
            </a:r>
          </a:p>
          <a:p>
            <a:pPr marL="971550" lvl="1" indent="-514350">
              <a:buFont typeface="+mj-lt"/>
              <a:buAutoNum type="arabicPeriod"/>
            </a:pPr>
            <a:r>
              <a:rPr lang="nl-NL" dirty="0" smtClean="0">
                <a:hlinkClick r:id="rId4" action="ppaction://hlinksldjump"/>
              </a:rPr>
              <a:t>*(</a:t>
            </a:r>
            <a:r>
              <a:rPr lang="nl-NL" dirty="0">
                <a:hlinkClick r:id="rId4" action="ppaction://hlinksldjump"/>
              </a:rPr>
              <a:t>Ik denk dat Jan Marie) had </a:t>
            </a:r>
            <a:r>
              <a:rPr lang="nl-NL" i="1" dirty="0">
                <a:hlinkClick r:id="rId4" action="ppaction://hlinksldjump"/>
              </a:rPr>
              <a:t>op </a:t>
            </a:r>
            <a:r>
              <a:rPr lang="nl-NL" dirty="0">
                <a:hlinkClick r:id="rId4" action="ppaction://hlinksldjump"/>
              </a:rPr>
              <a:t>willen bellen</a:t>
            </a:r>
            <a:r>
              <a:rPr lang="nl-NL" dirty="0" smtClean="0"/>
              <a:t>.(</a:t>
            </a:r>
            <a:r>
              <a:rPr lang="nl-NL" dirty="0" err="1" smtClean="0"/>
              <a:t>Bz</a:t>
            </a:r>
            <a:r>
              <a:rPr lang="nl-NL" dirty="0" smtClean="0"/>
              <a:t>, </a:t>
            </a:r>
            <a:r>
              <a:rPr lang="nl-NL" dirty="0"/>
              <a:t>1-X-2-3)</a:t>
            </a:r>
          </a:p>
          <a:p>
            <a:pPr marL="971550" lvl="1" indent="-514350">
              <a:buFont typeface="+mj-lt"/>
              <a:buAutoNum type="arabicPeriod"/>
            </a:pPr>
            <a:r>
              <a:rPr lang="nl-NL" dirty="0" smtClean="0">
                <a:hlinkClick r:id="rId5" action="ppaction://hlinksldjump"/>
              </a:rPr>
              <a:t>(</a:t>
            </a:r>
            <a:r>
              <a:rPr lang="nl-NL" dirty="0">
                <a:hlinkClick r:id="rId5" action="ppaction://hlinksldjump"/>
              </a:rPr>
              <a:t>Ik hoop dat Jan) zal gaan </a:t>
            </a:r>
            <a:r>
              <a:rPr lang="nl-NL" i="1" dirty="0">
                <a:hlinkClick r:id="rId5" action="ppaction://hlinksldjump"/>
              </a:rPr>
              <a:t>naakt </a:t>
            </a:r>
            <a:r>
              <a:rPr lang="nl-NL" dirty="0">
                <a:hlinkClick r:id="rId5" action="ppaction://hlinksldjump"/>
              </a:rPr>
              <a:t>zwemmen</a:t>
            </a:r>
            <a:r>
              <a:rPr lang="nl-NL" dirty="0"/>
              <a:t>.	(</a:t>
            </a:r>
            <a:r>
              <a:rPr lang="nl-NL" dirty="0" err="1" smtClean="0"/>
              <a:t>Bz</a:t>
            </a:r>
            <a:r>
              <a:rPr lang="nl-NL" dirty="0" smtClean="0"/>
              <a:t>, </a:t>
            </a:r>
            <a:r>
              <a:rPr lang="nl-NL" dirty="0"/>
              <a:t>1-2-X-3)</a:t>
            </a:r>
          </a:p>
          <a:p>
            <a:pPr marL="971550" lvl="1" indent="-514350">
              <a:buFont typeface="+mj-lt"/>
              <a:buAutoNum type="arabicPeriod"/>
            </a:pPr>
            <a:r>
              <a:rPr lang="nl-NL" dirty="0" smtClean="0">
                <a:hlinkClick r:id="rId6" action="ppaction://hlinksldjump"/>
              </a:rPr>
              <a:t>(</a:t>
            </a:r>
            <a:r>
              <a:rPr lang="nl-NL" dirty="0">
                <a:hlinkClick r:id="rId6" action="ppaction://hlinksldjump"/>
              </a:rPr>
              <a:t>De bakker moet) gaan </a:t>
            </a:r>
            <a:r>
              <a:rPr lang="nl-NL" i="1" dirty="0">
                <a:hlinkClick r:id="rId6" action="ppaction://hlinksldjump"/>
              </a:rPr>
              <a:t>brood </a:t>
            </a:r>
            <a:r>
              <a:rPr lang="nl-NL" dirty="0">
                <a:hlinkClick r:id="rId6" action="ppaction://hlinksldjump"/>
              </a:rPr>
              <a:t>bakken</a:t>
            </a:r>
            <a:r>
              <a:rPr lang="nl-NL" dirty="0"/>
              <a:t>. 		(</a:t>
            </a:r>
            <a:r>
              <a:rPr lang="nl-NL" dirty="0" smtClean="0"/>
              <a:t>Hz, </a:t>
            </a:r>
            <a:r>
              <a:rPr lang="nl-NL" i="1" dirty="0"/>
              <a:t>1-</a:t>
            </a:r>
            <a:r>
              <a:rPr lang="nl-NL" dirty="0"/>
              <a:t>2-X-3)</a:t>
            </a:r>
          </a:p>
          <a:p>
            <a:pPr marL="971550" lvl="1" indent="-514350">
              <a:buFont typeface="+mj-lt"/>
              <a:buAutoNum type="arabicPeriod"/>
            </a:pPr>
            <a:r>
              <a:rPr lang="nl-NL" dirty="0" smtClean="0"/>
              <a:t>(</a:t>
            </a:r>
            <a:r>
              <a:rPr lang="nl-NL" dirty="0"/>
              <a:t>Een leraar moet goed) kunnen </a:t>
            </a:r>
            <a:r>
              <a:rPr lang="nl-NL" i="1" dirty="0"/>
              <a:t>les</a:t>
            </a:r>
            <a:r>
              <a:rPr lang="nl-NL" dirty="0"/>
              <a:t> geven. 	(</a:t>
            </a:r>
            <a:r>
              <a:rPr lang="nl-NL" dirty="0" smtClean="0"/>
              <a:t>Hz,</a:t>
            </a:r>
            <a:r>
              <a:rPr lang="nl-NL" dirty="0"/>
              <a:t> </a:t>
            </a:r>
            <a:r>
              <a:rPr lang="nl-NL" i="1" dirty="0"/>
              <a:t>1-</a:t>
            </a:r>
            <a:r>
              <a:rPr lang="nl-NL" dirty="0"/>
              <a:t>2-X-3)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91680" y="188640"/>
            <a:ext cx="7452320" cy="836712"/>
          </a:xfrm>
        </p:spPr>
        <p:txBody>
          <a:bodyPr/>
          <a:lstStyle/>
          <a:p>
            <a:r>
              <a:rPr lang="en-US" dirty="0" err="1" smtClean="0"/>
              <a:t>Lotte’s</a:t>
            </a:r>
            <a:r>
              <a:rPr lang="en-US" dirty="0" smtClean="0"/>
              <a:t> examples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45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74249831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nl-NL" dirty="0" smtClean="0"/>
              <a:t>Lotte: </a:t>
            </a:r>
            <a:r>
              <a:rPr lang="nl-NL" dirty="0" err="1" smtClean="0"/>
              <a:t>nonintrusion</a:t>
            </a:r>
            <a:r>
              <a:rPr lang="nl-NL" dirty="0" smtClean="0"/>
              <a:t>: X </a:t>
            </a:r>
            <a:r>
              <a:rPr lang="nl-NL" dirty="0" err="1" smtClean="0"/>
              <a:t>Vf</a:t>
            </a:r>
            <a:r>
              <a:rPr lang="nl-NL" dirty="0" smtClean="0"/>
              <a:t> V </a:t>
            </a:r>
            <a:r>
              <a:rPr lang="nl-NL" dirty="0" err="1" smtClean="0"/>
              <a:t>v</a:t>
            </a:r>
            <a:r>
              <a:rPr lang="nl-NL" dirty="0" smtClean="0"/>
              <a:t>. </a:t>
            </a:r>
            <a:r>
              <a:rPr lang="nl-NL" dirty="0" err="1" smtClean="0"/>
              <a:t>Vf</a:t>
            </a:r>
            <a:r>
              <a:rPr lang="nl-NL" dirty="0" smtClean="0"/>
              <a:t> X V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91680" y="188640"/>
            <a:ext cx="7452320" cy="836712"/>
          </a:xfrm>
        </p:spPr>
        <p:txBody>
          <a:bodyPr/>
          <a:lstStyle/>
          <a:p>
            <a:r>
              <a:rPr lang="en-US" dirty="0" err="1" smtClean="0"/>
              <a:t>Lotte’s</a:t>
            </a:r>
            <a:r>
              <a:rPr lang="en-US" dirty="0" smtClean="0"/>
              <a:t> Examples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46</a:t>
            </a:fld>
            <a:endParaRPr lang="en-GB" noProof="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234671"/>
              </p:ext>
            </p:extLst>
          </p:nvPr>
        </p:nvGraphicFramePr>
        <p:xfrm>
          <a:off x="467544" y="2420888"/>
          <a:ext cx="7704856" cy="3125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265"/>
                <a:gridCol w="2101325"/>
                <a:gridCol w="3884266"/>
              </a:tblGrid>
              <a:tr h="446450">
                <a:tc>
                  <a:txBody>
                    <a:bodyPr/>
                    <a:lstStyle/>
                    <a:p>
                      <a:r>
                        <a:rPr lang="en-US" dirty="0" smtClean="0"/>
                        <a:t>CGN (130k sent)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 V </a:t>
                      </a:r>
                      <a:r>
                        <a:rPr lang="en-US" dirty="0" err="1" smtClean="0"/>
                        <a:t>V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 X V</a:t>
                      </a:r>
                      <a:endParaRPr lang="nl-NL" dirty="0"/>
                    </a:p>
                  </a:txBody>
                  <a:tcPr/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obj</a:t>
                      </a:r>
                      <a:r>
                        <a:rPr lang="en-US" dirty="0" smtClean="0"/>
                        <a:t>/N (bare)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hlinkClick r:id="rId3" action="ppaction://hlinksldjump"/>
                        </a:rPr>
                        <a:t>140(138)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hlinkClick r:id="rId4" action="ppaction://hlinksldjump"/>
                        </a:rPr>
                        <a:t>*10(10)</a:t>
                      </a:r>
                      <a:endParaRPr lang="nl-NL" dirty="0"/>
                    </a:p>
                  </a:txBody>
                  <a:tcPr/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en-US" dirty="0" smtClean="0"/>
                        <a:t>Mod/</a:t>
                      </a:r>
                      <a:r>
                        <a:rPr lang="en-US" dirty="0" err="1" smtClean="0"/>
                        <a:t>Adj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hlinkClick r:id="rId5" action="ppaction://hlinksldjump"/>
                        </a:rPr>
                        <a:t>144(143</a:t>
                      </a:r>
                      <a:r>
                        <a:rPr lang="en-US" dirty="0" smtClean="0"/>
                        <a:t>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hlinkClick r:id="rId6" action="ppaction://hlinksldjump"/>
                        </a:rPr>
                        <a:t>*7(7)</a:t>
                      </a:r>
                      <a:endParaRPr lang="nl-NL" dirty="0"/>
                    </a:p>
                  </a:txBody>
                  <a:tcPr/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Predc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adj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hlinkClick r:id="rId7" action="ppaction://hlinksldjump"/>
                        </a:rPr>
                        <a:t>73(70)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hlinkClick r:id="rId8" action="ppaction://hlinksldjump"/>
                        </a:rPr>
                        <a:t>*11(11)</a:t>
                      </a:r>
                      <a:endParaRPr lang="nl-NL" dirty="0"/>
                    </a:p>
                  </a:txBody>
                  <a:tcPr/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Prt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hlinkClick r:id="rId9" action="ppaction://hlinksldjump"/>
                        </a:rPr>
                        <a:t>137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hlinkClick r:id="rId10" action="ppaction://hlinksldjump"/>
                        </a:rPr>
                        <a:t>*1(1)</a:t>
                      </a:r>
                      <a:r>
                        <a:rPr lang="en-US" dirty="0" smtClean="0"/>
                        <a:t>		 V XV: ???</a:t>
                      </a:r>
                      <a:endParaRPr lang="nl-NL" dirty="0"/>
                    </a:p>
                  </a:txBody>
                  <a:tcPr/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Prt</a:t>
                      </a:r>
                      <a:r>
                        <a:rPr lang="en-US" dirty="0" smtClean="0"/>
                        <a:t> (LASSY)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hlinkClick r:id="rId11" action="ppaction://hlinksldjump"/>
                        </a:rPr>
                        <a:t> 94(91)</a:t>
                      </a:r>
                      <a:endParaRPr lang="nl-N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hlinkClick r:id="rId12" action="ppaction://hlinksldjump"/>
                        </a:rPr>
                        <a:t>*4(4)</a:t>
                      </a:r>
                      <a:r>
                        <a:rPr lang="en-US" baseline="0" dirty="0" smtClean="0"/>
                        <a:t>		V XV: **</a:t>
                      </a:r>
                      <a:r>
                        <a:rPr lang="en-US" baseline="0" dirty="0" smtClean="0">
                          <a:hlinkClick r:id="rId13" action="ppaction://hlinksldjump"/>
                        </a:rPr>
                        <a:t>600(596)</a:t>
                      </a:r>
                      <a:endParaRPr lang="nl-NL" dirty="0" smtClean="0"/>
                    </a:p>
                  </a:txBody>
                  <a:tcPr/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en-US" dirty="0" smtClean="0"/>
                        <a:t>Prep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hlinkClick r:id="rId14" action="ppaction://hlinksldjump"/>
                        </a:rPr>
                        <a:t>38(38)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hlinkClick r:id="rId14" action="ppaction://hlinksldjump"/>
                        </a:rPr>
                        <a:t>14(14)</a:t>
                      </a:r>
                      <a:endParaRPr lang="nl-N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 descr="C:\Temp\Temporary Internet Files\Content.IE5\9YMW10TY\MC900442134[1]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1359378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dirty="0" err="1" smtClean="0">
                <a:hlinkClick r:id="rId2" action="ppaction://hlinksldjump"/>
              </a:rPr>
              <a:t>Wie</a:t>
            </a:r>
            <a:r>
              <a:rPr lang="en-US" dirty="0" smtClean="0">
                <a:hlinkClick r:id="rId2" action="ppaction://hlinksldjump"/>
              </a:rPr>
              <a:t> </a:t>
            </a:r>
            <a:r>
              <a:rPr lang="en-US" dirty="0" err="1" smtClean="0">
                <a:hlinkClick r:id="rId2" action="ppaction://hlinksldjump"/>
              </a:rPr>
              <a:t>komt</a:t>
            </a:r>
            <a:r>
              <a:rPr lang="en-US" dirty="0" smtClean="0">
                <a:hlinkClick r:id="rId2" action="ppaction://hlinksldjump"/>
              </a:rPr>
              <a:t> </a:t>
            </a:r>
            <a:r>
              <a:rPr lang="en-US" dirty="0" err="1" smtClean="0">
                <a:hlinkClick r:id="rId2" action="ppaction://hlinksldjump"/>
              </a:rPr>
              <a:t>er</a:t>
            </a:r>
            <a:r>
              <a:rPr lang="en-US" dirty="0" smtClean="0">
                <a:hlinkClick r:id="rId2" action="ppaction://hlinksldjump"/>
              </a:rPr>
              <a:t>?</a:t>
            </a:r>
            <a:endParaRPr lang="en-US" dirty="0" smtClean="0"/>
          </a:p>
          <a:p>
            <a:r>
              <a:rPr lang="en-US" dirty="0" smtClean="0">
                <a:hlinkClick r:id="rId3" action="ppaction://hlinksldjump"/>
              </a:rPr>
              <a:t>*</a:t>
            </a:r>
            <a:r>
              <a:rPr lang="en-US" dirty="0" err="1" smtClean="0">
                <a:hlinkClick r:id="rId3" action="ppaction://hlinksldjump"/>
              </a:rPr>
              <a:t>Wie</a:t>
            </a:r>
            <a:r>
              <a:rPr lang="en-US" dirty="0" smtClean="0">
                <a:hlinkClick r:id="rId3" action="ppaction://hlinksldjump"/>
              </a:rPr>
              <a:t> </a:t>
            </a:r>
            <a:r>
              <a:rPr lang="en-US" dirty="0" err="1" smtClean="0">
                <a:hlinkClick r:id="rId3" action="ppaction://hlinksldjump"/>
              </a:rPr>
              <a:t>denk</a:t>
            </a:r>
            <a:r>
              <a:rPr lang="en-US" dirty="0" smtClean="0">
                <a:hlinkClick r:id="rId3" action="ppaction://hlinksldjump"/>
              </a:rPr>
              <a:t> je </a:t>
            </a:r>
            <a:r>
              <a:rPr lang="en-US" dirty="0" err="1" smtClean="0">
                <a:hlinkClick r:id="rId3" action="ppaction://hlinksldjump"/>
              </a:rPr>
              <a:t>dat</a:t>
            </a:r>
            <a:r>
              <a:rPr lang="en-US" dirty="0" smtClean="0">
                <a:hlinkClick r:id="rId3" action="ppaction://hlinksldjump"/>
              </a:rPr>
              <a:t> </a:t>
            </a:r>
            <a:r>
              <a:rPr lang="en-US" dirty="0" err="1" smtClean="0">
                <a:hlinkClick r:id="rId3" action="ppaction://hlinksldjump"/>
              </a:rPr>
              <a:t>er</a:t>
            </a:r>
            <a:r>
              <a:rPr lang="en-US" dirty="0" smtClean="0">
                <a:hlinkClick r:id="rId3" action="ppaction://hlinksldjump"/>
              </a:rPr>
              <a:t> </a:t>
            </a:r>
            <a:r>
              <a:rPr lang="en-US" dirty="0" err="1" smtClean="0">
                <a:hlinkClick r:id="rId3" action="ppaction://hlinksldjump"/>
              </a:rPr>
              <a:t>komt</a:t>
            </a:r>
            <a:r>
              <a:rPr lang="en-US" dirty="0" smtClean="0">
                <a:hlinkClick r:id="rId3" action="ppaction://hlinksldjump"/>
              </a:rPr>
              <a:t>?</a:t>
            </a:r>
            <a:endParaRPr lang="en-US" dirty="0"/>
          </a:p>
          <a:p>
            <a:r>
              <a:rPr lang="en-US" dirty="0" smtClean="0">
                <a:hlinkClick r:id="rId4" action="ppaction://hlinksldjump"/>
              </a:rPr>
              <a:t>***</a:t>
            </a:r>
            <a:r>
              <a:rPr lang="en-US" dirty="0" err="1" smtClean="0">
                <a:hlinkClick r:id="rId4" action="ppaction://hlinksldjump"/>
              </a:rPr>
              <a:t>Wie</a:t>
            </a:r>
            <a:r>
              <a:rPr lang="en-US" dirty="0" smtClean="0">
                <a:hlinkClick r:id="rId4" action="ppaction://hlinksldjump"/>
              </a:rPr>
              <a:t> </a:t>
            </a:r>
            <a:r>
              <a:rPr lang="en-US" dirty="0" err="1" smtClean="0">
                <a:hlinkClick r:id="rId4" action="ppaction://hlinksldjump"/>
              </a:rPr>
              <a:t>komt</a:t>
            </a:r>
            <a:r>
              <a:rPr lang="en-US" dirty="0" smtClean="0">
                <a:hlinkClick r:id="rId4" action="ppaction://hlinksldjump"/>
              </a:rPr>
              <a:t>?</a:t>
            </a:r>
            <a:endParaRPr lang="en-US" dirty="0" smtClean="0"/>
          </a:p>
          <a:p>
            <a:r>
              <a:rPr lang="en-US" dirty="0" smtClean="0">
                <a:hlinkClick r:id="rId5" action="ppaction://hlinksldjump"/>
              </a:rPr>
              <a:t>***</a:t>
            </a:r>
            <a:r>
              <a:rPr lang="en-US" dirty="0" err="1" smtClean="0">
                <a:hlinkClick r:id="rId5" action="ppaction://hlinksldjump"/>
              </a:rPr>
              <a:t>Wie</a:t>
            </a:r>
            <a:r>
              <a:rPr lang="en-US" dirty="0" smtClean="0">
                <a:hlinkClick r:id="rId5" action="ppaction://hlinksldjump"/>
              </a:rPr>
              <a:t> </a:t>
            </a:r>
            <a:r>
              <a:rPr lang="en-US" dirty="0" err="1" smtClean="0">
                <a:hlinkClick r:id="rId5" action="ppaction://hlinksldjump"/>
              </a:rPr>
              <a:t>denk</a:t>
            </a:r>
            <a:r>
              <a:rPr lang="en-US" dirty="0" smtClean="0">
                <a:hlinkClick r:id="rId5" action="ppaction://hlinksldjump"/>
              </a:rPr>
              <a:t> je </a:t>
            </a:r>
            <a:r>
              <a:rPr lang="en-US" dirty="0" err="1" smtClean="0">
                <a:hlinkClick r:id="rId5" action="ppaction://hlinksldjump"/>
              </a:rPr>
              <a:t>dat</a:t>
            </a:r>
            <a:r>
              <a:rPr lang="en-US" dirty="0" smtClean="0">
                <a:hlinkClick r:id="rId5" action="ppaction://hlinksldjump"/>
              </a:rPr>
              <a:t> </a:t>
            </a:r>
            <a:r>
              <a:rPr lang="en-US" dirty="0" err="1" smtClean="0">
                <a:hlinkClick r:id="rId5" action="ppaction://hlinksldjump"/>
              </a:rPr>
              <a:t>komt</a:t>
            </a:r>
            <a:r>
              <a:rPr lang="en-US" dirty="0" smtClean="0">
                <a:hlinkClick r:id="rId5" action="ppaction://hlinksldjump"/>
              </a:rPr>
              <a:t>?</a:t>
            </a:r>
            <a:endParaRPr lang="nl-NL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91680" y="188640"/>
            <a:ext cx="7452320" cy="836712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nl-NL" dirty="0" smtClean="0"/>
              <a:t>Heidi/</a:t>
            </a:r>
            <a:r>
              <a:rPr lang="nl-NL" dirty="0" err="1" smtClean="0"/>
              <a:t>Franca’s</a:t>
            </a:r>
            <a:r>
              <a:rPr lang="nl-NL" dirty="0" smtClean="0"/>
              <a:t> </a:t>
            </a:r>
            <a:r>
              <a:rPr lang="nl-NL" dirty="0" err="1"/>
              <a:t>examples</a:t>
            </a:r>
            <a:r>
              <a:rPr lang="nl-NL" dirty="0"/>
              <a:t>: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47</a:t>
            </a:fld>
            <a:endParaRPr lang="en-GB" noProof="0" dirty="0"/>
          </a:p>
        </p:txBody>
      </p:sp>
      <p:pic>
        <p:nvPicPr>
          <p:cNvPr id="6" name="Picture 2" descr="C:\Temp\Temporary Internet Files\Content.IE5\9YMW10TY\MC900442134[1]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5493139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Actual use of the search facilities leads to suggestions for improvements, e.g.</a:t>
            </a:r>
          </a:p>
          <a:p>
            <a:pPr lvl="1"/>
            <a:r>
              <a:rPr lang="en-US" sz="1600" dirty="0" smtClean="0"/>
              <a:t>Selection of inflection (extended PoS) in GrETEL was originally not possible (and is still not possible) for LASSY-Small but has been added for search in CGN</a:t>
            </a:r>
          </a:p>
          <a:p>
            <a:pPr lvl="1"/>
            <a:r>
              <a:rPr lang="en-US" sz="1600" dirty="0" smtClean="0"/>
              <a:t>In the Dutch CGN/SONAR (</a:t>
            </a:r>
            <a:r>
              <a:rPr lang="en-US" sz="1600" i="1" dirty="0" smtClean="0"/>
              <a:t>de facto</a:t>
            </a:r>
            <a:r>
              <a:rPr lang="en-US" sz="1600" dirty="0" smtClean="0"/>
              <a:t> standard ) PoS tagging system one cannot easily express ‘definite determiner’ (only as a complex regular expression over PoS tags): a special facility for this is required</a:t>
            </a:r>
          </a:p>
          <a:p>
            <a:pPr lvl="1"/>
            <a:r>
              <a:rPr lang="en-US" sz="1600" dirty="0" smtClean="0"/>
              <a:t>The Dutch CGN/SONAR (</a:t>
            </a:r>
            <a:r>
              <a:rPr lang="en-US" sz="1600" i="1" dirty="0" smtClean="0"/>
              <a:t>de facto</a:t>
            </a:r>
            <a:r>
              <a:rPr lang="en-US" sz="1600" dirty="0" smtClean="0"/>
              <a:t> standard ) Pos tagging system  uses, for adjectives, the ø-form tag for cases where the distinction between e-form and ø-form is neutralized. This is not incorrect but a facility to distinguish the two would be very desirable (and this is possible by making use of the CGN lexicon and/or the CELEX lexicon</a:t>
            </a:r>
          </a:p>
          <a:p>
            <a:pPr lvl="1"/>
            <a:r>
              <a:rPr lang="en-US" sz="1600" dirty="0" smtClean="0"/>
              <a:t>Idem for adjectives that have an e-form identical to a ø-form because of phonological reasons (adjectives ending in two syllables headed by schwa)</a:t>
            </a:r>
          </a:p>
          <a:p>
            <a:pPr lvl="1"/>
            <a:r>
              <a:rPr lang="en-US" sz="1600" dirty="0" smtClean="0"/>
              <a:t>Zero-inflection in MIMORE is represented by absence of an inflection tag. That makes search for such examples very difficult and requires either a NOT-operator (which is not there) or explicit tagging of absence of inflection 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 Suggestions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48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US" sz="16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 Suggestions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49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The CLARIN infrastructure offers services so that a researcher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Can find all data relevant for the research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Can find all tools and services relevant for the research</a:t>
            </a:r>
          </a:p>
          <a:p>
            <a:pPr lvl="1">
              <a:lnSpc>
                <a:spcPct val="80000"/>
              </a:lnSpc>
            </a:pPr>
            <a:r>
              <a:rPr lang="en-US" b="1" dirty="0" smtClean="0"/>
              <a:t>Can apply the tools and services to the data without any technical background or ad-hoc adaptations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Can store data and tools resulting from the research</a:t>
            </a:r>
          </a:p>
          <a:p>
            <a:pPr lvl="1" algn="ctr">
              <a:lnSpc>
                <a:spcPct val="80000"/>
              </a:lnSpc>
              <a:buNone/>
            </a:pPr>
            <a:r>
              <a:rPr lang="en-US" dirty="0" smtClean="0"/>
              <a:t>via one portal </a:t>
            </a:r>
          </a:p>
          <a:p>
            <a:pPr>
              <a:lnSpc>
                <a:spcPct val="80000"/>
              </a:lnSpc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CLARIN Infrastructure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5</a:t>
            </a:fld>
            <a:endParaRPr lang="en-GB" noProof="0" dirty="0"/>
          </a:p>
        </p:txBody>
      </p:sp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US" sz="16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 Suggestions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50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US" sz="16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 Suggestions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51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US" sz="16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 Suggestions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52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324528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endParaRPr lang="en-US" sz="16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 Suggestions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53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726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VLO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54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619235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Doen</a:t>
            </a:r>
            <a:r>
              <a:rPr lang="en-US" dirty="0" smtClean="0"/>
              <a:t> Causative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55</a:t>
            </a:fld>
            <a:endParaRPr lang="en-GB" noProof="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7885237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Doen</a:t>
            </a:r>
            <a:r>
              <a:rPr lang="en-US" dirty="0" smtClean="0"/>
              <a:t> Causative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56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04648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05696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Doen</a:t>
            </a:r>
            <a:r>
              <a:rPr lang="en-US" dirty="0" smtClean="0"/>
              <a:t> Causative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57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244319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Doen</a:t>
            </a:r>
            <a:r>
              <a:rPr lang="en-US" dirty="0" smtClean="0"/>
              <a:t> Causative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58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575" y="-228600"/>
            <a:ext cx="1190617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23414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Doen</a:t>
            </a:r>
            <a:r>
              <a:rPr lang="en-US" dirty="0" smtClean="0"/>
              <a:t> Causative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59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None/>
            </a:pPr>
            <a:endParaRPr lang="en-US" dirty="0" smtClean="0">
              <a:hlinkClick r:id="rId2"/>
            </a:endParaRPr>
          </a:p>
          <a:p>
            <a:pPr>
              <a:lnSpc>
                <a:spcPct val="80000"/>
              </a:lnSpc>
            </a:pPr>
            <a:r>
              <a:rPr lang="en-US" dirty="0" smtClean="0"/>
              <a:t>CLARIN-NL Portal 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under construction</a:t>
            </a:r>
          </a:p>
          <a:p>
            <a:pPr lvl="1">
              <a:lnSpc>
                <a:spcPct val="80000"/>
              </a:lnSpc>
            </a:pPr>
            <a:r>
              <a:rPr lang="en-US" dirty="0">
                <a:hlinkClick r:id="rId3"/>
              </a:rPr>
              <a:t>This page </a:t>
            </a:r>
            <a:r>
              <a:rPr lang="en-US" dirty="0" smtClean="0"/>
              <a:t>brief </a:t>
            </a:r>
            <a:r>
              <a:rPr lang="en-US" dirty="0"/>
              <a:t>overview </a:t>
            </a:r>
            <a:r>
              <a:rPr lang="en-US" dirty="0" smtClean="0"/>
              <a:t>CLARIN-NL results:</a:t>
            </a:r>
          </a:p>
          <a:p>
            <a:pPr lvl="2">
              <a:lnSpc>
                <a:spcPct val="80000"/>
              </a:lnSpc>
            </a:pPr>
            <a:r>
              <a:rPr lang="en-US" dirty="0" smtClean="0">
                <a:hlinkClick r:id="rId3"/>
              </a:rPr>
              <a:t>http://www.clarin.nl/node/404</a:t>
            </a:r>
            <a:r>
              <a:rPr lang="en-US" dirty="0" smtClean="0"/>
              <a:t> </a:t>
            </a:r>
            <a:endParaRPr lang="en-US" dirty="0" smtClean="0"/>
          </a:p>
          <a:p>
            <a:pPr lvl="1">
              <a:lnSpc>
                <a:spcPct val="80000"/>
              </a:lnSpc>
            </a:pPr>
            <a:r>
              <a:rPr lang="en-US" dirty="0" smtClean="0"/>
              <a:t>for (</a:t>
            </a:r>
            <a:r>
              <a:rPr lang="en-US" dirty="0" err="1" smtClean="0"/>
              <a:t>morpho</a:t>
            </a:r>
            <a:r>
              <a:rPr lang="en-US" dirty="0" smtClean="0"/>
              <a:t>-)syntactic search also </a:t>
            </a:r>
            <a:r>
              <a:rPr lang="en-US" dirty="0" smtClean="0">
                <a:hlinkClick r:id="rId4" action="ppaction://hlinksldjump"/>
              </a:rPr>
              <a:t>in this </a:t>
            </a:r>
            <a:r>
              <a:rPr lang="en-US" dirty="0" err="1" smtClean="0">
                <a:hlinkClick r:id="rId4" action="ppaction://hlinksldjump"/>
              </a:rPr>
              <a:t>ppt</a:t>
            </a:r>
            <a:endParaRPr lang="en-US" dirty="0"/>
          </a:p>
          <a:p>
            <a:pPr>
              <a:lnSpc>
                <a:spcPct val="80000"/>
              </a:lnSpc>
            </a:pPr>
            <a:r>
              <a:rPr lang="en-US" dirty="0" smtClean="0"/>
              <a:t>CLARIN Data and tools (from all over Europe):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hlinkClick r:id="rId2"/>
              </a:rPr>
              <a:t>Virtual Language Observatory</a:t>
            </a:r>
            <a:endParaRPr lang="en-US" dirty="0"/>
          </a:p>
          <a:p>
            <a:pPr lvl="2">
              <a:lnSpc>
                <a:spcPct val="80000"/>
              </a:lnSpc>
            </a:pPr>
            <a:r>
              <a:rPr lang="en-US" dirty="0"/>
              <a:t>Browsing and faceted search for data</a:t>
            </a:r>
          </a:p>
          <a:p>
            <a:pPr lvl="2">
              <a:lnSpc>
                <a:spcPct val="80000"/>
              </a:lnSpc>
            </a:pPr>
            <a:r>
              <a:rPr lang="en-US" dirty="0"/>
              <a:t>Geographical navigation over data </a:t>
            </a:r>
          </a:p>
          <a:p>
            <a:pPr lvl="1"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CLARIN Infrastructure</a:t>
            </a:r>
            <a:endParaRPr lang="en-US" sz="2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6</a:t>
            </a:fld>
            <a:endParaRPr lang="en-GB" noProof="0" dirty="0"/>
          </a:p>
        </p:txBody>
      </p:sp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bijvoeglijk</a:t>
            </a:r>
            <a:r>
              <a:rPr lang="en-US" dirty="0" smtClean="0"/>
              <a:t> </a:t>
            </a:r>
            <a:r>
              <a:rPr lang="en-US" dirty="0" err="1" smtClean="0"/>
              <a:t>naamwoord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60</a:t>
            </a:fld>
            <a:endParaRPr lang="en-GB" noProof="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67288987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Bijvoeglijk</a:t>
            </a:r>
            <a:r>
              <a:rPr lang="en-US" dirty="0" smtClean="0"/>
              <a:t> </a:t>
            </a:r>
            <a:r>
              <a:rPr lang="en-US" dirty="0" err="1" smtClean="0"/>
              <a:t>naamwoord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61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48664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927477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Bijvoeglijk</a:t>
            </a:r>
            <a:r>
              <a:rPr lang="en-US" dirty="0" smtClean="0"/>
              <a:t> </a:t>
            </a:r>
            <a:r>
              <a:rPr lang="en-US" dirty="0" err="1" smtClean="0"/>
              <a:t>naamwoord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62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28584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07336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bijvoeglijk</a:t>
            </a:r>
            <a:r>
              <a:rPr lang="en-US" dirty="0" smtClean="0"/>
              <a:t> </a:t>
            </a:r>
            <a:r>
              <a:rPr lang="en-US" dirty="0" err="1" smtClean="0"/>
              <a:t>naamwoord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63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23"/>
            <a:ext cx="9324528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84633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Bijvoeglijk</a:t>
            </a:r>
            <a:r>
              <a:rPr lang="en-US" dirty="0" smtClean="0"/>
              <a:t> </a:t>
            </a:r>
            <a:r>
              <a:rPr lang="en-US" dirty="0" err="1" smtClean="0"/>
              <a:t>naamwoord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64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508361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Start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Circumpositions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65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6313967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Circumpositions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66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6792" y="6638"/>
            <a:ext cx="12889432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978023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Circumpositions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67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268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819969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Circumpositions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68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89248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0307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Circumpositions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69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48165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Context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800" b="1" dirty="0" smtClean="0"/>
              <a:t>GrETEL and </a:t>
            </a:r>
            <a:r>
              <a:rPr lang="en-US" sz="2800" b="1" dirty="0" err="1" smtClean="0"/>
              <a:t>Treebanks</a:t>
            </a:r>
            <a:endParaRPr lang="en-US" sz="2800" b="1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Example Parse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Searching in treebanks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Searching with GrETEL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Searching with GrETEL: Limitations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Comparison with Google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Conclusions and Invitation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7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2560891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Start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Krijgen</a:t>
            </a:r>
            <a:r>
              <a:rPr lang="en-US" dirty="0" smtClean="0"/>
              <a:t>-passive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70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0432521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Krijgen</a:t>
            </a:r>
            <a:r>
              <a:rPr lang="en-US" dirty="0" smtClean="0"/>
              <a:t>-passive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71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04"/>
            <a:ext cx="8964488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48911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Krijgen</a:t>
            </a:r>
            <a:r>
              <a:rPr lang="en-US" dirty="0" smtClean="0"/>
              <a:t>-passive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72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88624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815962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Krijgen</a:t>
            </a:r>
            <a:r>
              <a:rPr lang="en-US" dirty="0" smtClean="0"/>
              <a:t>-passive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73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65"/>
            <a:ext cx="1049087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08787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Krijgen</a:t>
            </a:r>
            <a:r>
              <a:rPr lang="en-US" dirty="0" smtClean="0"/>
              <a:t>-passive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74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4417583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Start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Bare Nouns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75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4498391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Bare Nouns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76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577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21221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Bare Nouns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77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28600"/>
            <a:ext cx="972108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1385833" y="6075473"/>
            <a:ext cx="1008112" cy="216023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5050397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Bare Nouns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78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58903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331640" y="5877272"/>
            <a:ext cx="1008112" cy="432047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53821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Bare Nouns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79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589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24771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smtClean="0"/>
              <a:t>Gr</a:t>
            </a:r>
            <a:r>
              <a:rPr lang="en-US" sz="2800" dirty="0" smtClean="0"/>
              <a:t>eedy </a:t>
            </a:r>
            <a:r>
              <a:rPr lang="en-US" sz="2800" b="1" dirty="0" smtClean="0"/>
              <a:t>E</a:t>
            </a:r>
            <a:r>
              <a:rPr lang="en-US" sz="2800" dirty="0" smtClean="0"/>
              <a:t>xtraction of </a:t>
            </a:r>
            <a:r>
              <a:rPr lang="en-US" sz="2800" b="1" dirty="0" smtClean="0"/>
              <a:t>T</a:t>
            </a:r>
            <a:r>
              <a:rPr lang="en-US" sz="2800" dirty="0" smtClean="0"/>
              <a:t>rees for </a:t>
            </a:r>
            <a:r>
              <a:rPr lang="en-US" sz="2800" b="1" dirty="0" smtClean="0"/>
              <a:t>E</a:t>
            </a:r>
            <a:r>
              <a:rPr lang="en-US" sz="2800" dirty="0" smtClean="0"/>
              <a:t>mpirical </a:t>
            </a:r>
            <a:r>
              <a:rPr lang="en-US" sz="2800" b="1" dirty="0" smtClean="0"/>
              <a:t>L</a:t>
            </a:r>
            <a:r>
              <a:rPr lang="en-US" sz="2800" dirty="0" smtClean="0"/>
              <a:t>inguistics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Greedy – technical notion, see later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Extraction: selection from a large text corpus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Trees: syntactic structures for each sentence in the corpus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Empirical Linguistics: ?? (pleonasm, </a:t>
            </a:r>
            <a:r>
              <a:rPr lang="en-US" sz="2400" dirty="0" err="1" smtClean="0"/>
              <a:t>imho</a:t>
            </a:r>
            <a:r>
              <a:rPr lang="en-US" sz="2400" dirty="0" smtClean="0"/>
              <a:t>)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GrETEL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8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46934031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Bare Nouns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80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520137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Start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</a:t>
            </a:r>
            <a:r>
              <a:rPr lang="en-US" dirty="0" err="1" smtClean="0"/>
              <a:t>Topicalisation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81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0111333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</a:t>
            </a:r>
            <a:r>
              <a:rPr lang="en-US" dirty="0" err="1" smtClean="0"/>
              <a:t>Topicalisation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82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589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29862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</a:t>
            </a:r>
            <a:r>
              <a:rPr lang="en-US" dirty="0" err="1" smtClean="0"/>
              <a:t>Topicalisation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83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3" name="Picture 2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046"/>
            <a:ext cx="9144000" cy="589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84788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</a:t>
            </a:r>
            <a:r>
              <a:rPr lang="en-US" dirty="0" err="1" smtClean="0"/>
              <a:t>Topicalisation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84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58903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flipH="1" flipV="1">
            <a:off x="428025" y="6170728"/>
            <a:ext cx="615583" cy="177307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637886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</a:t>
            </a:r>
            <a:r>
              <a:rPr lang="en-US" dirty="0" err="1" smtClean="0"/>
              <a:t>Topicalisation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85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589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6858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</a:t>
            </a:r>
            <a:r>
              <a:rPr lang="en-US" dirty="0" err="1" smtClean="0"/>
              <a:t>Topicalisation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86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0788157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Start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Bare Noun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87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447947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Start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Bare Noun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88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3265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Start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Bare Noun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89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3265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800" i="1" dirty="0" smtClean="0"/>
              <a:t>Web</a:t>
            </a:r>
            <a:r>
              <a:rPr lang="en-US" sz="2800" dirty="0" smtClean="0"/>
              <a:t> </a:t>
            </a:r>
            <a:r>
              <a:rPr lang="en-US" sz="2800" i="1" dirty="0" smtClean="0"/>
              <a:t>application</a:t>
            </a:r>
            <a:r>
              <a:rPr lang="en-US" sz="2800" dirty="0" smtClean="0"/>
              <a:t> for </a:t>
            </a:r>
            <a:r>
              <a:rPr lang="en-US" sz="2800" i="1" dirty="0" smtClean="0"/>
              <a:t>intelligent searching</a:t>
            </a:r>
            <a:r>
              <a:rPr lang="en-US" sz="2800" dirty="0" smtClean="0"/>
              <a:t> in </a:t>
            </a:r>
            <a:r>
              <a:rPr lang="en-US" sz="2800" i="1" dirty="0" smtClean="0"/>
              <a:t>treebanks</a:t>
            </a:r>
          </a:p>
          <a:p>
            <a:pPr lvl="1">
              <a:lnSpc>
                <a:spcPct val="80000"/>
              </a:lnSpc>
            </a:pPr>
            <a:r>
              <a:rPr lang="en-US" sz="2400" i="1" dirty="0" smtClean="0"/>
              <a:t>Web: </a:t>
            </a:r>
            <a:r>
              <a:rPr lang="en-US" sz="2400" dirty="0" smtClean="0"/>
              <a:t>on the world wide web, accessible via internet</a:t>
            </a:r>
          </a:p>
          <a:p>
            <a:pPr lvl="1">
              <a:lnSpc>
                <a:spcPct val="80000"/>
              </a:lnSpc>
            </a:pPr>
            <a:r>
              <a:rPr lang="en-US" sz="2400" i="1" dirty="0" smtClean="0"/>
              <a:t>Application: </a:t>
            </a:r>
            <a:r>
              <a:rPr lang="en-US" sz="2400" dirty="0" smtClean="0"/>
              <a:t> software with a user interface targeted at a specific user group: for GrETEL: </a:t>
            </a:r>
            <a:r>
              <a:rPr lang="en-US" sz="2400" i="1" dirty="0" smtClean="0"/>
              <a:t>linguists</a:t>
            </a:r>
          </a:p>
          <a:p>
            <a:pPr lvl="1">
              <a:lnSpc>
                <a:spcPct val="80000"/>
              </a:lnSpc>
            </a:pPr>
            <a:r>
              <a:rPr lang="en-US" sz="2400" i="1" dirty="0" smtClean="0"/>
              <a:t>Intelligent searching:</a:t>
            </a:r>
            <a:r>
              <a:rPr lang="en-US" sz="2400" dirty="0" smtClean="0"/>
              <a:t> searching in a more sophisticated way than just searching for </a:t>
            </a:r>
            <a:r>
              <a:rPr lang="en-US" sz="2400" i="1" dirty="0" smtClean="0"/>
              <a:t>strings (sequences of characters</a:t>
            </a:r>
            <a:r>
              <a:rPr lang="en-US" sz="2400" dirty="0" smtClean="0"/>
              <a:t>), as Google does</a:t>
            </a:r>
            <a:endParaRPr lang="en-US" sz="2400" i="1" dirty="0" smtClean="0"/>
          </a:p>
          <a:p>
            <a:pPr lvl="1">
              <a:lnSpc>
                <a:spcPct val="80000"/>
              </a:lnSpc>
            </a:pPr>
            <a:r>
              <a:rPr lang="en-US" sz="2400" i="1" dirty="0" smtClean="0"/>
              <a:t>Treebank:  </a:t>
            </a:r>
            <a:r>
              <a:rPr lang="en-US" sz="2400" dirty="0" smtClean="0"/>
              <a:t>a </a:t>
            </a:r>
            <a:r>
              <a:rPr lang="en-US" sz="2400" i="1" dirty="0" smtClean="0"/>
              <a:t>text corpus </a:t>
            </a:r>
            <a:r>
              <a:rPr lang="en-US" sz="2400" dirty="0" smtClean="0"/>
              <a:t>with for each sentence</a:t>
            </a:r>
            <a:r>
              <a:rPr lang="en-US" sz="2400" i="1" dirty="0" smtClean="0"/>
              <a:t> a syntactic parse (Dutch: </a:t>
            </a:r>
            <a:r>
              <a:rPr lang="en-US" sz="2400" i="1" dirty="0" err="1" smtClean="0"/>
              <a:t>ontleding</a:t>
            </a:r>
            <a:r>
              <a:rPr lang="en-US" sz="2400" i="1" dirty="0" smtClean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2400" i="1" dirty="0" smtClean="0"/>
              <a:t>Syntactic parse</a:t>
            </a:r>
            <a:r>
              <a:rPr lang="en-US" sz="2400" dirty="0" smtClean="0"/>
              <a:t> is usually in the form of a </a:t>
            </a:r>
            <a:r>
              <a:rPr lang="en-US" sz="2400" i="1" dirty="0" smtClean="0"/>
              <a:t>tree </a:t>
            </a:r>
            <a:r>
              <a:rPr lang="en-US" sz="2400" dirty="0" smtClean="0"/>
              <a:t>(hence </a:t>
            </a:r>
            <a:r>
              <a:rPr lang="en-US" sz="2400" i="1" dirty="0" smtClean="0"/>
              <a:t>treebank)</a:t>
            </a:r>
          </a:p>
          <a:p>
            <a:pPr lvl="1">
              <a:lnSpc>
                <a:spcPct val="80000"/>
              </a:lnSpc>
            </a:pPr>
            <a:r>
              <a:rPr lang="en-US" sz="2400" i="1" dirty="0" smtClean="0"/>
              <a:t>GrETEL </a:t>
            </a:r>
            <a:r>
              <a:rPr lang="en-US" sz="2400" dirty="0" smtClean="0"/>
              <a:t>applies to the </a:t>
            </a:r>
            <a:r>
              <a:rPr lang="en-US" sz="2400" i="1" dirty="0" smtClean="0"/>
              <a:t> LASSY-Small</a:t>
            </a:r>
            <a:r>
              <a:rPr lang="en-US" sz="2400" dirty="0" smtClean="0"/>
              <a:t> and </a:t>
            </a:r>
            <a:r>
              <a:rPr lang="en-US" sz="2400" i="1" dirty="0" smtClean="0"/>
              <a:t>CGN</a:t>
            </a:r>
            <a:r>
              <a:rPr lang="en-US" sz="2400" dirty="0" smtClean="0"/>
              <a:t> treebanks</a:t>
            </a:r>
          </a:p>
          <a:p>
            <a:pPr lvl="1">
              <a:lnSpc>
                <a:spcPct val="80000"/>
              </a:lnSpc>
            </a:pPr>
            <a:r>
              <a:rPr lang="en-US" sz="2400" i="1" dirty="0" smtClean="0">
                <a:hlinkClick r:id="rId2"/>
              </a:rPr>
              <a:t>http://nederbooms.ccl.kuleuven.be/eng/aboutgretel</a:t>
            </a:r>
            <a:r>
              <a:rPr lang="en-US" sz="2400" i="1" dirty="0" smtClean="0"/>
              <a:t> </a:t>
            </a:r>
          </a:p>
          <a:p>
            <a:pPr>
              <a:lnSpc>
                <a:spcPct val="80000"/>
              </a:lnSpc>
            </a:pPr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GrETEL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9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45316821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Start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Bare Noun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90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75656" y="5028774"/>
            <a:ext cx="1512168" cy="128418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6"/>
          <p:cNvSpPr/>
          <p:nvPr/>
        </p:nvSpPr>
        <p:spPr>
          <a:xfrm>
            <a:off x="1187624" y="5157192"/>
            <a:ext cx="864096" cy="144016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533265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Start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Bare Noun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91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3265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Start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Bare Noun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92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LASSY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3265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Return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Bare Noun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93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447947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Start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P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94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913324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Start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P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95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0024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Start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P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96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932040" y="3717032"/>
            <a:ext cx="504056" cy="936104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530024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parse tree is wrong, so  it is unclear what results we can expect</a:t>
            </a:r>
          </a:p>
          <a:p>
            <a:r>
              <a:rPr lang="en-US" sz="2400" dirty="0" smtClean="0"/>
              <a:t>Starting from </a:t>
            </a:r>
            <a:r>
              <a:rPr lang="en-US" sz="2400" i="1" dirty="0" err="1" smtClean="0"/>
              <a:t>ik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denk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dat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hij</a:t>
            </a:r>
            <a:r>
              <a:rPr lang="en-US" sz="2400" i="1" dirty="0" smtClean="0"/>
              <a:t> </a:t>
            </a:r>
            <a:r>
              <a:rPr lang="en-US" sz="2400" b="1" i="1" dirty="0" err="1" smtClean="0"/>
              <a:t>er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gisteren</a:t>
            </a:r>
            <a:r>
              <a:rPr lang="en-US" sz="2400" i="1" dirty="0" smtClean="0"/>
              <a:t> </a:t>
            </a:r>
            <a:r>
              <a:rPr lang="en-US" sz="2400" b="1" i="1" dirty="0" smtClean="0"/>
              <a:t>op </a:t>
            </a:r>
            <a:r>
              <a:rPr lang="en-US" sz="2400" b="1" i="1" dirty="0" err="1" smtClean="0"/>
              <a:t>wilde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wachten</a:t>
            </a:r>
            <a:r>
              <a:rPr lang="en-US" sz="2400" i="1" dirty="0" smtClean="0"/>
              <a:t>, </a:t>
            </a:r>
            <a:r>
              <a:rPr lang="en-US" sz="2400" dirty="0" smtClean="0"/>
              <a:t>retaining word order among the bold faced elements gives a problem (bug). </a:t>
            </a:r>
            <a:r>
              <a:rPr lang="en-US" sz="2400" dirty="0" smtClean="0">
                <a:hlinkClick r:id="rId2" action="ppaction://hlinksldjump"/>
              </a:rPr>
              <a:t>See this slide</a:t>
            </a:r>
            <a:endParaRPr lang="en-US" sz="2400" dirty="0" smtClean="0"/>
          </a:p>
          <a:p>
            <a:endParaRPr lang="en-US" sz="2400" i="1" dirty="0"/>
          </a:p>
          <a:p>
            <a:endParaRPr lang="en-US" sz="2400" i="1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P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97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530024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Start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P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98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10072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Start 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P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2A95-483B-44A2-A89B-DDCD8512B9EB}" type="slidenum">
              <a:rPr lang="en-GB" noProof="0" smtClean="0"/>
              <a:pPr/>
              <a:t>99</a:t>
            </a:fld>
            <a:endParaRPr lang="en-GB" noProof="0" dirty="0"/>
          </a:p>
        </p:txBody>
      </p:sp>
      <p:pic>
        <p:nvPicPr>
          <p:cNvPr id="1026" name="Picture 2" descr="C:\Temp\Temporary Internet Files\Content.IE5\9YMW10TY\MC90044213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836712"/>
            <a:ext cx="864096" cy="858258"/>
          </a:xfrm>
          <a:prstGeom prst="rect">
            <a:avLst/>
          </a:prstGeom>
          <a:noFill/>
        </p:spPr>
      </p:pic>
      <p:pic>
        <p:nvPicPr>
          <p:cNvPr id="2" name="Picture 1" descr="GrETEL for CGN (v1.2) | Nederbooms -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0024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dijk LREC  2012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635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Odijk LREC  2012</Template>
  <TotalTime>31704</TotalTime>
  <Words>7091</Words>
  <Application>Microsoft Office PowerPoint</Application>
  <PresentationFormat>On-screen Show (4:3)</PresentationFormat>
  <Paragraphs>1566</Paragraphs>
  <Slides>293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293</vt:i4>
      </vt:variant>
    </vt:vector>
  </HeadingPairs>
  <TitlesOfParts>
    <vt:vector size="294" baseType="lpstr">
      <vt:lpstr>Odijk LREC  2012</vt:lpstr>
      <vt:lpstr>Searching for Constructions with GrETEL</vt:lpstr>
      <vt:lpstr>Overview</vt:lpstr>
      <vt:lpstr>Overview</vt:lpstr>
      <vt:lpstr>CLARIN Infrastructure </vt:lpstr>
      <vt:lpstr>CLARIN Infrastructure </vt:lpstr>
      <vt:lpstr>CLARIN Infrastructure</vt:lpstr>
      <vt:lpstr>Overview</vt:lpstr>
      <vt:lpstr>GrETEL</vt:lpstr>
      <vt:lpstr>GrETEL</vt:lpstr>
      <vt:lpstr>Treebanks</vt:lpstr>
      <vt:lpstr>Overview</vt:lpstr>
      <vt:lpstr>Example Parse</vt:lpstr>
      <vt:lpstr>Example Parse (XML)</vt:lpstr>
      <vt:lpstr>PARSING</vt:lpstr>
      <vt:lpstr>Overview</vt:lpstr>
      <vt:lpstr>Searching in Treebanks</vt:lpstr>
      <vt:lpstr>Searching in Treebanks</vt:lpstr>
      <vt:lpstr>Searching in Treebanks</vt:lpstr>
      <vt:lpstr>Searching in Treebanks</vt:lpstr>
      <vt:lpstr>Overview</vt:lpstr>
      <vt:lpstr>Searching with GrETEL</vt:lpstr>
      <vt:lpstr>Searching with GrETEL</vt:lpstr>
      <vt:lpstr>Searching with GrETEL</vt:lpstr>
      <vt:lpstr>Searching with GrETEL</vt:lpstr>
      <vt:lpstr>Searching with GrETEL</vt:lpstr>
      <vt:lpstr>Searching with GrETEL </vt:lpstr>
      <vt:lpstr>Searching with GrETEL </vt:lpstr>
      <vt:lpstr>Overview</vt:lpstr>
      <vt:lpstr>Searching with GrETEL Limitations</vt:lpstr>
      <vt:lpstr>Searching with GrETEL Limitations</vt:lpstr>
      <vt:lpstr>Searching with GrETEL Limitations</vt:lpstr>
      <vt:lpstr>Searching with GrETEL Limitations</vt:lpstr>
      <vt:lpstr>Overview</vt:lpstr>
      <vt:lpstr>Searching with GrETEL v. Google</vt:lpstr>
      <vt:lpstr>Searching with GrETEL Your examples:  </vt:lpstr>
      <vt:lpstr>Overview</vt:lpstr>
      <vt:lpstr>Conclusions</vt:lpstr>
      <vt:lpstr>Conclusions</vt:lpstr>
      <vt:lpstr>Invitation</vt:lpstr>
      <vt:lpstr>Further Exploration</vt:lpstr>
      <vt:lpstr>References</vt:lpstr>
      <vt:lpstr>PowerPoint Presentation</vt:lpstr>
      <vt:lpstr>PowerPoint Presentation</vt:lpstr>
      <vt:lpstr> Lotte’s examples:  </vt:lpstr>
      <vt:lpstr>Lotte’s examples </vt:lpstr>
      <vt:lpstr>Lotte’s Examples </vt:lpstr>
      <vt:lpstr> Heidi/Franca’s examples:  </vt:lpstr>
      <vt:lpstr>Improvement Suggestions</vt:lpstr>
      <vt:lpstr>Improvement Suggestions</vt:lpstr>
      <vt:lpstr>Improvement Suggestions</vt:lpstr>
      <vt:lpstr>Improvement Suggestions</vt:lpstr>
      <vt:lpstr>Improvement Suggestions</vt:lpstr>
      <vt:lpstr>Improvement Suggestions</vt:lpstr>
      <vt:lpstr>VLO</vt:lpstr>
      <vt:lpstr>Doen Causative</vt:lpstr>
      <vt:lpstr>Doen Causative</vt:lpstr>
      <vt:lpstr>Doen Causative</vt:lpstr>
      <vt:lpstr>Doen Causative</vt:lpstr>
      <vt:lpstr>Doen Causative</vt:lpstr>
      <vt:lpstr>Het bijvoeglijk naamwoord</vt:lpstr>
      <vt:lpstr>Het Bijvoeglijk naamwoord</vt:lpstr>
      <vt:lpstr>Het Bijvoeglijk naamwoord</vt:lpstr>
      <vt:lpstr>Het bijvoeglijk naamwoord</vt:lpstr>
      <vt:lpstr>Het Bijvoeglijk naamwoord</vt:lpstr>
      <vt:lpstr>Circumpositions</vt:lpstr>
      <vt:lpstr>Circumpositions</vt:lpstr>
      <vt:lpstr>Circumpositions</vt:lpstr>
      <vt:lpstr>Circumpositions</vt:lpstr>
      <vt:lpstr>Circumpositions</vt:lpstr>
      <vt:lpstr>Krijgen-passive</vt:lpstr>
      <vt:lpstr>Krijgen-passive</vt:lpstr>
      <vt:lpstr>Krijgen-passive</vt:lpstr>
      <vt:lpstr>Krijgen-passive</vt:lpstr>
      <vt:lpstr>Krijgen-passive</vt:lpstr>
      <vt:lpstr>Bare Nouns</vt:lpstr>
      <vt:lpstr>Bare Nouns</vt:lpstr>
      <vt:lpstr>Bare Nouns</vt:lpstr>
      <vt:lpstr>Bare Nouns</vt:lpstr>
      <vt:lpstr>Bare Nouns</vt:lpstr>
      <vt:lpstr>Bare Nouns</vt:lpstr>
      <vt:lpstr>Object Topicalisation</vt:lpstr>
      <vt:lpstr>Object Topicalisation</vt:lpstr>
      <vt:lpstr>Object Topicalisation</vt:lpstr>
      <vt:lpstr>Object Topicalisation</vt:lpstr>
      <vt:lpstr>Object Topicalisation</vt:lpstr>
      <vt:lpstr>Object Topicalisation</vt:lpstr>
      <vt:lpstr>Modified Bare Noun</vt:lpstr>
      <vt:lpstr>Modified Bare Noun</vt:lpstr>
      <vt:lpstr>Modified Bare Noun</vt:lpstr>
      <vt:lpstr>Modified Bare Noun</vt:lpstr>
      <vt:lpstr>Modified Bare Noun</vt:lpstr>
      <vt:lpstr>Modified Bare Noun</vt:lpstr>
      <vt:lpstr>Modified Bare Noun</vt:lpstr>
      <vt:lpstr>V P V</vt:lpstr>
      <vt:lpstr>V P V</vt:lpstr>
      <vt:lpstr>V P V</vt:lpstr>
      <vt:lpstr>V P V</vt:lpstr>
      <vt:lpstr>V P V</vt:lpstr>
      <vt:lpstr>V P V</vt:lpstr>
      <vt:lpstr>V P V</vt:lpstr>
      <vt:lpstr>V P V</vt:lpstr>
      <vt:lpstr>V P V</vt:lpstr>
      <vt:lpstr>V N V</vt:lpstr>
      <vt:lpstr>V N V</vt:lpstr>
      <vt:lpstr>V N V</vt:lpstr>
      <vt:lpstr>V N V</vt:lpstr>
      <vt:lpstr>V N V</vt:lpstr>
      <vt:lpstr>V N V</vt:lpstr>
      <vt:lpstr>V Prt V V</vt:lpstr>
      <vt:lpstr>V Prt V V</vt:lpstr>
      <vt:lpstr>V Prt V</vt:lpstr>
      <vt:lpstr>V Prt V</vt:lpstr>
      <vt:lpstr>Mod/A V V</vt:lpstr>
      <vt:lpstr>Mod/A V V</vt:lpstr>
      <vt:lpstr>Mod/A V V</vt:lpstr>
      <vt:lpstr>Mod/A V V</vt:lpstr>
      <vt:lpstr>Mod/A V V</vt:lpstr>
      <vt:lpstr>V N V</vt:lpstr>
      <vt:lpstr>V N V</vt:lpstr>
      <vt:lpstr>V N V</vt:lpstr>
      <vt:lpstr>V N V</vt:lpstr>
      <vt:lpstr>V N V</vt:lpstr>
      <vt:lpstr>Predc/A V V</vt:lpstr>
      <vt:lpstr>Predc/A V V</vt:lpstr>
      <vt:lpstr>Predc/A V V</vt:lpstr>
      <vt:lpstr>Predc/A V V</vt:lpstr>
      <vt:lpstr>V Predc/A V</vt:lpstr>
      <vt:lpstr>V Predc/A V</vt:lpstr>
      <vt:lpstr>V Predc/A V</vt:lpstr>
      <vt:lpstr>PREP V V &amp; V PREP V</vt:lpstr>
      <vt:lpstr>PREP V V &amp; V PREP V</vt:lpstr>
      <vt:lpstr>PREP V V &amp; V PREP V</vt:lpstr>
      <vt:lpstr>PREP V V &amp; V PREP V</vt:lpstr>
      <vt:lpstr>PREP V V &amp; V PREP V</vt:lpstr>
      <vt:lpstr>V Prep V</vt:lpstr>
      <vt:lpstr>V Prep V</vt:lpstr>
      <vt:lpstr>V Prep V</vt:lpstr>
      <vt:lpstr>Topic Drop</vt:lpstr>
      <vt:lpstr>Topic Drop</vt:lpstr>
      <vt:lpstr>Topic Drop</vt:lpstr>
      <vt:lpstr>Topic Drop</vt:lpstr>
      <vt:lpstr>Topic Drop</vt:lpstr>
      <vt:lpstr>Topic Drop</vt:lpstr>
      <vt:lpstr>Topic Drop</vt:lpstr>
      <vt:lpstr>Prt V V</vt:lpstr>
      <vt:lpstr>Prt V V</vt:lpstr>
      <vt:lpstr>Prt V V</vt:lpstr>
      <vt:lpstr>Prt V V</vt:lpstr>
      <vt:lpstr>V Prt  V</vt:lpstr>
      <vt:lpstr>V Prt  V</vt:lpstr>
      <vt:lpstr>V Prt  V</vt:lpstr>
      <vt:lpstr>V Prt  V</vt:lpstr>
      <vt:lpstr>V Prt  V</vt:lpstr>
      <vt:lpstr>V Prt+V (LASSY)</vt:lpstr>
      <vt:lpstr>V Prt+V</vt:lpstr>
      <vt:lpstr>V Prt+V</vt:lpstr>
      <vt:lpstr>V Prt+V</vt:lpstr>
      <vt:lpstr>LASSY: PRT V V</vt:lpstr>
      <vt:lpstr>LASSY: PRT V V</vt:lpstr>
      <vt:lpstr>LASSY: PRT V V</vt:lpstr>
      <vt:lpstr>LASSY: PRT V V</vt:lpstr>
      <vt:lpstr>LASSY: V PRT V</vt:lpstr>
      <vt:lpstr>LASSY: V PRT V</vt:lpstr>
      <vt:lpstr>LASSY: V PRT V</vt:lpstr>
      <vt:lpstr>Mod/A V V</vt:lpstr>
      <vt:lpstr>Mod/A V V</vt:lpstr>
      <vt:lpstr>Mod/A V V</vt:lpstr>
      <vt:lpstr>Mod/A V V</vt:lpstr>
      <vt:lpstr>V Mod/A V </vt:lpstr>
      <vt:lpstr>V Mod/A V </vt:lpstr>
      <vt:lpstr>V Mod/A V </vt:lpstr>
      <vt:lpstr>V Mod/A V </vt:lpstr>
      <vt:lpstr>N V V</vt:lpstr>
      <vt:lpstr>N V V</vt:lpstr>
      <vt:lpstr>N V V</vt:lpstr>
      <vt:lpstr>N V V</vt:lpstr>
      <vt:lpstr>V N V</vt:lpstr>
      <vt:lpstr>V  N V</vt:lpstr>
      <vt:lpstr>V  N V</vt:lpstr>
      <vt:lpstr>Wie komt er</vt:lpstr>
      <vt:lpstr>Wie komt er</vt:lpstr>
      <vt:lpstr>Wie komt er</vt:lpstr>
      <vt:lpstr>Wie komt er</vt:lpstr>
      <vt:lpstr>Wie denk je dat er komt</vt:lpstr>
      <vt:lpstr>Wie denk je dat er komt</vt:lpstr>
      <vt:lpstr>Wie denk je dat er komt</vt:lpstr>
      <vt:lpstr>Wie denk je dat er komt</vt:lpstr>
      <vt:lpstr>Wie komt</vt:lpstr>
      <vt:lpstr>Wie komt</vt:lpstr>
      <vt:lpstr>Wie komt</vt:lpstr>
      <vt:lpstr>Wie komt</vt:lpstr>
      <vt:lpstr>Wie komt</vt:lpstr>
      <vt:lpstr>Wie komt</vt:lpstr>
      <vt:lpstr>Wie komt</vt:lpstr>
      <vt:lpstr>Wie komt</vt:lpstr>
      <vt:lpstr>Wie komt</vt:lpstr>
      <vt:lpstr>Wie komt</vt:lpstr>
      <vt:lpstr>Wie komt</vt:lpstr>
      <vt:lpstr>Wie komt</vt:lpstr>
      <vt:lpstr>Wie komt</vt:lpstr>
      <vt:lpstr>Wie komt</vt:lpstr>
      <vt:lpstr>Wie denk je dat komt</vt:lpstr>
      <vt:lpstr>Wie denk je dat komt</vt:lpstr>
      <vt:lpstr>Wie denk je dat komt</vt:lpstr>
      <vt:lpstr>Wie denk je dat komt</vt:lpstr>
      <vt:lpstr>Bare plural &lt; NIET</vt:lpstr>
      <vt:lpstr>Bare plural &lt; NIET</vt:lpstr>
      <vt:lpstr>Bare plural &lt; NIET</vt:lpstr>
      <vt:lpstr>Bare plural &lt; NIET</vt:lpstr>
      <vt:lpstr>Met+ adj+ Nsg (no DET)</vt:lpstr>
      <vt:lpstr>Met+ adj+ Nsg (no DET)</vt:lpstr>
      <vt:lpstr>Met+ adj+ Nsg (no DET)</vt:lpstr>
      <vt:lpstr>Met+ adj+ Nsg (no DET)</vt:lpstr>
      <vt:lpstr>Met+ adj+ Nsg (no DET)</vt:lpstr>
      <vt:lpstr>Henriette’s Examples</vt:lpstr>
      <vt:lpstr>Henriette’s Examples</vt:lpstr>
      <vt:lpstr>Ik zwom</vt:lpstr>
      <vt:lpstr>Ik zwom</vt:lpstr>
      <vt:lpstr>Ik zwom</vt:lpstr>
      <vt:lpstr>Ik zwom</vt:lpstr>
      <vt:lpstr>Wij zwommen</vt:lpstr>
      <vt:lpstr>Wij zwommen</vt:lpstr>
      <vt:lpstr>Wij zwommen</vt:lpstr>
      <vt:lpstr>Wij zwommen</vt:lpstr>
      <vt:lpstr>Ik heb gezwommen</vt:lpstr>
      <vt:lpstr>Ik heb gezwommen</vt:lpstr>
      <vt:lpstr>Ik heb gezwommen</vt:lpstr>
      <vt:lpstr>Ik heb gezwommen</vt:lpstr>
      <vt:lpstr>Wij hebben gezwommen</vt:lpstr>
      <vt:lpstr>Wij hebben gezwommen</vt:lpstr>
      <vt:lpstr>Wij hebben gezwommen</vt:lpstr>
      <vt:lpstr>Wij hebben gezwommen</vt:lpstr>
      <vt:lpstr>Ik ben gekomen</vt:lpstr>
      <vt:lpstr>Ik ben gekomen</vt:lpstr>
      <vt:lpstr>Ik ben gekomen</vt:lpstr>
      <vt:lpstr>Ik ben gekomen</vt:lpstr>
      <vt:lpstr>Wij zijn gekomen</vt:lpstr>
      <vt:lpstr>Wij zijn gekomen</vt:lpstr>
      <vt:lpstr>Wij zijn gekomen</vt:lpstr>
      <vt:lpstr>Wij zijn gekomen</vt:lpstr>
      <vt:lpstr>Hij/zij/het zwom</vt:lpstr>
      <vt:lpstr>Hij/zij/het zwom</vt:lpstr>
      <vt:lpstr>Hij/zij/het zwom</vt:lpstr>
      <vt:lpstr>Hij/zij/het zwom</vt:lpstr>
      <vt:lpstr>Hij/zij/het zwom</vt:lpstr>
      <vt:lpstr>Hij/zij/het heeft  gezwommen</vt:lpstr>
      <vt:lpstr>Hij/zij/het heeft  gezwommen</vt:lpstr>
      <vt:lpstr>Hij/zij/het heeft  gezwommen</vt:lpstr>
      <vt:lpstr>Hij/zij/het heeft  gezwommen</vt:lpstr>
      <vt:lpstr>Hij/zij/het heeft  gezwommen</vt:lpstr>
      <vt:lpstr>Hij/zij/het is gekomen</vt:lpstr>
      <vt:lpstr>Hij/zij/het is gekomen</vt:lpstr>
      <vt:lpstr>Hij/zij/het is gekomen</vt:lpstr>
      <vt:lpstr>Hij/zij/het is gekomen</vt:lpstr>
      <vt:lpstr>Hij/zij/het is gekomen</vt:lpstr>
      <vt:lpstr>Zij zwommen</vt:lpstr>
      <vt:lpstr>Zij zwommen</vt:lpstr>
      <vt:lpstr>Zij zwommen</vt:lpstr>
      <vt:lpstr>Zij zwommen</vt:lpstr>
      <vt:lpstr>Zij hebben gezwommen</vt:lpstr>
      <vt:lpstr>Zij hebben gezwommen</vt:lpstr>
      <vt:lpstr>Zij hebben gezwommen</vt:lpstr>
      <vt:lpstr>Zij hebben gezwommen</vt:lpstr>
      <vt:lpstr>Zij hebben gezwommen</vt:lpstr>
      <vt:lpstr>Zij zijn gekomen</vt:lpstr>
      <vt:lpstr>Zij zijn gekomen</vt:lpstr>
      <vt:lpstr>Zij zijn gekomen</vt:lpstr>
      <vt:lpstr>Zij zijn gekomen</vt:lpstr>
      <vt:lpstr>Zij zijn gekomen</vt:lpstr>
      <vt:lpstr>De man zwom</vt:lpstr>
      <vt:lpstr>De man zwom</vt:lpstr>
      <vt:lpstr>De man zwom</vt:lpstr>
      <vt:lpstr>De man zwom</vt:lpstr>
      <vt:lpstr>De man zwom</vt:lpstr>
      <vt:lpstr>De man heeft gezwommen</vt:lpstr>
      <vt:lpstr>De man heeft gezwommen</vt:lpstr>
      <vt:lpstr>De man heeft gezwommen</vt:lpstr>
      <vt:lpstr>De man heeft gezwommen</vt:lpstr>
      <vt:lpstr>De man is Gekomen</vt:lpstr>
      <vt:lpstr>De man is Gekomen</vt:lpstr>
      <vt:lpstr>De man is Gekomen</vt:lpstr>
      <vt:lpstr>De man is Gekomen</vt:lpstr>
      <vt:lpstr>Jolien’s examples</vt:lpstr>
      <vt:lpstr>Ik heb de band lek</vt:lpstr>
      <vt:lpstr>Ik heb de band lek</vt:lpstr>
      <vt:lpstr>Ik heb de band lek</vt:lpstr>
      <vt:lpstr>Ik heb de band lek</vt:lpstr>
      <vt:lpstr>Ik heb het water nodig</vt:lpstr>
      <vt:lpstr>Ik heb het water nodig</vt:lpstr>
      <vt:lpstr>Ik heb het water nodig</vt:lpstr>
      <vt:lpstr>Ik heb het water nodig</vt:lpstr>
      <vt:lpstr>CLARIN-NL Morpho-syntactic search</vt:lpstr>
      <vt:lpstr>CLARIN-NL Morpho-syntactic search</vt:lpstr>
    </vt:vector>
  </TitlesOfParts>
  <Company>Universiteits Utrecht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Odijk, J. (Jan)</dc:creator>
  <cp:lastModifiedBy>Odijk101</cp:lastModifiedBy>
  <cp:revision>667</cp:revision>
  <dcterms:created xsi:type="dcterms:W3CDTF">2012-05-14T07:52:03Z</dcterms:created>
  <dcterms:modified xsi:type="dcterms:W3CDTF">2014-03-31T12:06:32Z</dcterms:modified>
</cp:coreProperties>
</file>